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tiff" ContentType="image/tiff"/>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handoutMasterIdLst>
    <p:handoutMasterId r:id="rId29"/>
  </p:handoutMasterIdLst>
  <p:sldIdLst>
    <p:sldId id="273" r:id="rId2"/>
    <p:sldId id="319" r:id="rId3"/>
    <p:sldId id="390" r:id="rId4"/>
    <p:sldId id="290" r:id="rId5"/>
    <p:sldId id="291" r:id="rId6"/>
    <p:sldId id="259" r:id="rId7"/>
    <p:sldId id="317" r:id="rId8"/>
    <p:sldId id="358" r:id="rId9"/>
    <p:sldId id="287" r:id="rId10"/>
    <p:sldId id="313" r:id="rId11"/>
    <p:sldId id="383" r:id="rId12"/>
    <p:sldId id="340" r:id="rId13"/>
    <p:sldId id="392" r:id="rId14"/>
    <p:sldId id="391" r:id="rId15"/>
    <p:sldId id="260" r:id="rId16"/>
    <p:sldId id="262" r:id="rId17"/>
    <p:sldId id="261" r:id="rId18"/>
    <p:sldId id="369" r:id="rId19"/>
    <p:sldId id="272" r:id="rId20"/>
    <p:sldId id="265" r:id="rId21"/>
    <p:sldId id="355" r:id="rId22"/>
    <p:sldId id="263" r:id="rId23"/>
    <p:sldId id="356" r:id="rId24"/>
    <p:sldId id="357" r:id="rId25"/>
    <p:sldId id="264" r:id="rId26"/>
    <p:sldId id="393" r:id="rId2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30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7565" tIns="48783" rIns="97565" bIns="48783" rtlCol="0"/>
          <a:lstStyle>
            <a:lvl1pPr algn="l">
              <a:defRPr sz="1200"/>
            </a:lvl1pPr>
          </a:lstStyle>
          <a:p>
            <a:endParaRPr lang="en-US"/>
          </a:p>
        </p:txBody>
      </p:sp>
      <p:sp>
        <p:nvSpPr>
          <p:cNvPr id="3" name="Date Placeholder 2"/>
          <p:cNvSpPr>
            <a:spLocks noGrp="1"/>
          </p:cNvSpPr>
          <p:nvPr>
            <p:ph type="dt" sz="quarter" idx="1"/>
          </p:nvPr>
        </p:nvSpPr>
        <p:spPr>
          <a:xfrm>
            <a:off x="4143588" y="1"/>
            <a:ext cx="3169920" cy="480060"/>
          </a:xfrm>
          <a:prstGeom prst="rect">
            <a:avLst/>
          </a:prstGeom>
        </p:spPr>
        <p:txBody>
          <a:bodyPr vert="horz" lIns="97565" tIns="48783" rIns="97565" bIns="48783" rtlCol="0"/>
          <a:lstStyle>
            <a:lvl1pPr algn="r">
              <a:defRPr sz="1200"/>
            </a:lvl1pPr>
          </a:lstStyle>
          <a:p>
            <a:fld id="{78510539-E1E1-462E-8CD0-F30EB2E43BE3}" type="datetimeFigureOut">
              <a:rPr lang="en-US" smtClean="0"/>
              <a:pPr/>
              <a:t>12/20/2023</a:t>
            </a:fld>
            <a:endParaRPr lang="en-US"/>
          </a:p>
        </p:txBody>
      </p:sp>
      <p:sp>
        <p:nvSpPr>
          <p:cNvPr id="4" name="Footer Placeholder 3"/>
          <p:cNvSpPr>
            <a:spLocks noGrp="1"/>
          </p:cNvSpPr>
          <p:nvPr>
            <p:ph type="ftr" sz="quarter" idx="2"/>
          </p:nvPr>
        </p:nvSpPr>
        <p:spPr>
          <a:xfrm>
            <a:off x="0" y="9119475"/>
            <a:ext cx="3169920" cy="480060"/>
          </a:xfrm>
          <a:prstGeom prst="rect">
            <a:avLst/>
          </a:prstGeom>
        </p:spPr>
        <p:txBody>
          <a:bodyPr vert="horz" lIns="97565" tIns="48783" rIns="97565" bIns="48783" rtlCol="0" anchor="b"/>
          <a:lstStyle>
            <a:lvl1pPr algn="l">
              <a:defRPr sz="1200"/>
            </a:lvl1pPr>
          </a:lstStyle>
          <a:p>
            <a:endParaRPr lang="en-US"/>
          </a:p>
        </p:txBody>
      </p:sp>
      <p:sp>
        <p:nvSpPr>
          <p:cNvPr id="5" name="Slide Number Placeholder 4"/>
          <p:cNvSpPr>
            <a:spLocks noGrp="1"/>
          </p:cNvSpPr>
          <p:nvPr>
            <p:ph type="sldNum" sz="quarter" idx="3"/>
          </p:nvPr>
        </p:nvSpPr>
        <p:spPr>
          <a:xfrm>
            <a:off x="4143588" y="9119475"/>
            <a:ext cx="3169920" cy="480060"/>
          </a:xfrm>
          <a:prstGeom prst="rect">
            <a:avLst/>
          </a:prstGeom>
        </p:spPr>
        <p:txBody>
          <a:bodyPr vert="horz" lIns="97565" tIns="48783" rIns="97565" bIns="48783" rtlCol="0" anchor="b"/>
          <a:lstStyle>
            <a:lvl1pPr algn="r">
              <a:defRPr sz="1200"/>
            </a:lvl1pPr>
          </a:lstStyle>
          <a:p>
            <a:fld id="{9DFC018F-8BFF-46C3-9AB5-988B70B4119F}" type="slidenum">
              <a:rPr lang="en-US" smtClean="0"/>
              <a:pPr/>
              <a:t>‹#›</a:t>
            </a:fld>
            <a:endParaRPr lang="en-US"/>
          </a:p>
        </p:txBody>
      </p:sp>
    </p:spTree>
    <p:extLst>
      <p:ext uri="{BB962C8B-B14F-4D97-AF65-F5344CB8AC3E}">
        <p14:creationId xmlns:p14="http://schemas.microsoft.com/office/powerpoint/2010/main" val="1318196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388"/>
          </a:xfrm>
          <a:prstGeom prst="rect">
            <a:avLst/>
          </a:prstGeom>
        </p:spPr>
        <p:txBody>
          <a:bodyPr vert="horz" lIns="95746" tIns="47873" rIns="95746" bIns="47873" rtlCol="0"/>
          <a:lstStyle>
            <a:lvl1pPr algn="l">
              <a:defRPr sz="1200"/>
            </a:lvl1pPr>
          </a:lstStyle>
          <a:p>
            <a:endParaRPr lang="en-US"/>
          </a:p>
        </p:txBody>
      </p:sp>
      <p:sp>
        <p:nvSpPr>
          <p:cNvPr id="3" name="Date Placeholder 2"/>
          <p:cNvSpPr>
            <a:spLocks noGrp="1"/>
          </p:cNvSpPr>
          <p:nvPr>
            <p:ph type="dt" idx="1"/>
          </p:nvPr>
        </p:nvSpPr>
        <p:spPr>
          <a:xfrm>
            <a:off x="4143588" y="1"/>
            <a:ext cx="3169920" cy="480388"/>
          </a:xfrm>
          <a:prstGeom prst="rect">
            <a:avLst/>
          </a:prstGeom>
        </p:spPr>
        <p:txBody>
          <a:bodyPr vert="horz" lIns="95746" tIns="47873" rIns="95746" bIns="47873" rtlCol="0"/>
          <a:lstStyle>
            <a:lvl1pPr algn="r">
              <a:defRPr sz="1200"/>
            </a:lvl1pPr>
          </a:lstStyle>
          <a:p>
            <a:fld id="{4F5472ED-2410-4292-8607-C3FC4395095B}" type="datetimeFigureOut">
              <a:rPr lang="en-US" smtClean="0"/>
              <a:t>12/20/2023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5746" tIns="47873" rIns="95746" bIns="47873" rtlCol="0" anchor="ctr"/>
          <a:lstStyle/>
          <a:p>
            <a:endParaRPr lang="en-US"/>
          </a:p>
        </p:txBody>
      </p:sp>
      <p:sp>
        <p:nvSpPr>
          <p:cNvPr id="5" name="Notes Placeholder 4"/>
          <p:cNvSpPr>
            <a:spLocks noGrp="1"/>
          </p:cNvSpPr>
          <p:nvPr>
            <p:ph type="body" sz="quarter" idx="3"/>
          </p:nvPr>
        </p:nvSpPr>
        <p:spPr>
          <a:xfrm>
            <a:off x="731520" y="4561226"/>
            <a:ext cx="5852160" cy="4320213"/>
          </a:xfrm>
          <a:prstGeom prst="rect">
            <a:avLst/>
          </a:prstGeom>
        </p:spPr>
        <p:txBody>
          <a:bodyPr vert="horz" lIns="95746" tIns="47873" rIns="95746" bIns="478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4"/>
            <a:ext cx="3169920" cy="480388"/>
          </a:xfrm>
          <a:prstGeom prst="rect">
            <a:avLst/>
          </a:prstGeom>
        </p:spPr>
        <p:txBody>
          <a:bodyPr vert="horz" lIns="95746" tIns="47873" rIns="95746" bIns="47873"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174"/>
            <a:ext cx="3169920" cy="480388"/>
          </a:xfrm>
          <a:prstGeom prst="rect">
            <a:avLst/>
          </a:prstGeom>
        </p:spPr>
        <p:txBody>
          <a:bodyPr vert="horz" lIns="95746" tIns="47873" rIns="95746" bIns="47873" rtlCol="0" anchor="b"/>
          <a:lstStyle>
            <a:lvl1pPr algn="r">
              <a:defRPr sz="1200"/>
            </a:lvl1pPr>
          </a:lstStyle>
          <a:p>
            <a:fld id="{DCD1E785-207C-4BF7-9A56-F598A0AB29DF}" type="slidenum">
              <a:rPr lang="en-US" smtClean="0"/>
              <a:t>‹#›</a:t>
            </a:fld>
            <a:endParaRPr lang="en-US"/>
          </a:p>
        </p:txBody>
      </p:sp>
    </p:spTree>
    <p:extLst>
      <p:ext uri="{BB962C8B-B14F-4D97-AF65-F5344CB8AC3E}">
        <p14:creationId xmlns:p14="http://schemas.microsoft.com/office/powerpoint/2010/main" val="2676756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1</a:t>
            </a:fld>
            <a:endParaRPr lang="en-US"/>
          </a:p>
        </p:txBody>
      </p:sp>
    </p:spTree>
    <p:extLst>
      <p:ext uri="{BB962C8B-B14F-4D97-AF65-F5344CB8AC3E}">
        <p14:creationId xmlns:p14="http://schemas.microsoft.com/office/powerpoint/2010/main" val="1456440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20</a:t>
            </a:fld>
            <a:endParaRPr lang="en-US"/>
          </a:p>
        </p:txBody>
      </p:sp>
    </p:spTree>
    <p:extLst>
      <p:ext uri="{BB962C8B-B14F-4D97-AF65-F5344CB8AC3E}">
        <p14:creationId xmlns:p14="http://schemas.microsoft.com/office/powerpoint/2010/main" val="113960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21</a:t>
            </a:fld>
            <a:endParaRPr lang="en-US"/>
          </a:p>
        </p:txBody>
      </p:sp>
    </p:spTree>
    <p:extLst>
      <p:ext uri="{BB962C8B-B14F-4D97-AF65-F5344CB8AC3E}">
        <p14:creationId xmlns:p14="http://schemas.microsoft.com/office/powerpoint/2010/main" val="4898456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22</a:t>
            </a:fld>
            <a:endParaRPr lang="en-US"/>
          </a:p>
        </p:txBody>
      </p:sp>
    </p:spTree>
    <p:extLst>
      <p:ext uri="{BB962C8B-B14F-4D97-AF65-F5344CB8AC3E}">
        <p14:creationId xmlns:p14="http://schemas.microsoft.com/office/powerpoint/2010/main" val="21050921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25</a:t>
            </a:fld>
            <a:endParaRPr lang="en-US"/>
          </a:p>
        </p:txBody>
      </p:sp>
    </p:spTree>
    <p:extLst>
      <p:ext uri="{BB962C8B-B14F-4D97-AF65-F5344CB8AC3E}">
        <p14:creationId xmlns:p14="http://schemas.microsoft.com/office/powerpoint/2010/main" val="3580712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6</a:t>
            </a:fld>
            <a:endParaRPr lang="en-US"/>
          </a:p>
        </p:txBody>
      </p:sp>
    </p:spTree>
    <p:extLst>
      <p:ext uri="{BB962C8B-B14F-4D97-AF65-F5344CB8AC3E}">
        <p14:creationId xmlns:p14="http://schemas.microsoft.com/office/powerpoint/2010/main" val="3507253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8</a:t>
            </a:fld>
            <a:endParaRPr lang="en-US"/>
          </a:p>
        </p:txBody>
      </p:sp>
    </p:spTree>
    <p:extLst>
      <p:ext uri="{BB962C8B-B14F-4D97-AF65-F5344CB8AC3E}">
        <p14:creationId xmlns:p14="http://schemas.microsoft.com/office/powerpoint/2010/main" val="2216448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D1E785-207C-4BF7-9A56-F598A0AB29DF}" type="slidenum">
              <a:rPr lang="en-US" smtClean="0"/>
              <a:t>9</a:t>
            </a:fld>
            <a:endParaRPr lang="en-US"/>
          </a:p>
        </p:txBody>
      </p:sp>
    </p:spTree>
    <p:extLst>
      <p:ext uri="{BB962C8B-B14F-4D97-AF65-F5344CB8AC3E}">
        <p14:creationId xmlns:p14="http://schemas.microsoft.com/office/powerpoint/2010/main" val="1978433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10</a:t>
            </a:fld>
            <a:endParaRPr lang="en-US"/>
          </a:p>
        </p:txBody>
      </p:sp>
    </p:spTree>
    <p:extLst>
      <p:ext uri="{BB962C8B-B14F-4D97-AF65-F5344CB8AC3E}">
        <p14:creationId xmlns:p14="http://schemas.microsoft.com/office/powerpoint/2010/main" val="3452651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15</a:t>
            </a:fld>
            <a:endParaRPr lang="en-US"/>
          </a:p>
        </p:txBody>
      </p:sp>
    </p:spTree>
    <p:extLst>
      <p:ext uri="{BB962C8B-B14F-4D97-AF65-F5344CB8AC3E}">
        <p14:creationId xmlns:p14="http://schemas.microsoft.com/office/powerpoint/2010/main" val="2781661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16</a:t>
            </a:fld>
            <a:endParaRPr lang="en-US"/>
          </a:p>
        </p:txBody>
      </p:sp>
    </p:spTree>
    <p:extLst>
      <p:ext uri="{BB962C8B-B14F-4D97-AF65-F5344CB8AC3E}">
        <p14:creationId xmlns:p14="http://schemas.microsoft.com/office/powerpoint/2010/main" val="1381012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17</a:t>
            </a:fld>
            <a:endParaRPr lang="en-US"/>
          </a:p>
        </p:txBody>
      </p:sp>
    </p:spTree>
    <p:extLst>
      <p:ext uri="{BB962C8B-B14F-4D97-AF65-F5344CB8AC3E}">
        <p14:creationId xmlns:p14="http://schemas.microsoft.com/office/powerpoint/2010/main" val="678979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19</a:t>
            </a:fld>
            <a:endParaRPr lang="en-US"/>
          </a:p>
        </p:txBody>
      </p:sp>
    </p:spTree>
    <p:extLst>
      <p:ext uri="{BB962C8B-B14F-4D97-AF65-F5344CB8AC3E}">
        <p14:creationId xmlns:p14="http://schemas.microsoft.com/office/powerpoint/2010/main" val="25962917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FF12FE68-38C6-4357-9E0B-7C314C537193}" type="datetime1">
              <a:rPr lang="en-US" smtClean="0"/>
              <a:t>12/20/2023</a:t>
            </a:fld>
            <a:endParaRPr lang="en-US" dirty="0"/>
          </a:p>
        </p:txBody>
      </p:sp>
      <p:sp>
        <p:nvSpPr>
          <p:cNvPr id="17" name="Footer Placeholder 16"/>
          <p:cNvSpPr>
            <a:spLocks noGrp="1"/>
          </p:cNvSpPr>
          <p:nvPr>
            <p:ph type="ftr" sz="quarter" idx="11"/>
          </p:nvPr>
        </p:nvSpPr>
        <p:spPr/>
        <p:txBody>
          <a:bodyPr/>
          <a:lstStyle/>
          <a:p>
            <a:r>
              <a:rPr lang="en-US" dirty="0"/>
              <a:t>Data Science Training: Causal Reasoning</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3BF3240-1806-4DDE-9CA6-64AC308839A7}"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pic>
        <p:nvPicPr>
          <p:cNvPr id="3" name="Picture 2" descr="A black background with colorful text&#10;&#10;Description automatically generated">
            <a:extLst>
              <a:ext uri="{FF2B5EF4-FFF2-40B4-BE49-F238E27FC236}">
                <a16:creationId xmlns:a16="http://schemas.microsoft.com/office/drawing/2014/main" id="{007BD7C9-C5DD-540E-BAA7-A575C34AFA8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34843" y="5562081"/>
            <a:ext cx="1701309" cy="69474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9218420-1C7E-4B1D-B17F-197B3FF75C55}" type="datetime1">
              <a:rPr lang="en-US" smtClean="0"/>
              <a:t>12/20/2023</a:t>
            </a:fld>
            <a:endParaRPr lang="en-US"/>
          </a:p>
        </p:txBody>
      </p:sp>
      <p:sp>
        <p:nvSpPr>
          <p:cNvPr id="5" name="Footer Placeholder 4"/>
          <p:cNvSpPr>
            <a:spLocks noGrp="1"/>
          </p:cNvSpPr>
          <p:nvPr>
            <p:ph type="ftr" sz="quarter" idx="11"/>
          </p:nvPr>
        </p:nvSpPr>
        <p:spPr/>
        <p:txBody>
          <a:bodyPr/>
          <a:lstStyle/>
          <a:p>
            <a:r>
              <a:rPr lang="en-US"/>
              <a:t>Data Science Training: Causal Reasoning</a:t>
            </a:r>
          </a:p>
        </p:txBody>
      </p:sp>
      <p:sp>
        <p:nvSpPr>
          <p:cNvPr id="6" name="Slide Number Placeholder 5"/>
          <p:cNvSpPr>
            <a:spLocks noGrp="1"/>
          </p:cNvSpPr>
          <p:nvPr>
            <p:ph type="sldNum" sz="quarter" idx="12"/>
          </p:nvPr>
        </p:nvSpPr>
        <p:spPr/>
        <p:txBody>
          <a:bodyPr/>
          <a:lstStyle/>
          <a:p>
            <a:fld id="{33BF3240-1806-4DDE-9CA6-64AC308839A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3BF3240-1806-4DDE-9CA6-64AC308839A7}"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97011AE-EBD8-4640-86F2-F63951662FAB}" type="datetime1">
              <a:rPr lang="en-US" smtClean="0"/>
              <a:t>12/20/2023</a:t>
            </a:fld>
            <a:endParaRPr lang="en-US"/>
          </a:p>
        </p:txBody>
      </p:sp>
      <p:sp>
        <p:nvSpPr>
          <p:cNvPr id="5" name="Footer Placeholder 4"/>
          <p:cNvSpPr>
            <a:spLocks noGrp="1"/>
          </p:cNvSpPr>
          <p:nvPr>
            <p:ph type="ftr" sz="quarter" idx="11"/>
          </p:nvPr>
        </p:nvSpPr>
        <p:spPr/>
        <p:txBody>
          <a:bodyPr/>
          <a:lstStyle/>
          <a:p>
            <a:r>
              <a:rPr lang="en-US"/>
              <a:t>Data Science Training: Causal Reasoning</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685800"/>
          </a:xfrm>
        </p:spPr>
        <p:txBody>
          <a:bodyPr/>
          <a:lstStyle/>
          <a:p>
            <a:r>
              <a:rPr lang="en-US"/>
              <a:t>Click to edit Master title style</a:t>
            </a:r>
          </a:p>
        </p:txBody>
      </p:sp>
      <p:sp>
        <p:nvSpPr>
          <p:cNvPr id="3" name="Table Placeholder 2"/>
          <p:cNvSpPr>
            <a:spLocks noGrp="1"/>
          </p:cNvSpPr>
          <p:nvPr>
            <p:ph type="tbl" idx="1"/>
          </p:nvPr>
        </p:nvSpPr>
        <p:spPr>
          <a:xfrm>
            <a:off x="457200" y="1219200"/>
            <a:ext cx="8686800" cy="5257800"/>
          </a:xfrm>
        </p:spPr>
        <p:txBody>
          <a:bodyPr/>
          <a:lstStyle/>
          <a:p>
            <a:pPr lvl="0"/>
            <a:endParaRPr lang="en-US" noProof="0"/>
          </a:p>
        </p:txBody>
      </p:sp>
      <p:sp>
        <p:nvSpPr>
          <p:cNvPr id="4" name="Rectangle 4">
            <a:extLst>
              <a:ext uri="{FF2B5EF4-FFF2-40B4-BE49-F238E27FC236}">
                <a16:creationId xmlns:a16="http://schemas.microsoft.com/office/drawing/2014/main" id="{1AD17BA4-564D-4821-AE7A-77CCF4C63265}"/>
              </a:ext>
            </a:extLst>
          </p:cNvPr>
          <p:cNvSpPr>
            <a:spLocks noGrp="1" noChangeArrowheads="1"/>
          </p:cNvSpPr>
          <p:nvPr>
            <p:ph type="dt" sz="half" idx="10"/>
          </p:nvPr>
        </p:nvSpPr>
        <p:spPr>
          <a:ln/>
        </p:spPr>
        <p:txBody>
          <a:bodyPr/>
          <a:lstStyle>
            <a:lvl1pPr>
              <a:defRPr/>
            </a:lvl1pPr>
          </a:lstStyle>
          <a:p>
            <a:pPr>
              <a:defRPr/>
            </a:pPr>
            <a:fld id="{05B99906-EEFD-4BBD-8E95-C188FB8DAC06}" type="datetime1">
              <a:rPr lang="en-US" smtClean="0"/>
              <a:t>12/20/2023</a:t>
            </a:fld>
            <a:endParaRPr lang="en-US"/>
          </a:p>
        </p:txBody>
      </p:sp>
      <p:sp>
        <p:nvSpPr>
          <p:cNvPr id="5" name="Rectangle 5">
            <a:extLst>
              <a:ext uri="{FF2B5EF4-FFF2-40B4-BE49-F238E27FC236}">
                <a16:creationId xmlns:a16="http://schemas.microsoft.com/office/drawing/2014/main" id="{949A3C79-6F27-42F3-9E45-B3259EBE068B}"/>
              </a:ext>
            </a:extLst>
          </p:cNvPr>
          <p:cNvSpPr>
            <a:spLocks noGrp="1" noChangeArrowheads="1"/>
          </p:cNvSpPr>
          <p:nvPr>
            <p:ph type="ftr" sz="quarter" idx="11"/>
          </p:nvPr>
        </p:nvSpPr>
        <p:spPr>
          <a:ln/>
        </p:spPr>
        <p:txBody>
          <a:bodyPr/>
          <a:lstStyle>
            <a:lvl1pPr>
              <a:defRPr/>
            </a:lvl1pPr>
          </a:lstStyle>
          <a:p>
            <a:pPr>
              <a:defRPr/>
            </a:pPr>
            <a:r>
              <a:rPr lang="en-US" dirty="0"/>
              <a:t>Data Science Training: Causal Reasoning</a:t>
            </a:r>
          </a:p>
        </p:txBody>
      </p:sp>
      <p:sp>
        <p:nvSpPr>
          <p:cNvPr id="6" name="Rectangle 6">
            <a:extLst>
              <a:ext uri="{FF2B5EF4-FFF2-40B4-BE49-F238E27FC236}">
                <a16:creationId xmlns:a16="http://schemas.microsoft.com/office/drawing/2014/main" id="{ED5C360E-4DC7-4901-90A6-15BB116F194E}"/>
              </a:ext>
            </a:extLst>
          </p:cNvPr>
          <p:cNvSpPr>
            <a:spLocks noGrp="1" noChangeArrowheads="1"/>
          </p:cNvSpPr>
          <p:nvPr>
            <p:ph type="sldNum" sz="quarter" idx="12"/>
          </p:nvPr>
        </p:nvSpPr>
        <p:spPr>
          <a:ln/>
        </p:spPr>
        <p:txBody>
          <a:bodyPr/>
          <a:lstStyle>
            <a:lvl1pPr>
              <a:defRPr/>
            </a:lvl1pPr>
          </a:lstStyle>
          <a:p>
            <a:fld id="{344E2ABA-AD57-4251-9013-62534611ED47}" type="slidenum">
              <a:rPr lang="en-US" altLang="en-US"/>
              <a:pPr/>
              <a:t>‹#›</a:t>
            </a:fld>
            <a:endParaRPr lang="en-US" altLang="en-US"/>
          </a:p>
        </p:txBody>
      </p:sp>
      <p:pic>
        <p:nvPicPr>
          <p:cNvPr id="7" name="Picture 6" descr="A black background with colorful text&#10;&#10;Description automatically generated">
            <a:extLst>
              <a:ext uri="{FF2B5EF4-FFF2-40B4-BE49-F238E27FC236}">
                <a16:creationId xmlns:a16="http://schemas.microsoft.com/office/drawing/2014/main" id="{745E9593-B2C7-A655-D577-F60A134126A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34843" y="5562081"/>
            <a:ext cx="1701309" cy="694747"/>
          </a:xfrm>
          <a:prstGeom prst="rect">
            <a:avLst/>
          </a:prstGeom>
        </p:spPr>
      </p:pic>
    </p:spTree>
    <p:extLst>
      <p:ext uri="{BB962C8B-B14F-4D97-AF65-F5344CB8AC3E}">
        <p14:creationId xmlns:p14="http://schemas.microsoft.com/office/powerpoint/2010/main" val="3024289316"/>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87797C00-7D2E-413F-BD50-B9C7590FC511}" type="datetime1">
              <a:rPr lang="en-US" smtClean="0"/>
              <a:t>12/20/2023</a:t>
            </a:fld>
            <a:endParaRPr lang="en-US"/>
          </a:p>
        </p:txBody>
      </p:sp>
      <p:sp>
        <p:nvSpPr>
          <p:cNvPr id="5" name="Footer Placeholder 4"/>
          <p:cNvSpPr>
            <a:spLocks noGrp="1"/>
          </p:cNvSpPr>
          <p:nvPr>
            <p:ph type="ftr" sz="quarter" idx="11"/>
          </p:nvPr>
        </p:nvSpPr>
        <p:spPr/>
        <p:txBody>
          <a:bodyPr/>
          <a:lstStyle/>
          <a:p>
            <a:r>
              <a:rPr lang="en-US" dirty="0"/>
              <a:t>Data Science Training: Causal Reasoning</a:t>
            </a:r>
          </a:p>
        </p:txBody>
      </p:sp>
      <p:sp>
        <p:nvSpPr>
          <p:cNvPr id="6" name="Slide Number Placeholder 5"/>
          <p:cNvSpPr>
            <a:spLocks noGrp="1"/>
          </p:cNvSpPr>
          <p:nvPr>
            <p:ph type="sldNum" sz="quarter" idx="12"/>
          </p:nvPr>
        </p:nvSpPr>
        <p:spPr>
          <a:xfrm>
            <a:off x="4361688" y="1026372"/>
            <a:ext cx="457200" cy="441325"/>
          </a:xfrm>
        </p:spPr>
        <p:txBody>
          <a:bodyPr/>
          <a:lstStyle/>
          <a:p>
            <a:fld id="{33BF3240-1806-4DDE-9CA6-64AC308839A7}"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pic>
        <p:nvPicPr>
          <p:cNvPr id="3" name="Picture 2" descr="A black background with colorful text&#10;&#10;Description automatically generated">
            <a:extLst>
              <a:ext uri="{FF2B5EF4-FFF2-40B4-BE49-F238E27FC236}">
                <a16:creationId xmlns:a16="http://schemas.microsoft.com/office/drawing/2014/main" id="{DACA1B92-99A6-89FD-69FE-0717086ED4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34843" y="5562081"/>
            <a:ext cx="1701309" cy="69474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a:t>Data Science Training: Causal Reasoning</a:t>
            </a:r>
          </a:p>
        </p:txBody>
      </p:sp>
      <p:sp>
        <p:nvSpPr>
          <p:cNvPr id="4" name="Date Placeholder 3"/>
          <p:cNvSpPr>
            <a:spLocks noGrp="1"/>
          </p:cNvSpPr>
          <p:nvPr>
            <p:ph type="dt" sz="half" idx="10"/>
          </p:nvPr>
        </p:nvSpPr>
        <p:spPr/>
        <p:txBody>
          <a:bodyPr/>
          <a:lstStyle/>
          <a:p>
            <a:fld id="{690166D1-219D-48E2-8009-E79399F58D3E}" type="datetime1">
              <a:rPr lang="en-US" smtClean="0"/>
              <a:t>12/20/2023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3BF3240-1806-4DDE-9CA6-64AC308839A7}"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4CBC61A6-640B-4B3D-A35E-3F6CD3F18FB2}" type="datetime1">
              <a:rPr lang="en-US" smtClean="0"/>
              <a:t>12/20/2023</a:t>
            </a:fld>
            <a:endParaRPr lang="en-US"/>
          </a:p>
        </p:txBody>
      </p:sp>
      <p:sp>
        <p:nvSpPr>
          <p:cNvPr id="6" name="Footer Placeholder 5"/>
          <p:cNvSpPr>
            <a:spLocks noGrp="1"/>
          </p:cNvSpPr>
          <p:nvPr>
            <p:ph type="ftr" sz="quarter" idx="11"/>
          </p:nvPr>
        </p:nvSpPr>
        <p:spPr/>
        <p:txBody>
          <a:bodyPr/>
          <a:lstStyle/>
          <a:p>
            <a:r>
              <a:rPr lang="en-US"/>
              <a:t>Data Science Training: Causal Reasoning</a:t>
            </a:r>
          </a:p>
        </p:txBody>
      </p:sp>
      <p:sp>
        <p:nvSpPr>
          <p:cNvPr id="7" name="Slide Number Placeholder 6"/>
          <p:cNvSpPr>
            <a:spLocks noGrp="1"/>
          </p:cNvSpPr>
          <p:nvPr>
            <p:ph type="sldNum" sz="quarter" idx="12"/>
          </p:nvPr>
        </p:nvSpPr>
        <p:spPr/>
        <p:txBody>
          <a:bodyPr/>
          <a:lstStyle/>
          <a:p>
            <a:fld id="{33BF3240-1806-4DDE-9CA6-64AC308839A7}"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0C67735-7B5B-4790-B073-D2CA22861C42}" type="datetime1">
              <a:rPr lang="en-US" smtClean="0"/>
              <a:t>12/20/2023</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dirty="0"/>
              <a:t>Data Science Training: Causal Reasoning</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3BF3240-1806-4DDE-9CA6-64AC308839A7}"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C81FD2F-5E9E-4133-83BD-4A439ABA8977}" type="datetime1">
              <a:rPr lang="en-US" smtClean="0"/>
              <a:t>12/20/2023</a:t>
            </a:fld>
            <a:endParaRPr lang="en-US"/>
          </a:p>
        </p:txBody>
      </p:sp>
      <p:sp>
        <p:nvSpPr>
          <p:cNvPr id="4" name="Footer Placeholder 3"/>
          <p:cNvSpPr>
            <a:spLocks noGrp="1"/>
          </p:cNvSpPr>
          <p:nvPr>
            <p:ph type="ftr" sz="quarter" idx="11"/>
          </p:nvPr>
        </p:nvSpPr>
        <p:spPr/>
        <p:txBody>
          <a:bodyPr/>
          <a:lstStyle/>
          <a:p>
            <a:r>
              <a:rPr lang="en-US" dirty="0"/>
              <a:t>Data Science Training: Causal Reasoning</a:t>
            </a:r>
          </a:p>
        </p:txBody>
      </p:sp>
      <p:sp>
        <p:nvSpPr>
          <p:cNvPr id="5" name="Slide Number Placeholder 4"/>
          <p:cNvSpPr>
            <a:spLocks noGrp="1"/>
          </p:cNvSpPr>
          <p:nvPr>
            <p:ph type="sldNum" sz="quarter" idx="12"/>
          </p:nvPr>
        </p:nvSpPr>
        <p:spPr>
          <a:xfrm>
            <a:off x="4343400" y="1036020"/>
            <a:ext cx="457200" cy="441325"/>
          </a:xfrm>
        </p:spPr>
        <p:txBody>
          <a:bodyPr/>
          <a:lstStyle/>
          <a:p>
            <a:fld id="{33BF3240-1806-4DDE-9CA6-64AC308839A7}" type="slidenum">
              <a:rPr lang="en-US" smtClean="0"/>
              <a:pPr/>
              <a:t>‹#›</a:t>
            </a:fld>
            <a:endParaRPr lang="en-US"/>
          </a:p>
        </p:txBody>
      </p:sp>
      <p:pic>
        <p:nvPicPr>
          <p:cNvPr id="6" name="Picture 5" descr="A black background with colorful text&#10;&#10;Description automatically generated">
            <a:extLst>
              <a:ext uri="{FF2B5EF4-FFF2-40B4-BE49-F238E27FC236}">
                <a16:creationId xmlns:a16="http://schemas.microsoft.com/office/drawing/2014/main" id="{CDB3CF17-893F-17FD-3889-F4E766AF48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34843" y="5562081"/>
            <a:ext cx="1701309" cy="694747"/>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FAEB5F5-768E-4FE4-A593-954B667F9840}" type="datetime1">
              <a:rPr lang="en-US" smtClean="0"/>
              <a:t>12/20/2023</a:t>
            </a:fld>
            <a:endParaRPr lang="en-US"/>
          </a:p>
        </p:txBody>
      </p:sp>
      <p:sp>
        <p:nvSpPr>
          <p:cNvPr id="3" name="Footer Placeholder 2"/>
          <p:cNvSpPr>
            <a:spLocks noGrp="1"/>
          </p:cNvSpPr>
          <p:nvPr>
            <p:ph type="ftr" sz="quarter" idx="11"/>
          </p:nvPr>
        </p:nvSpPr>
        <p:spPr/>
        <p:txBody>
          <a:bodyPr/>
          <a:lstStyle/>
          <a:p>
            <a:r>
              <a:rPr lang="en-US" dirty="0"/>
              <a:t>Data Science Training: Causal Reasoning</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3BF3240-1806-4DDE-9CA6-64AC308839A7}" type="slidenum">
              <a:rPr lang="en-US" smtClean="0"/>
              <a:pPr/>
              <a:t>‹#›</a:t>
            </a:fld>
            <a:endParaRPr lang="en-US"/>
          </a:p>
        </p:txBody>
      </p:sp>
      <p:pic>
        <p:nvPicPr>
          <p:cNvPr id="11" name="Picture 10" descr="A black background with colorful text&#10;&#10;Description automatically generated">
            <a:extLst>
              <a:ext uri="{FF2B5EF4-FFF2-40B4-BE49-F238E27FC236}">
                <a16:creationId xmlns:a16="http://schemas.microsoft.com/office/drawing/2014/main" id="{484DA3FA-9CF8-57A6-8862-628CD2574DE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34843" y="5562081"/>
            <a:ext cx="1701309" cy="69474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3BF3240-1806-4DDE-9CA6-64AC308839A7}"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5CFE275-4398-49A9-B5CA-599A75A2CA74}" type="datetime1">
              <a:rPr lang="en-US" smtClean="0"/>
              <a:t>12/20/2023</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a:t>Data Science Training: Causal Reasoning</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3BF3240-1806-4DDE-9CA6-64AC308839A7}"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1372055-C65D-4294-9E1A-2B82A15F4443}" type="datetime1">
              <a:rPr lang="en-US" smtClean="0"/>
              <a:t>12/20/2023</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a:t>Data Science Training: Causal Reasoning</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6F75B08-3034-48D8-8D22-0CDF9803F4C9}" type="datetime1">
              <a:rPr lang="en-US" smtClean="0"/>
              <a:t>12/20/2023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a:t>Data Science Training: Causal Reasoning</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3BF3240-1806-4DDE-9CA6-64AC308839A7}"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oleObject" Target="../embeddings/oleObject3.bin"/><Relationship Id="rId4" Type="http://schemas.openxmlformats.org/officeDocument/2006/relationships/image" Target="../media/image7.wmf"/></Relationships>
</file>

<file path=ppt/slides/_rels/slide17.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oleObject" Target="../embeddings/oleObject5.bin"/><Relationship Id="rId4" Type="http://schemas.openxmlformats.org/officeDocument/2006/relationships/image" Target="../media/image9.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1752600"/>
          </a:xfrm>
        </p:spPr>
        <p:txBody>
          <a:bodyPr/>
          <a:lstStyle/>
          <a:p>
            <a:r>
              <a:rPr lang="en-US" dirty="0">
                <a:effectLst>
                  <a:outerShdw blurRad="38100" dist="38100" dir="2700000" algn="tl">
                    <a:srgbClr val="000000">
                      <a:alpha val="43137"/>
                    </a:srgbClr>
                  </a:outerShdw>
                </a:effectLst>
              </a:rPr>
              <a:t>Data Science Training: </a:t>
            </a:r>
            <a:br>
              <a:rPr lang="en-US" dirty="0"/>
            </a:br>
            <a:r>
              <a:rPr lang="en-US" dirty="0"/>
              <a:t>Causal Reasoning</a:t>
            </a:r>
          </a:p>
        </p:txBody>
      </p:sp>
      <p:sp>
        <p:nvSpPr>
          <p:cNvPr id="4" name="Slide Number Placeholder 3"/>
          <p:cNvSpPr>
            <a:spLocks noGrp="1"/>
          </p:cNvSpPr>
          <p:nvPr>
            <p:ph type="sldNum" sz="quarter" idx="12"/>
          </p:nvPr>
        </p:nvSpPr>
        <p:spPr/>
        <p:txBody>
          <a:bodyPr/>
          <a:lstStyle/>
          <a:p>
            <a:fld id="{33BF3240-1806-4DDE-9CA6-64AC308839A7}" type="slidenum">
              <a:rPr lang="en-US" smtClean="0"/>
              <a:pPr/>
              <a:t>1</a:t>
            </a:fld>
            <a:endParaRPr lang="en-US"/>
          </a:p>
        </p:txBody>
      </p:sp>
      <p:sp>
        <p:nvSpPr>
          <p:cNvPr id="10" name="Rectangle 3"/>
          <p:cNvSpPr>
            <a:spLocks noGrp="1" noChangeArrowheads="1"/>
          </p:cNvSpPr>
          <p:nvPr>
            <p:ph type="subTitle" idx="1"/>
          </p:nvPr>
        </p:nvSpPr>
        <p:spPr>
          <a:xfrm>
            <a:off x="685800" y="2819400"/>
            <a:ext cx="7772400" cy="2590800"/>
          </a:xfrm>
          <a:noFill/>
        </p:spPr>
        <p:txBody>
          <a:bodyPr anchor="ctr">
            <a:normAutofit/>
          </a:bodyPr>
          <a:lstStyle/>
          <a:p>
            <a:pPr eaLnBrk="1" hangingPunct="1">
              <a:spcBef>
                <a:spcPct val="0"/>
              </a:spcBef>
            </a:pPr>
            <a:r>
              <a:rPr lang="en-US" altLang="en-US" sz="2400" dirty="0">
                <a:solidFill>
                  <a:srgbClr val="0070C0"/>
                </a:solidFill>
                <a:effectLst>
                  <a:outerShdw blurRad="38100" dist="38100" dir="2700000" algn="tl">
                    <a:srgbClr val="000000">
                      <a:alpha val="43137"/>
                    </a:srgbClr>
                  </a:outerShdw>
                </a:effectLst>
                <a:latin typeface="+mj-lt"/>
              </a:rPr>
              <a:t>Walter L. Leite</a:t>
            </a:r>
          </a:p>
          <a:p>
            <a:pPr eaLnBrk="1" hangingPunct="1">
              <a:spcBef>
                <a:spcPct val="0"/>
              </a:spcBef>
            </a:pPr>
            <a:r>
              <a:rPr lang="en-US" altLang="en-US" sz="1400" dirty="0">
                <a:solidFill>
                  <a:srgbClr val="00B0F0"/>
                </a:solidFill>
                <a:latin typeface="Century Schoolbook" panose="02040604050505020304" pitchFamily="18" charset="0"/>
              </a:rPr>
              <a:t>Research and Evaluation Methodology Program, College of Education, University of Florida</a:t>
            </a:r>
          </a:p>
        </p:txBody>
      </p:sp>
      <p:sp>
        <p:nvSpPr>
          <p:cNvPr id="3" name="Footer Placeholder 2">
            <a:extLst>
              <a:ext uri="{FF2B5EF4-FFF2-40B4-BE49-F238E27FC236}">
                <a16:creationId xmlns:a16="http://schemas.microsoft.com/office/drawing/2014/main" id="{CD12BBF6-8064-0F47-DD6C-258CAAC054B9}"/>
              </a:ext>
            </a:extLst>
          </p:cNvPr>
          <p:cNvSpPr>
            <a:spLocks noGrp="1"/>
          </p:cNvSpPr>
          <p:nvPr>
            <p:ph type="ftr" sz="quarter" idx="11"/>
          </p:nvPr>
        </p:nvSpPr>
        <p:spPr/>
        <p:txBody>
          <a:bodyPr/>
          <a:lstStyle/>
          <a:p>
            <a:r>
              <a:rPr lang="en-US"/>
              <a:t>Data Science Training: Causal Reasoning</a:t>
            </a:r>
            <a:endParaRPr lang="en-US" dirty="0"/>
          </a:p>
        </p:txBody>
      </p:sp>
    </p:spTree>
    <p:extLst>
      <p:ext uri="{BB962C8B-B14F-4D97-AF65-F5344CB8AC3E}">
        <p14:creationId xmlns:p14="http://schemas.microsoft.com/office/powerpoint/2010/main" val="4190186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219200" y="304800"/>
            <a:ext cx="7162800" cy="609600"/>
          </a:xfrm>
        </p:spPr>
        <p:txBody>
          <a:bodyPr/>
          <a:lstStyle/>
          <a:p>
            <a:pPr eaLnBrk="1" hangingPunct="1">
              <a:defRPr/>
            </a:pPr>
            <a:r>
              <a:rPr lang="en-US" dirty="0"/>
              <a:t>Internal Validity of Research Designs</a:t>
            </a:r>
          </a:p>
        </p:txBody>
      </p:sp>
      <p:sp>
        <p:nvSpPr>
          <p:cNvPr id="19459" name="Rectangle 3"/>
          <p:cNvSpPr>
            <a:spLocks noGrp="1" noChangeArrowheads="1"/>
          </p:cNvSpPr>
          <p:nvPr>
            <p:ph type="body" idx="1"/>
          </p:nvPr>
        </p:nvSpPr>
        <p:spPr>
          <a:xfrm>
            <a:off x="228600" y="1371600"/>
            <a:ext cx="8534400" cy="4876800"/>
          </a:xfrm>
        </p:spPr>
        <p:txBody>
          <a:bodyPr>
            <a:noAutofit/>
          </a:bodyPr>
          <a:lstStyle/>
          <a:p>
            <a:pPr marL="533400" indent="-533400">
              <a:lnSpc>
                <a:spcPct val="90000"/>
              </a:lnSpc>
            </a:pPr>
            <a:r>
              <a:rPr lang="en-US" sz="2000" dirty="0">
                <a:solidFill>
                  <a:srgbClr val="000000"/>
                </a:solidFill>
              </a:rPr>
              <a:t>It is the validity of statements that can be made about whether there is a causal relationship from one variable to another in the form in which the variables were manipulated or measured.</a:t>
            </a:r>
          </a:p>
          <a:p>
            <a:pPr marL="533400" indent="-533400" eaLnBrk="1" hangingPunct="1">
              <a:lnSpc>
                <a:spcPct val="90000"/>
              </a:lnSpc>
            </a:pPr>
            <a:endParaRPr lang="en-US" sz="2000" dirty="0"/>
          </a:p>
          <a:p>
            <a:pPr marL="533400" indent="-533400" eaLnBrk="1" hangingPunct="1">
              <a:lnSpc>
                <a:spcPct val="90000"/>
              </a:lnSpc>
            </a:pPr>
            <a:r>
              <a:rPr lang="en-US" sz="2000" dirty="0"/>
              <a:t>Internal validity is strongest when the study’s design effectively controls possible sources of error (confounding variables).</a:t>
            </a:r>
          </a:p>
          <a:p>
            <a:pPr marL="533400" indent="-533400" eaLnBrk="1" hangingPunct="1">
              <a:lnSpc>
                <a:spcPct val="90000"/>
              </a:lnSpc>
            </a:pPr>
            <a:endParaRPr lang="en-US" sz="2000" dirty="0"/>
          </a:p>
          <a:p>
            <a:pPr marL="533400" indent="-533400" eaLnBrk="1" hangingPunct="1">
              <a:lnSpc>
                <a:spcPct val="90000"/>
              </a:lnSpc>
            </a:pPr>
            <a:r>
              <a:rPr lang="en-US" sz="2000" dirty="0"/>
              <a:t>It is difficult to find clear evidence of internal validity on non-experimental designs, because there are many factors not under the control of the researchers.</a:t>
            </a:r>
          </a:p>
          <a:p>
            <a:pPr marL="533400" indent="-533400" eaLnBrk="1" hangingPunct="1">
              <a:lnSpc>
                <a:spcPct val="90000"/>
              </a:lnSpc>
            </a:pPr>
            <a:endParaRPr lang="en-US" sz="2000" dirty="0"/>
          </a:p>
          <a:p>
            <a:pPr marL="533400" indent="-533400" eaLnBrk="1" hangingPunct="1">
              <a:lnSpc>
                <a:spcPct val="90000"/>
              </a:lnSpc>
            </a:pPr>
            <a:r>
              <a:rPr lang="en-US" sz="2000" dirty="0"/>
              <a:t>Internal validity of quasi-experimental designs is strengthened by demonstrating baseline equivalence between treatment and control groups on important covariates (e.g., pre-test).</a:t>
            </a:r>
          </a:p>
        </p:txBody>
      </p:sp>
      <p:sp>
        <p:nvSpPr>
          <p:cNvPr id="2" name="Slide Number Placeholder 1"/>
          <p:cNvSpPr>
            <a:spLocks noGrp="1"/>
          </p:cNvSpPr>
          <p:nvPr>
            <p:ph type="sldNum" sz="quarter" idx="12"/>
          </p:nvPr>
        </p:nvSpPr>
        <p:spPr/>
        <p:txBody>
          <a:bodyPr/>
          <a:lstStyle/>
          <a:p>
            <a:fld id="{33BF3240-1806-4DDE-9CA6-64AC308839A7}" type="slidenum">
              <a:rPr lang="en-US" smtClean="0"/>
              <a:pPr/>
              <a:t>10</a:t>
            </a:fld>
            <a:endParaRPr lang="en-US"/>
          </a:p>
        </p:txBody>
      </p:sp>
      <p:sp>
        <p:nvSpPr>
          <p:cNvPr id="3" name="Footer Placeholder 2">
            <a:extLst>
              <a:ext uri="{FF2B5EF4-FFF2-40B4-BE49-F238E27FC236}">
                <a16:creationId xmlns:a16="http://schemas.microsoft.com/office/drawing/2014/main" id="{37B599BF-FD57-65DE-C205-4D054D26E1F9}"/>
              </a:ext>
            </a:extLst>
          </p:cNvPr>
          <p:cNvSpPr>
            <a:spLocks noGrp="1"/>
          </p:cNvSpPr>
          <p:nvPr>
            <p:ph type="ftr" sz="quarter" idx="11"/>
          </p:nvPr>
        </p:nvSpPr>
        <p:spPr/>
        <p:txBody>
          <a:bodyPr/>
          <a:lstStyle/>
          <a:p>
            <a:r>
              <a:rPr lang="en-US"/>
              <a:t>Data Science Training: Causal Reasoning</a:t>
            </a:r>
            <a:endParaRPr lang="en-US" dirty="0"/>
          </a:p>
        </p:txBody>
      </p:sp>
    </p:spTree>
    <p:extLst>
      <p:ext uri="{BB962C8B-B14F-4D97-AF65-F5344CB8AC3E}">
        <p14:creationId xmlns:p14="http://schemas.microsoft.com/office/powerpoint/2010/main" val="1906894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B9BDA-0148-424C-BF9A-B6FB2F2CEBFD}"/>
              </a:ext>
            </a:extLst>
          </p:cNvPr>
          <p:cNvSpPr>
            <a:spLocks noGrp="1"/>
          </p:cNvSpPr>
          <p:nvPr>
            <p:ph type="title"/>
          </p:nvPr>
        </p:nvSpPr>
        <p:spPr/>
        <p:txBody>
          <a:bodyPr/>
          <a:lstStyle/>
          <a:p>
            <a:r>
              <a:rPr lang="en-US" dirty="0"/>
              <a:t>Threats to Internal Validity</a:t>
            </a:r>
          </a:p>
        </p:txBody>
      </p:sp>
      <p:sp>
        <p:nvSpPr>
          <p:cNvPr id="3" name="Slide Number Placeholder 2">
            <a:extLst>
              <a:ext uri="{FF2B5EF4-FFF2-40B4-BE49-F238E27FC236}">
                <a16:creationId xmlns:a16="http://schemas.microsoft.com/office/drawing/2014/main" id="{1957C33E-7211-4F2A-B9DC-F0E52AD213D2}"/>
              </a:ext>
            </a:extLst>
          </p:cNvPr>
          <p:cNvSpPr>
            <a:spLocks noGrp="1"/>
          </p:cNvSpPr>
          <p:nvPr>
            <p:ph type="sldNum" sz="quarter" idx="12"/>
          </p:nvPr>
        </p:nvSpPr>
        <p:spPr/>
        <p:txBody>
          <a:bodyPr/>
          <a:lstStyle/>
          <a:p>
            <a:fld id="{33BF3240-1806-4DDE-9CA6-64AC308839A7}" type="slidenum">
              <a:rPr lang="en-US" smtClean="0"/>
              <a:pPr/>
              <a:t>11</a:t>
            </a:fld>
            <a:endParaRPr lang="en-US"/>
          </a:p>
        </p:txBody>
      </p:sp>
      <p:sp>
        <p:nvSpPr>
          <p:cNvPr id="4" name="Content Placeholder 3">
            <a:extLst>
              <a:ext uri="{FF2B5EF4-FFF2-40B4-BE49-F238E27FC236}">
                <a16:creationId xmlns:a16="http://schemas.microsoft.com/office/drawing/2014/main" id="{6099E753-6A82-43BE-AFA9-ED1EC47EF1E0}"/>
              </a:ext>
            </a:extLst>
          </p:cNvPr>
          <p:cNvSpPr>
            <a:spLocks noGrp="1"/>
          </p:cNvSpPr>
          <p:nvPr>
            <p:ph sz="quarter" idx="1"/>
          </p:nvPr>
        </p:nvSpPr>
        <p:spPr>
          <a:xfrm>
            <a:off x="228600" y="1516042"/>
            <a:ext cx="8503920" cy="4572000"/>
          </a:xfrm>
        </p:spPr>
        <p:txBody>
          <a:bodyPr>
            <a:normAutofit fontScale="92500" lnSpcReduction="20000"/>
          </a:bodyPr>
          <a:lstStyle/>
          <a:p>
            <a:pPr marL="533400" indent="-533400">
              <a:lnSpc>
                <a:spcPct val="150000"/>
              </a:lnSpc>
              <a:buFontTx/>
              <a:buAutoNum type="arabicPeriod"/>
            </a:pPr>
            <a:r>
              <a:rPr lang="en-US" altLang="en-US" sz="2200" b="1" dirty="0"/>
              <a:t>History: </a:t>
            </a:r>
            <a:r>
              <a:rPr lang="en-US" altLang="en-US" sz="2200" dirty="0"/>
              <a:t>the effect is due to an event that took place between pre-test and post-test</a:t>
            </a:r>
          </a:p>
          <a:p>
            <a:pPr marL="533400" indent="-533400">
              <a:lnSpc>
                <a:spcPct val="150000"/>
              </a:lnSpc>
              <a:buFontTx/>
              <a:buAutoNum type="arabicPeriod"/>
            </a:pPr>
            <a:r>
              <a:rPr lang="en-US" altLang="en-US" sz="2200" b="1" dirty="0"/>
              <a:t>Maturation: </a:t>
            </a:r>
            <a:r>
              <a:rPr lang="en-US" altLang="en-US" sz="2200" dirty="0"/>
              <a:t>the effect is due to biological growth</a:t>
            </a:r>
          </a:p>
          <a:p>
            <a:pPr marL="533400" indent="-533400">
              <a:lnSpc>
                <a:spcPct val="150000"/>
              </a:lnSpc>
              <a:buFontTx/>
              <a:buAutoNum type="arabicPeriod"/>
            </a:pPr>
            <a:r>
              <a:rPr lang="en-US" altLang="en-US" sz="2200" b="1" dirty="0"/>
              <a:t>Testing: </a:t>
            </a:r>
            <a:r>
              <a:rPr lang="en-US" altLang="en-US" sz="2200" dirty="0"/>
              <a:t>participants became familiar with the assessment</a:t>
            </a:r>
          </a:p>
          <a:p>
            <a:pPr marL="533400" indent="-533400">
              <a:lnSpc>
                <a:spcPct val="150000"/>
              </a:lnSpc>
              <a:buFontTx/>
              <a:buAutoNum type="arabicPeriod"/>
            </a:pPr>
            <a:r>
              <a:rPr lang="en-US" altLang="en-US" sz="2200" b="1" dirty="0"/>
              <a:t>Instrumentation: </a:t>
            </a:r>
            <a:r>
              <a:rPr lang="en-US" altLang="en-US" sz="2200" dirty="0"/>
              <a:t>assessments are not equivalent</a:t>
            </a:r>
          </a:p>
          <a:p>
            <a:pPr marL="533400" indent="-533400">
              <a:lnSpc>
                <a:spcPct val="150000"/>
              </a:lnSpc>
              <a:buFontTx/>
              <a:buAutoNum type="arabicPeriod"/>
            </a:pPr>
            <a:r>
              <a:rPr lang="en-US" altLang="en-US" sz="2200" b="1" dirty="0"/>
              <a:t>Statistical Regression</a:t>
            </a:r>
            <a:r>
              <a:rPr lang="en-US" altLang="en-US" sz="2200" dirty="0"/>
              <a:t>: Extreme pre-tests regress towards the mean in post-test</a:t>
            </a:r>
          </a:p>
          <a:p>
            <a:pPr marL="533400" indent="-533400">
              <a:lnSpc>
                <a:spcPct val="150000"/>
              </a:lnSpc>
              <a:buFontTx/>
              <a:buAutoNum type="arabicPeriod" startAt="6"/>
            </a:pPr>
            <a:r>
              <a:rPr lang="en-US" altLang="en-US" sz="2200" b="1" dirty="0"/>
              <a:t>Selection: </a:t>
            </a:r>
            <a:r>
              <a:rPr lang="en-US" altLang="en-US" sz="2200" dirty="0"/>
              <a:t>The treatment selection mechanism is related to outcome</a:t>
            </a:r>
          </a:p>
          <a:p>
            <a:pPr marL="533400" indent="-533400">
              <a:lnSpc>
                <a:spcPct val="150000"/>
              </a:lnSpc>
              <a:buFontTx/>
              <a:buAutoNum type="arabicPeriod" startAt="6"/>
            </a:pPr>
            <a:r>
              <a:rPr lang="en-US" altLang="en-US" sz="2200" b="1" dirty="0"/>
              <a:t>Attrition</a:t>
            </a:r>
            <a:r>
              <a:rPr lang="en-US" altLang="en-US" sz="2200" dirty="0"/>
              <a:t>: the dropout mechanism is related to outcome </a:t>
            </a:r>
          </a:p>
          <a:p>
            <a:pPr lvl="1"/>
            <a:endParaRPr lang="en-US" dirty="0"/>
          </a:p>
        </p:txBody>
      </p:sp>
      <p:sp>
        <p:nvSpPr>
          <p:cNvPr id="6" name="Footer Placeholder 5">
            <a:extLst>
              <a:ext uri="{FF2B5EF4-FFF2-40B4-BE49-F238E27FC236}">
                <a16:creationId xmlns:a16="http://schemas.microsoft.com/office/drawing/2014/main" id="{4E3AC41E-E96D-EFF7-207F-F53EA7CE0670}"/>
              </a:ext>
            </a:extLst>
          </p:cNvPr>
          <p:cNvSpPr>
            <a:spLocks noGrp="1"/>
          </p:cNvSpPr>
          <p:nvPr>
            <p:ph type="ftr" sz="quarter" idx="11"/>
          </p:nvPr>
        </p:nvSpPr>
        <p:spPr/>
        <p:txBody>
          <a:bodyPr/>
          <a:lstStyle/>
          <a:p>
            <a:r>
              <a:rPr lang="en-US"/>
              <a:t>Data Science Training: Causal Reasoning</a:t>
            </a:r>
            <a:endParaRPr lang="en-US" dirty="0"/>
          </a:p>
        </p:txBody>
      </p:sp>
    </p:spTree>
    <p:extLst>
      <p:ext uri="{BB962C8B-B14F-4D97-AF65-F5344CB8AC3E}">
        <p14:creationId xmlns:p14="http://schemas.microsoft.com/office/powerpoint/2010/main" val="600380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ED96EEA-B38E-9945-F4BB-BD99F64A87C7}"/>
              </a:ext>
            </a:extLst>
          </p:cNvPr>
          <p:cNvSpPr>
            <a:spLocks noGrp="1" noChangeArrowheads="1"/>
          </p:cNvSpPr>
          <p:nvPr>
            <p:ph type="title"/>
          </p:nvPr>
        </p:nvSpPr>
        <p:spPr/>
        <p:txBody>
          <a:bodyPr/>
          <a:lstStyle/>
          <a:p>
            <a:pPr eaLnBrk="1" hangingPunct="1"/>
            <a:r>
              <a:rPr lang="en-US" altLang="en-US"/>
              <a:t>Construct Validity</a:t>
            </a:r>
          </a:p>
        </p:txBody>
      </p:sp>
      <p:sp>
        <p:nvSpPr>
          <p:cNvPr id="5123" name="Rectangle 3">
            <a:extLst>
              <a:ext uri="{FF2B5EF4-FFF2-40B4-BE49-F238E27FC236}">
                <a16:creationId xmlns:a16="http://schemas.microsoft.com/office/drawing/2014/main" id="{A4ECFEE5-ACC6-68C1-AC51-10EBB12199CF}"/>
              </a:ext>
            </a:extLst>
          </p:cNvPr>
          <p:cNvSpPr>
            <a:spLocks noGrp="1" noChangeArrowheads="1"/>
          </p:cNvSpPr>
          <p:nvPr>
            <p:ph type="body" idx="1"/>
          </p:nvPr>
        </p:nvSpPr>
        <p:spPr/>
        <p:txBody>
          <a:bodyPr/>
          <a:lstStyle/>
          <a:p>
            <a:pPr eaLnBrk="1" hangingPunct="1"/>
            <a:r>
              <a:rPr lang="en-US" altLang="en-US" dirty="0"/>
              <a:t>Construct validity refers to the validity with which we make generalizations about higher-order constructs from research operations.</a:t>
            </a:r>
          </a:p>
          <a:p>
            <a:pPr eaLnBrk="1" hangingPunct="1"/>
            <a:endParaRPr lang="en-US" altLang="en-US" dirty="0"/>
          </a:p>
          <a:p>
            <a:pPr eaLnBrk="1" hangingPunct="1"/>
            <a:r>
              <a:rPr lang="en-US" altLang="en-US" dirty="0"/>
              <a:t>Domains of construct validity:</a:t>
            </a:r>
          </a:p>
          <a:p>
            <a:pPr lvl="1"/>
            <a:r>
              <a:rPr lang="en-US" altLang="en-US" dirty="0"/>
              <a:t>Outcomes</a:t>
            </a:r>
          </a:p>
          <a:p>
            <a:pPr lvl="1"/>
            <a:r>
              <a:rPr lang="en-US" altLang="en-US" dirty="0"/>
              <a:t>Participants</a:t>
            </a:r>
          </a:p>
          <a:p>
            <a:pPr lvl="1"/>
            <a:r>
              <a:rPr lang="en-US" altLang="en-US" dirty="0"/>
              <a:t>Settings</a:t>
            </a:r>
          </a:p>
          <a:p>
            <a:pPr lvl="1"/>
            <a:r>
              <a:rPr lang="en-US" altLang="en-US" dirty="0"/>
              <a:t>Treatments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88AA8-0DFC-682D-B213-11C7ED2A781E}"/>
              </a:ext>
            </a:extLst>
          </p:cNvPr>
          <p:cNvSpPr>
            <a:spLocks noGrp="1"/>
          </p:cNvSpPr>
          <p:nvPr>
            <p:ph type="title"/>
          </p:nvPr>
        </p:nvSpPr>
        <p:spPr/>
        <p:txBody>
          <a:bodyPr>
            <a:normAutofit/>
          </a:bodyPr>
          <a:lstStyle/>
          <a:p>
            <a:r>
              <a:rPr lang="en-US" sz="2400" dirty="0"/>
              <a:t>Threats to Construct Validity (Huggins-Manley et al. 2019)</a:t>
            </a:r>
          </a:p>
        </p:txBody>
      </p:sp>
      <p:sp>
        <p:nvSpPr>
          <p:cNvPr id="3" name="Footer Placeholder 2">
            <a:extLst>
              <a:ext uri="{FF2B5EF4-FFF2-40B4-BE49-F238E27FC236}">
                <a16:creationId xmlns:a16="http://schemas.microsoft.com/office/drawing/2014/main" id="{339B9E8D-1AA5-4622-52CA-38F3CE998D99}"/>
              </a:ext>
            </a:extLst>
          </p:cNvPr>
          <p:cNvSpPr>
            <a:spLocks noGrp="1"/>
          </p:cNvSpPr>
          <p:nvPr>
            <p:ph type="ftr" sz="quarter" idx="11"/>
          </p:nvPr>
        </p:nvSpPr>
        <p:spPr/>
        <p:txBody>
          <a:bodyPr/>
          <a:lstStyle/>
          <a:p>
            <a:r>
              <a:rPr lang="en-US"/>
              <a:t>Data Science Training: Causal Reasoning</a:t>
            </a:r>
            <a:endParaRPr lang="en-US" dirty="0"/>
          </a:p>
        </p:txBody>
      </p:sp>
      <p:sp>
        <p:nvSpPr>
          <p:cNvPr id="4" name="Slide Number Placeholder 3">
            <a:extLst>
              <a:ext uri="{FF2B5EF4-FFF2-40B4-BE49-F238E27FC236}">
                <a16:creationId xmlns:a16="http://schemas.microsoft.com/office/drawing/2014/main" id="{678B2E05-EB9C-8044-5591-D21E9BA6EC0D}"/>
              </a:ext>
            </a:extLst>
          </p:cNvPr>
          <p:cNvSpPr>
            <a:spLocks noGrp="1"/>
          </p:cNvSpPr>
          <p:nvPr>
            <p:ph type="sldNum" sz="quarter" idx="12"/>
          </p:nvPr>
        </p:nvSpPr>
        <p:spPr/>
        <p:txBody>
          <a:bodyPr/>
          <a:lstStyle/>
          <a:p>
            <a:fld id="{33BF3240-1806-4DDE-9CA6-64AC308839A7}" type="slidenum">
              <a:rPr lang="en-US" smtClean="0"/>
              <a:pPr/>
              <a:t>13</a:t>
            </a:fld>
            <a:endParaRPr lang="en-US"/>
          </a:p>
        </p:txBody>
      </p:sp>
      <p:graphicFrame>
        <p:nvGraphicFramePr>
          <p:cNvPr id="6" name="Table 5">
            <a:extLst>
              <a:ext uri="{FF2B5EF4-FFF2-40B4-BE49-F238E27FC236}">
                <a16:creationId xmlns:a16="http://schemas.microsoft.com/office/drawing/2014/main" id="{77F10C50-3811-4B58-40B1-DCA53B271F63}"/>
              </a:ext>
            </a:extLst>
          </p:cNvPr>
          <p:cNvGraphicFramePr>
            <a:graphicFrameLocks noGrp="1"/>
          </p:cNvGraphicFramePr>
          <p:nvPr>
            <p:extLst>
              <p:ext uri="{D42A27DB-BD31-4B8C-83A1-F6EECF244321}">
                <p14:modId xmlns:p14="http://schemas.microsoft.com/office/powerpoint/2010/main" val="1672498771"/>
              </p:ext>
            </p:extLst>
          </p:nvPr>
        </p:nvGraphicFramePr>
        <p:xfrm>
          <a:off x="301752" y="1496992"/>
          <a:ext cx="8613647" cy="4759499"/>
        </p:xfrm>
        <a:graphic>
          <a:graphicData uri="http://schemas.openxmlformats.org/drawingml/2006/table">
            <a:tbl>
              <a:tblPr firstRow="1" firstCol="1" bandRow="1">
                <a:tableStyleId>{5C22544A-7EE6-4342-B048-85BDC9FD1C3A}</a:tableStyleId>
              </a:tblPr>
              <a:tblGrid>
                <a:gridCol w="2369352">
                  <a:extLst>
                    <a:ext uri="{9D8B030D-6E8A-4147-A177-3AD203B41FA5}">
                      <a16:colId xmlns:a16="http://schemas.microsoft.com/office/drawing/2014/main" val="2554993120"/>
                    </a:ext>
                  </a:extLst>
                </a:gridCol>
                <a:gridCol w="2795643">
                  <a:extLst>
                    <a:ext uri="{9D8B030D-6E8A-4147-A177-3AD203B41FA5}">
                      <a16:colId xmlns:a16="http://schemas.microsoft.com/office/drawing/2014/main" val="1041366024"/>
                    </a:ext>
                  </a:extLst>
                </a:gridCol>
                <a:gridCol w="3448652">
                  <a:extLst>
                    <a:ext uri="{9D8B030D-6E8A-4147-A177-3AD203B41FA5}">
                      <a16:colId xmlns:a16="http://schemas.microsoft.com/office/drawing/2014/main" val="1447962485"/>
                    </a:ext>
                  </a:extLst>
                </a:gridCol>
              </a:tblGrid>
              <a:tr h="586247">
                <a:tc>
                  <a:txBody>
                    <a:bodyPr/>
                    <a:lstStyle/>
                    <a:p>
                      <a:pPr marL="0" marR="0" algn="ctr">
                        <a:lnSpc>
                          <a:spcPct val="107000"/>
                        </a:lnSpc>
                        <a:spcBef>
                          <a:spcPts val="0"/>
                        </a:spcBef>
                        <a:spcAft>
                          <a:spcPts val="0"/>
                        </a:spcAft>
                      </a:pPr>
                      <a:r>
                        <a:rPr lang="en-US" sz="1400" dirty="0">
                          <a:effectLst/>
                        </a:rPr>
                        <a:t>Construct Validity Threat</a:t>
                      </a:r>
                      <a:r>
                        <a:rPr lang="en-US" sz="1400" baseline="30000" dirty="0">
                          <a:effectLst/>
                        </a:rPr>
                        <a:t>1</a:t>
                      </a:r>
                      <a:endParaRPr lang="en-US" sz="1400" dirty="0">
                        <a:effectLst/>
                        <a:latin typeface="Times New Roman" panose="02020603050405020304" pitchFamily="18" charset="0"/>
                        <a:ea typeface="Calibri" panose="020F0502020204030204" pitchFamily="34" charset="0"/>
                      </a:endParaRPr>
                    </a:p>
                  </a:txBody>
                  <a:tcPr marL="61610" marR="61610" marT="0" marB="0"/>
                </a:tc>
                <a:tc>
                  <a:txBody>
                    <a:bodyPr/>
                    <a:lstStyle/>
                    <a:p>
                      <a:pPr marL="0" marR="0" algn="ctr">
                        <a:lnSpc>
                          <a:spcPct val="107000"/>
                        </a:lnSpc>
                        <a:spcBef>
                          <a:spcPts val="0"/>
                        </a:spcBef>
                        <a:spcAft>
                          <a:spcPts val="0"/>
                        </a:spcAft>
                      </a:pPr>
                      <a:r>
                        <a:rPr lang="en-US" sz="1400">
                          <a:effectLst/>
                        </a:rPr>
                        <a:t>Description of the Presence of the Threat</a:t>
                      </a:r>
                      <a:r>
                        <a:rPr lang="en-US" sz="1400" baseline="30000">
                          <a:effectLst/>
                        </a:rPr>
                        <a:t>1</a:t>
                      </a:r>
                      <a:endParaRPr lang="en-US" sz="1400">
                        <a:effectLst/>
                        <a:latin typeface="Times New Roman" panose="02020603050405020304" pitchFamily="18" charset="0"/>
                        <a:ea typeface="Calibri" panose="020F0502020204030204" pitchFamily="34" charset="0"/>
                      </a:endParaRPr>
                    </a:p>
                  </a:txBody>
                  <a:tcPr marL="61610" marR="61610" marT="0" marB="0"/>
                </a:tc>
                <a:tc>
                  <a:txBody>
                    <a:bodyPr/>
                    <a:lstStyle/>
                    <a:p>
                      <a:pPr marL="0" marR="0" algn="ctr">
                        <a:lnSpc>
                          <a:spcPct val="107000"/>
                        </a:lnSpc>
                        <a:spcBef>
                          <a:spcPts val="0"/>
                        </a:spcBef>
                        <a:spcAft>
                          <a:spcPts val="0"/>
                        </a:spcAft>
                      </a:pPr>
                      <a:r>
                        <a:rPr lang="en-US" sz="1400" dirty="0">
                          <a:effectLst/>
                        </a:rPr>
                        <a:t>One Broad Reason for Considering this Threat in  data science</a:t>
                      </a:r>
                      <a:endParaRPr lang="en-US" sz="1400" dirty="0">
                        <a:effectLst/>
                        <a:latin typeface="Times New Roman" panose="02020603050405020304" pitchFamily="18" charset="0"/>
                        <a:ea typeface="Calibri" panose="020F0502020204030204" pitchFamily="34" charset="0"/>
                      </a:endParaRPr>
                    </a:p>
                  </a:txBody>
                  <a:tcPr marL="61610" marR="61610" marT="0" marB="0"/>
                </a:tc>
                <a:extLst>
                  <a:ext uri="{0D108BD9-81ED-4DB2-BD59-A6C34878D82A}">
                    <a16:rowId xmlns:a16="http://schemas.microsoft.com/office/drawing/2014/main" val="447926651"/>
                  </a:ext>
                </a:extLst>
              </a:tr>
              <a:tr h="1192971">
                <a:tc>
                  <a:txBody>
                    <a:bodyPr/>
                    <a:lstStyle/>
                    <a:p>
                      <a:pPr marL="0" marR="0">
                        <a:lnSpc>
                          <a:spcPct val="107000"/>
                        </a:lnSpc>
                        <a:spcBef>
                          <a:spcPts val="0"/>
                        </a:spcBef>
                        <a:spcAft>
                          <a:spcPts val="0"/>
                        </a:spcAft>
                      </a:pPr>
                      <a:r>
                        <a:rPr lang="en-US" sz="1400" dirty="0">
                          <a:effectLst/>
                        </a:rPr>
                        <a:t>Mono-operation bias</a:t>
                      </a:r>
                      <a:endParaRPr lang="en-US" sz="1400" dirty="0">
                        <a:effectLst/>
                        <a:latin typeface="Times New Roman" panose="02020603050405020304" pitchFamily="18" charset="0"/>
                        <a:ea typeface="Calibri" panose="020F0502020204030204" pitchFamily="34" charset="0"/>
                      </a:endParaRPr>
                    </a:p>
                  </a:txBody>
                  <a:tcPr marL="61610" marR="61610" marT="0" marB="0"/>
                </a:tc>
                <a:tc>
                  <a:txBody>
                    <a:bodyPr/>
                    <a:lstStyle/>
                    <a:p>
                      <a:pPr marL="0" marR="0">
                        <a:lnSpc>
                          <a:spcPct val="107000"/>
                        </a:lnSpc>
                        <a:spcBef>
                          <a:spcPts val="0"/>
                        </a:spcBef>
                        <a:spcAft>
                          <a:spcPts val="0"/>
                        </a:spcAft>
                      </a:pPr>
                      <a:r>
                        <a:rPr lang="en-US" sz="1400">
                          <a:effectLst/>
                        </a:rPr>
                        <a:t>A single indicator of a construct underrepresents the inferred construct, which is more complex than a single indicator.</a:t>
                      </a:r>
                      <a:endParaRPr lang="en-US" sz="1400">
                        <a:effectLst/>
                        <a:latin typeface="Times New Roman" panose="02020603050405020304" pitchFamily="18" charset="0"/>
                        <a:ea typeface="Calibri" panose="020F0502020204030204" pitchFamily="34" charset="0"/>
                      </a:endParaRPr>
                    </a:p>
                  </a:txBody>
                  <a:tcPr marL="61610" marR="61610" marT="0" marB="0"/>
                </a:tc>
                <a:tc>
                  <a:txBody>
                    <a:bodyPr/>
                    <a:lstStyle/>
                    <a:p>
                      <a:pPr marL="0" marR="0">
                        <a:lnSpc>
                          <a:spcPct val="107000"/>
                        </a:lnSpc>
                        <a:spcBef>
                          <a:spcPts val="0"/>
                        </a:spcBef>
                        <a:spcAft>
                          <a:spcPts val="0"/>
                        </a:spcAft>
                      </a:pPr>
                      <a:r>
                        <a:rPr lang="en-US" sz="1400">
                          <a:effectLst/>
                        </a:rPr>
                        <a:t>Because data collection often occurs before the formal establishment of constructs</a:t>
                      </a:r>
                      <a:r>
                        <a:rPr lang="en-US" sz="1400" baseline="30000">
                          <a:effectLst/>
                        </a:rPr>
                        <a:t>2</a:t>
                      </a:r>
                      <a:r>
                        <a:rPr lang="en-US" sz="1400">
                          <a:effectLst/>
                        </a:rPr>
                        <a:t>, only one indicator of the construct may be available.</a:t>
                      </a:r>
                      <a:endParaRPr lang="en-US" sz="1400">
                        <a:effectLst/>
                        <a:latin typeface="Times New Roman" panose="02020603050405020304" pitchFamily="18" charset="0"/>
                        <a:ea typeface="Calibri" panose="020F0502020204030204" pitchFamily="34" charset="0"/>
                      </a:endParaRPr>
                    </a:p>
                  </a:txBody>
                  <a:tcPr marL="61610" marR="61610" marT="0" marB="0"/>
                </a:tc>
                <a:extLst>
                  <a:ext uri="{0D108BD9-81ED-4DB2-BD59-A6C34878D82A}">
                    <a16:rowId xmlns:a16="http://schemas.microsoft.com/office/drawing/2014/main" val="2789672932"/>
                  </a:ext>
                </a:extLst>
              </a:tr>
              <a:tr h="889610">
                <a:tc>
                  <a:txBody>
                    <a:bodyPr/>
                    <a:lstStyle/>
                    <a:p>
                      <a:pPr marL="0" marR="0">
                        <a:lnSpc>
                          <a:spcPct val="107000"/>
                        </a:lnSpc>
                        <a:spcBef>
                          <a:spcPts val="0"/>
                        </a:spcBef>
                        <a:spcAft>
                          <a:spcPts val="0"/>
                        </a:spcAft>
                      </a:pPr>
                      <a:r>
                        <a:rPr lang="en-US" sz="1400">
                          <a:effectLst/>
                        </a:rPr>
                        <a:t>Mono-method bias</a:t>
                      </a:r>
                      <a:endParaRPr lang="en-US" sz="1400">
                        <a:effectLst/>
                        <a:latin typeface="Times New Roman" panose="02020603050405020304" pitchFamily="18" charset="0"/>
                        <a:ea typeface="Calibri" panose="020F0502020204030204" pitchFamily="34" charset="0"/>
                      </a:endParaRPr>
                    </a:p>
                  </a:txBody>
                  <a:tcPr marL="61610" marR="61610" marT="0" marB="0"/>
                </a:tc>
                <a:tc>
                  <a:txBody>
                    <a:bodyPr/>
                    <a:lstStyle/>
                    <a:p>
                      <a:pPr marL="0" marR="0">
                        <a:lnSpc>
                          <a:spcPct val="107000"/>
                        </a:lnSpc>
                        <a:spcBef>
                          <a:spcPts val="0"/>
                        </a:spcBef>
                        <a:spcAft>
                          <a:spcPts val="0"/>
                        </a:spcAft>
                      </a:pPr>
                      <a:r>
                        <a:rPr lang="en-US" sz="1400" dirty="0">
                          <a:effectLst/>
                        </a:rPr>
                        <a:t>The method becomes a part of the construct because only one method was used to measure it.</a:t>
                      </a:r>
                      <a:endParaRPr lang="en-US" sz="1400" dirty="0">
                        <a:effectLst/>
                        <a:latin typeface="Times New Roman" panose="02020603050405020304" pitchFamily="18" charset="0"/>
                        <a:ea typeface="Calibri" panose="020F0502020204030204" pitchFamily="34" charset="0"/>
                      </a:endParaRPr>
                    </a:p>
                  </a:txBody>
                  <a:tcPr marL="61610" marR="61610" marT="0" marB="0"/>
                </a:tc>
                <a:tc>
                  <a:txBody>
                    <a:bodyPr/>
                    <a:lstStyle/>
                    <a:p>
                      <a:pPr marL="0" marR="0">
                        <a:lnSpc>
                          <a:spcPct val="107000"/>
                        </a:lnSpc>
                        <a:spcBef>
                          <a:spcPts val="0"/>
                        </a:spcBef>
                        <a:spcAft>
                          <a:spcPts val="0"/>
                        </a:spcAft>
                      </a:pPr>
                      <a:r>
                        <a:rPr lang="en-US" sz="1400" dirty="0">
                          <a:effectLst/>
                        </a:rPr>
                        <a:t>Nearly all the observed data comes from computer logs, a single data collection method.</a:t>
                      </a:r>
                      <a:endParaRPr lang="en-US" sz="1400" dirty="0">
                        <a:effectLst/>
                        <a:latin typeface="Times New Roman" panose="02020603050405020304" pitchFamily="18" charset="0"/>
                        <a:ea typeface="Calibri" panose="020F0502020204030204" pitchFamily="34" charset="0"/>
                      </a:endParaRPr>
                    </a:p>
                  </a:txBody>
                  <a:tcPr marL="61610" marR="61610" marT="0" marB="0"/>
                </a:tc>
                <a:extLst>
                  <a:ext uri="{0D108BD9-81ED-4DB2-BD59-A6C34878D82A}">
                    <a16:rowId xmlns:a16="http://schemas.microsoft.com/office/drawing/2014/main" val="2508790150"/>
                  </a:ext>
                </a:extLst>
              </a:tr>
              <a:tr h="1192971">
                <a:tc>
                  <a:txBody>
                    <a:bodyPr/>
                    <a:lstStyle/>
                    <a:p>
                      <a:pPr marL="0" marR="0">
                        <a:lnSpc>
                          <a:spcPct val="107000"/>
                        </a:lnSpc>
                        <a:spcBef>
                          <a:spcPts val="0"/>
                        </a:spcBef>
                        <a:spcAft>
                          <a:spcPts val="0"/>
                        </a:spcAft>
                      </a:pPr>
                      <a:r>
                        <a:rPr lang="en-US" sz="1400">
                          <a:effectLst/>
                        </a:rPr>
                        <a:t>Inadequate explication of construct</a:t>
                      </a:r>
                      <a:endParaRPr lang="en-US" sz="1400">
                        <a:effectLst/>
                        <a:latin typeface="Times New Roman" panose="02020603050405020304" pitchFamily="18" charset="0"/>
                        <a:ea typeface="Calibri" panose="020F0502020204030204" pitchFamily="34" charset="0"/>
                      </a:endParaRPr>
                    </a:p>
                  </a:txBody>
                  <a:tcPr marL="61610" marR="61610" marT="0" marB="0"/>
                </a:tc>
                <a:tc>
                  <a:txBody>
                    <a:bodyPr/>
                    <a:lstStyle/>
                    <a:p>
                      <a:pPr marL="0" marR="0">
                        <a:lnSpc>
                          <a:spcPct val="107000"/>
                        </a:lnSpc>
                        <a:spcBef>
                          <a:spcPts val="0"/>
                        </a:spcBef>
                        <a:spcAft>
                          <a:spcPts val="0"/>
                        </a:spcAft>
                      </a:pPr>
                      <a:r>
                        <a:rPr lang="en-US" sz="1400" dirty="0">
                          <a:effectLst/>
                        </a:rPr>
                        <a:t>A construct defined in a vague or incomplete manner leads to invalid inferences about the construct.</a:t>
                      </a:r>
                      <a:endParaRPr lang="en-US" sz="1400" dirty="0">
                        <a:effectLst/>
                        <a:latin typeface="Times New Roman" panose="02020603050405020304" pitchFamily="18" charset="0"/>
                        <a:ea typeface="Calibri" panose="020F0502020204030204" pitchFamily="34" charset="0"/>
                      </a:endParaRPr>
                    </a:p>
                  </a:txBody>
                  <a:tcPr marL="61610" marR="61610" marT="0" marB="0"/>
                </a:tc>
                <a:tc>
                  <a:txBody>
                    <a:bodyPr/>
                    <a:lstStyle/>
                    <a:p>
                      <a:pPr marL="0" marR="0">
                        <a:lnSpc>
                          <a:spcPct val="107000"/>
                        </a:lnSpc>
                        <a:spcBef>
                          <a:spcPts val="0"/>
                        </a:spcBef>
                        <a:spcAft>
                          <a:spcPts val="0"/>
                        </a:spcAft>
                      </a:pPr>
                      <a:r>
                        <a:rPr lang="en-US" sz="1400" dirty="0">
                          <a:effectLst/>
                        </a:rPr>
                        <a:t>Because data collection often occurs before the formal establishment of constructs, construct explications may be overly aligned with the available data rather than the construct itself.</a:t>
                      </a:r>
                      <a:endParaRPr lang="en-US" sz="1400" dirty="0">
                        <a:effectLst/>
                        <a:latin typeface="Times New Roman" panose="02020603050405020304" pitchFamily="18" charset="0"/>
                        <a:ea typeface="Calibri" panose="020F0502020204030204" pitchFamily="34" charset="0"/>
                      </a:endParaRPr>
                    </a:p>
                  </a:txBody>
                  <a:tcPr marL="61610" marR="61610" marT="0" marB="0"/>
                </a:tc>
                <a:extLst>
                  <a:ext uri="{0D108BD9-81ED-4DB2-BD59-A6C34878D82A}">
                    <a16:rowId xmlns:a16="http://schemas.microsoft.com/office/drawing/2014/main" val="3970537881"/>
                  </a:ext>
                </a:extLst>
              </a:tr>
              <a:tr h="889610">
                <a:tc>
                  <a:txBody>
                    <a:bodyPr/>
                    <a:lstStyle/>
                    <a:p>
                      <a:pPr marL="0" marR="0">
                        <a:lnSpc>
                          <a:spcPct val="107000"/>
                        </a:lnSpc>
                        <a:spcBef>
                          <a:spcPts val="0"/>
                        </a:spcBef>
                        <a:spcAft>
                          <a:spcPts val="0"/>
                        </a:spcAft>
                      </a:pPr>
                      <a:r>
                        <a:rPr lang="en-US" sz="1400">
                          <a:effectLst/>
                        </a:rPr>
                        <a:t>Construct confounding</a:t>
                      </a:r>
                      <a:endParaRPr lang="en-US" sz="1400">
                        <a:effectLst/>
                        <a:latin typeface="Times New Roman" panose="02020603050405020304" pitchFamily="18" charset="0"/>
                        <a:ea typeface="Calibri" panose="020F0502020204030204" pitchFamily="34" charset="0"/>
                      </a:endParaRPr>
                    </a:p>
                  </a:txBody>
                  <a:tcPr marL="61610" marR="61610" marT="0" marB="0"/>
                </a:tc>
                <a:tc>
                  <a:txBody>
                    <a:bodyPr/>
                    <a:lstStyle/>
                    <a:p>
                      <a:pPr marL="0" marR="0">
                        <a:lnSpc>
                          <a:spcPct val="107000"/>
                        </a:lnSpc>
                        <a:spcBef>
                          <a:spcPts val="0"/>
                        </a:spcBef>
                        <a:spcAft>
                          <a:spcPts val="0"/>
                        </a:spcAft>
                      </a:pPr>
                      <a:r>
                        <a:rPr lang="en-US" sz="1400">
                          <a:effectLst/>
                        </a:rPr>
                        <a:t>Inferences are drawn on one construct even though the indicators reflect more than one construct.</a:t>
                      </a:r>
                      <a:endParaRPr lang="en-US" sz="1400">
                        <a:effectLst/>
                        <a:latin typeface="Times New Roman" panose="02020603050405020304" pitchFamily="18" charset="0"/>
                        <a:ea typeface="Calibri" panose="020F0502020204030204" pitchFamily="34" charset="0"/>
                      </a:endParaRPr>
                    </a:p>
                  </a:txBody>
                  <a:tcPr marL="61610" marR="61610" marT="0" marB="0"/>
                </a:tc>
                <a:tc>
                  <a:txBody>
                    <a:bodyPr/>
                    <a:lstStyle/>
                    <a:p>
                      <a:pPr marL="0" marR="0">
                        <a:lnSpc>
                          <a:spcPct val="107000"/>
                        </a:lnSpc>
                        <a:spcBef>
                          <a:spcPts val="0"/>
                        </a:spcBef>
                        <a:spcAft>
                          <a:spcPts val="0"/>
                        </a:spcAft>
                      </a:pPr>
                      <a:r>
                        <a:rPr lang="en-US" sz="1400" dirty="0">
                          <a:effectLst/>
                        </a:rPr>
                        <a:t>Because data collection often occurs before the formal establishment of constructs, observed data may often represent multiple constructs.</a:t>
                      </a:r>
                      <a:endParaRPr lang="en-US" sz="1400" dirty="0">
                        <a:effectLst/>
                        <a:latin typeface="Times New Roman" panose="02020603050405020304" pitchFamily="18" charset="0"/>
                        <a:ea typeface="Calibri" panose="020F0502020204030204" pitchFamily="34" charset="0"/>
                      </a:endParaRPr>
                    </a:p>
                  </a:txBody>
                  <a:tcPr marL="61610" marR="61610" marT="0" marB="0"/>
                </a:tc>
                <a:extLst>
                  <a:ext uri="{0D108BD9-81ED-4DB2-BD59-A6C34878D82A}">
                    <a16:rowId xmlns:a16="http://schemas.microsoft.com/office/drawing/2014/main" val="145863382"/>
                  </a:ext>
                </a:extLst>
              </a:tr>
            </a:tbl>
          </a:graphicData>
        </a:graphic>
      </p:graphicFrame>
    </p:spTree>
    <p:extLst>
      <p:ext uri="{BB962C8B-B14F-4D97-AF65-F5344CB8AC3E}">
        <p14:creationId xmlns:p14="http://schemas.microsoft.com/office/powerpoint/2010/main" val="749827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88AA8-0DFC-682D-B213-11C7ED2A781E}"/>
              </a:ext>
            </a:extLst>
          </p:cNvPr>
          <p:cNvSpPr>
            <a:spLocks noGrp="1"/>
          </p:cNvSpPr>
          <p:nvPr>
            <p:ph type="title"/>
          </p:nvPr>
        </p:nvSpPr>
        <p:spPr/>
        <p:txBody>
          <a:bodyPr>
            <a:normAutofit/>
          </a:bodyPr>
          <a:lstStyle/>
          <a:p>
            <a:r>
              <a:rPr lang="en-US" sz="2400" dirty="0"/>
              <a:t>Threats to Construct Validity (Huggins-Manley et al. 2019)</a:t>
            </a:r>
          </a:p>
        </p:txBody>
      </p:sp>
      <p:sp>
        <p:nvSpPr>
          <p:cNvPr id="3" name="Footer Placeholder 2">
            <a:extLst>
              <a:ext uri="{FF2B5EF4-FFF2-40B4-BE49-F238E27FC236}">
                <a16:creationId xmlns:a16="http://schemas.microsoft.com/office/drawing/2014/main" id="{339B9E8D-1AA5-4622-52CA-38F3CE998D99}"/>
              </a:ext>
            </a:extLst>
          </p:cNvPr>
          <p:cNvSpPr>
            <a:spLocks noGrp="1"/>
          </p:cNvSpPr>
          <p:nvPr>
            <p:ph type="ftr" sz="quarter" idx="11"/>
          </p:nvPr>
        </p:nvSpPr>
        <p:spPr/>
        <p:txBody>
          <a:bodyPr/>
          <a:lstStyle/>
          <a:p>
            <a:r>
              <a:rPr lang="en-US"/>
              <a:t>Data Science Training: Causal Reasoning</a:t>
            </a:r>
            <a:endParaRPr lang="en-US" dirty="0"/>
          </a:p>
        </p:txBody>
      </p:sp>
      <p:sp>
        <p:nvSpPr>
          <p:cNvPr id="4" name="Slide Number Placeholder 3">
            <a:extLst>
              <a:ext uri="{FF2B5EF4-FFF2-40B4-BE49-F238E27FC236}">
                <a16:creationId xmlns:a16="http://schemas.microsoft.com/office/drawing/2014/main" id="{678B2E05-EB9C-8044-5591-D21E9BA6EC0D}"/>
              </a:ext>
            </a:extLst>
          </p:cNvPr>
          <p:cNvSpPr>
            <a:spLocks noGrp="1"/>
          </p:cNvSpPr>
          <p:nvPr>
            <p:ph type="sldNum" sz="quarter" idx="12"/>
          </p:nvPr>
        </p:nvSpPr>
        <p:spPr/>
        <p:txBody>
          <a:bodyPr/>
          <a:lstStyle/>
          <a:p>
            <a:fld id="{33BF3240-1806-4DDE-9CA6-64AC308839A7}" type="slidenum">
              <a:rPr lang="en-US" smtClean="0"/>
              <a:pPr/>
              <a:t>14</a:t>
            </a:fld>
            <a:endParaRPr lang="en-US"/>
          </a:p>
        </p:txBody>
      </p:sp>
      <p:graphicFrame>
        <p:nvGraphicFramePr>
          <p:cNvPr id="6" name="Table 5">
            <a:extLst>
              <a:ext uri="{FF2B5EF4-FFF2-40B4-BE49-F238E27FC236}">
                <a16:creationId xmlns:a16="http://schemas.microsoft.com/office/drawing/2014/main" id="{77F10C50-3811-4B58-40B1-DCA53B271F63}"/>
              </a:ext>
            </a:extLst>
          </p:cNvPr>
          <p:cNvGraphicFramePr>
            <a:graphicFrameLocks noGrp="1"/>
          </p:cNvGraphicFramePr>
          <p:nvPr>
            <p:extLst>
              <p:ext uri="{D42A27DB-BD31-4B8C-83A1-F6EECF244321}">
                <p14:modId xmlns:p14="http://schemas.microsoft.com/office/powerpoint/2010/main" val="55626361"/>
              </p:ext>
            </p:extLst>
          </p:nvPr>
        </p:nvGraphicFramePr>
        <p:xfrm>
          <a:off x="320801" y="1092166"/>
          <a:ext cx="8534401" cy="5328207"/>
        </p:xfrm>
        <a:graphic>
          <a:graphicData uri="http://schemas.openxmlformats.org/drawingml/2006/table">
            <a:tbl>
              <a:tblPr firstRow="1" firstCol="1" bandRow="1">
                <a:tableStyleId>{5C22544A-7EE6-4342-B048-85BDC9FD1C3A}</a:tableStyleId>
              </a:tblPr>
              <a:tblGrid>
                <a:gridCol w="2347554">
                  <a:extLst>
                    <a:ext uri="{9D8B030D-6E8A-4147-A177-3AD203B41FA5}">
                      <a16:colId xmlns:a16="http://schemas.microsoft.com/office/drawing/2014/main" val="2554993120"/>
                    </a:ext>
                  </a:extLst>
                </a:gridCol>
                <a:gridCol w="2769923">
                  <a:extLst>
                    <a:ext uri="{9D8B030D-6E8A-4147-A177-3AD203B41FA5}">
                      <a16:colId xmlns:a16="http://schemas.microsoft.com/office/drawing/2014/main" val="1041366024"/>
                    </a:ext>
                  </a:extLst>
                </a:gridCol>
                <a:gridCol w="3416924">
                  <a:extLst>
                    <a:ext uri="{9D8B030D-6E8A-4147-A177-3AD203B41FA5}">
                      <a16:colId xmlns:a16="http://schemas.microsoft.com/office/drawing/2014/main" val="1447962485"/>
                    </a:ext>
                  </a:extLst>
                </a:gridCol>
              </a:tblGrid>
              <a:tr h="484737">
                <a:tc>
                  <a:txBody>
                    <a:bodyPr/>
                    <a:lstStyle/>
                    <a:p>
                      <a:pPr marL="0" marR="0" algn="ctr">
                        <a:lnSpc>
                          <a:spcPct val="107000"/>
                        </a:lnSpc>
                        <a:spcBef>
                          <a:spcPts val="0"/>
                        </a:spcBef>
                        <a:spcAft>
                          <a:spcPts val="0"/>
                        </a:spcAft>
                      </a:pPr>
                      <a:r>
                        <a:rPr lang="en-US" sz="1400" dirty="0">
                          <a:effectLst/>
                        </a:rPr>
                        <a:t>Construct Validity Threat</a:t>
                      </a:r>
                      <a:r>
                        <a:rPr lang="en-US" sz="1400" baseline="30000" dirty="0">
                          <a:effectLst/>
                        </a:rPr>
                        <a:t>1</a:t>
                      </a:r>
                      <a:endParaRPr lang="en-US" sz="1400" dirty="0">
                        <a:effectLst/>
                        <a:latin typeface="Times New Roman" panose="02020603050405020304" pitchFamily="18" charset="0"/>
                        <a:ea typeface="Calibri" panose="020F0502020204030204" pitchFamily="34" charset="0"/>
                      </a:endParaRPr>
                    </a:p>
                  </a:txBody>
                  <a:tcPr marL="61610" marR="61610" marT="0" marB="0"/>
                </a:tc>
                <a:tc>
                  <a:txBody>
                    <a:bodyPr/>
                    <a:lstStyle/>
                    <a:p>
                      <a:pPr marL="0" marR="0" algn="ctr">
                        <a:lnSpc>
                          <a:spcPct val="107000"/>
                        </a:lnSpc>
                        <a:spcBef>
                          <a:spcPts val="0"/>
                        </a:spcBef>
                        <a:spcAft>
                          <a:spcPts val="0"/>
                        </a:spcAft>
                      </a:pPr>
                      <a:r>
                        <a:rPr lang="en-US" sz="1400">
                          <a:effectLst/>
                        </a:rPr>
                        <a:t>Description of the Presence of the Threat</a:t>
                      </a:r>
                      <a:r>
                        <a:rPr lang="en-US" sz="1400" baseline="30000">
                          <a:effectLst/>
                        </a:rPr>
                        <a:t>1</a:t>
                      </a:r>
                      <a:endParaRPr lang="en-US" sz="1400">
                        <a:effectLst/>
                        <a:latin typeface="Times New Roman" panose="02020603050405020304" pitchFamily="18" charset="0"/>
                        <a:ea typeface="Calibri" panose="020F0502020204030204" pitchFamily="34" charset="0"/>
                      </a:endParaRPr>
                    </a:p>
                  </a:txBody>
                  <a:tcPr marL="61610" marR="61610" marT="0" marB="0"/>
                </a:tc>
                <a:tc>
                  <a:txBody>
                    <a:bodyPr/>
                    <a:lstStyle/>
                    <a:p>
                      <a:pPr marL="0" marR="0" algn="ctr">
                        <a:lnSpc>
                          <a:spcPct val="107000"/>
                        </a:lnSpc>
                        <a:spcBef>
                          <a:spcPts val="0"/>
                        </a:spcBef>
                        <a:spcAft>
                          <a:spcPts val="0"/>
                        </a:spcAft>
                      </a:pPr>
                      <a:r>
                        <a:rPr lang="en-US" sz="1400" dirty="0">
                          <a:effectLst/>
                        </a:rPr>
                        <a:t>One Broad Reason for Considering this Threat in Data Science</a:t>
                      </a:r>
                      <a:endParaRPr lang="en-US" sz="1400" dirty="0">
                        <a:effectLst/>
                        <a:latin typeface="Times New Roman" panose="02020603050405020304" pitchFamily="18" charset="0"/>
                        <a:ea typeface="Calibri" panose="020F0502020204030204" pitchFamily="34" charset="0"/>
                      </a:endParaRPr>
                    </a:p>
                  </a:txBody>
                  <a:tcPr marL="61610" marR="61610" marT="0" marB="0"/>
                </a:tc>
                <a:extLst>
                  <a:ext uri="{0D108BD9-81ED-4DB2-BD59-A6C34878D82A}">
                    <a16:rowId xmlns:a16="http://schemas.microsoft.com/office/drawing/2014/main" val="447926651"/>
                  </a:ext>
                </a:extLst>
              </a:tr>
              <a:tr h="735572">
                <a:tc>
                  <a:txBody>
                    <a:bodyPr/>
                    <a:lstStyle/>
                    <a:p>
                      <a:pPr marL="0" marR="0">
                        <a:lnSpc>
                          <a:spcPct val="107000"/>
                        </a:lnSpc>
                        <a:spcBef>
                          <a:spcPts val="0"/>
                        </a:spcBef>
                        <a:spcAft>
                          <a:spcPts val="0"/>
                        </a:spcAft>
                      </a:pPr>
                      <a:r>
                        <a:rPr lang="en-US" sz="1400">
                          <a:effectLst/>
                        </a:rPr>
                        <a:t>Unreliability</a:t>
                      </a:r>
                      <a:endParaRPr lang="en-US" sz="1400">
                        <a:effectLst/>
                        <a:latin typeface="Times New Roman" panose="02020603050405020304" pitchFamily="18" charset="0"/>
                        <a:ea typeface="Calibri" panose="020F0502020204030204" pitchFamily="34" charset="0"/>
                      </a:endParaRPr>
                    </a:p>
                  </a:txBody>
                  <a:tcPr marL="61610" marR="61610" marT="0" marB="0"/>
                </a:tc>
                <a:tc>
                  <a:txBody>
                    <a:bodyPr/>
                    <a:lstStyle/>
                    <a:p>
                      <a:pPr marL="0" marR="0">
                        <a:lnSpc>
                          <a:spcPct val="107000"/>
                        </a:lnSpc>
                        <a:spcBef>
                          <a:spcPts val="0"/>
                        </a:spcBef>
                        <a:spcAft>
                          <a:spcPts val="0"/>
                        </a:spcAft>
                      </a:pPr>
                      <a:r>
                        <a:rPr lang="en-US" sz="1400" dirty="0">
                          <a:effectLst/>
                        </a:rPr>
                        <a:t>Unacceptable amount of measurement error invalidates construct inferences.</a:t>
                      </a:r>
                      <a:endParaRPr lang="en-US" sz="1400" dirty="0">
                        <a:effectLst/>
                        <a:latin typeface="Times New Roman" panose="02020603050405020304" pitchFamily="18" charset="0"/>
                        <a:ea typeface="Calibri" panose="020F0502020204030204" pitchFamily="34" charset="0"/>
                      </a:endParaRPr>
                    </a:p>
                  </a:txBody>
                  <a:tcPr marL="61610" marR="61610" marT="0" marB="0"/>
                </a:tc>
                <a:tc>
                  <a:txBody>
                    <a:bodyPr/>
                    <a:lstStyle/>
                    <a:p>
                      <a:pPr marL="0" marR="0">
                        <a:lnSpc>
                          <a:spcPct val="107000"/>
                        </a:lnSpc>
                        <a:spcBef>
                          <a:spcPts val="0"/>
                        </a:spcBef>
                        <a:spcAft>
                          <a:spcPts val="0"/>
                        </a:spcAft>
                      </a:pPr>
                      <a:r>
                        <a:rPr lang="en-US" sz="1400" dirty="0">
                          <a:effectLst/>
                        </a:rPr>
                        <a:t>Database recording errors may threaten reliability. Also, unstandardized conditions of at-scale assessment may induce unreliability.</a:t>
                      </a:r>
                      <a:endParaRPr lang="en-US" sz="1400" dirty="0">
                        <a:effectLst/>
                        <a:latin typeface="Times New Roman" panose="02020603050405020304" pitchFamily="18" charset="0"/>
                        <a:ea typeface="Calibri" panose="020F0502020204030204" pitchFamily="34" charset="0"/>
                      </a:endParaRPr>
                    </a:p>
                  </a:txBody>
                  <a:tcPr marL="61610" marR="61610" marT="0" marB="0"/>
                </a:tc>
                <a:extLst>
                  <a:ext uri="{0D108BD9-81ED-4DB2-BD59-A6C34878D82A}">
                    <a16:rowId xmlns:a16="http://schemas.microsoft.com/office/drawing/2014/main" val="1188705130"/>
                  </a:ext>
                </a:extLst>
              </a:tr>
              <a:tr h="1237241">
                <a:tc>
                  <a:txBody>
                    <a:bodyPr/>
                    <a:lstStyle/>
                    <a:p>
                      <a:pPr marL="0" marR="0">
                        <a:lnSpc>
                          <a:spcPct val="107000"/>
                        </a:lnSpc>
                        <a:spcBef>
                          <a:spcPts val="0"/>
                        </a:spcBef>
                        <a:spcAft>
                          <a:spcPts val="0"/>
                        </a:spcAft>
                      </a:pPr>
                      <a:r>
                        <a:rPr lang="en-US" sz="1400">
                          <a:effectLst/>
                        </a:rPr>
                        <a:t>Confounding constructs with facets of constructs</a:t>
                      </a:r>
                      <a:endParaRPr lang="en-US" sz="1400">
                        <a:effectLst/>
                        <a:latin typeface="Times New Roman" panose="02020603050405020304" pitchFamily="18" charset="0"/>
                        <a:ea typeface="Calibri" panose="020F0502020204030204" pitchFamily="34" charset="0"/>
                      </a:endParaRPr>
                    </a:p>
                  </a:txBody>
                  <a:tcPr marL="61610" marR="61610" marT="0" marB="0"/>
                </a:tc>
                <a:tc>
                  <a:txBody>
                    <a:bodyPr/>
                    <a:lstStyle/>
                    <a:p>
                      <a:pPr marL="0" marR="0">
                        <a:lnSpc>
                          <a:spcPct val="107000"/>
                        </a:lnSpc>
                        <a:spcBef>
                          <a:spcPts val="0"/>
                        </a:spcBef>
                        <a:spcAft>
                          <a:spcPts val="0"/>
                        </a:spcAft>
                      </a:pPr>
                      <a:r>
                        <a:rPr lang="en-US" sz="1400" dirty="0">
                          <a:effectLst/>
                        </a:rPr>
                        <a:t>Only some facets of a construct are measured, invalidating inferences about the full construct. </a:t>
                      </a:r>
                      <a:endParaRPr lang="en-US" sz="1400" dirty="0">
                        <a:effectLst/>
                        <a:latin typeface="Times New Roman" panose="02020603050405020304" pitchFamily="18" charset="0"/>
                        <a:ea typeface="Calibri" panose="020F0502020204030204" pitchFamily="34" charset="0"/>
                      </a:endParaRPr>
                    </a:p>
                  </a:txBody>
                  <a:tcPr marL="61610" marR="61610" marT="0" marB="0"/>
                </a:tc>
                <a:tc>
                  <a:txBody>
                    <a:bodyPr/>
                    <a:lstStyle/>
                    <a:p>
                      <a:pPr marL="0" marR="0">
                        <a:lnSpc>
                          <a:spcPct val="107000"/>
                        </a:lnSpc>
                        <a:spcBef>
                          <a:spcPts val="0"/>
                        </a:spcBef>
                        <a:spcAft>
                          <a:spcPts val="0"/>
                        </a:spcAft>
                      </a:pPr>
                      <a:r>
                        <a:rPr lang="en-US" sz="1400" dirty="0">
                          <a:effectLst/>
                        </a:rPr>
                        <a:t>System logs do not reflect any engagement with the learning material that takes place outside of the system, such as any written notes, or face-to-face group discussions.</a:t>
                      </a:r>
                      <a:endParaRPr lang="en-US" sz="1400" dirty="0">
                        <a:effectLst/>
                        <a:latin typeface="Times New Roman" panose="02020603050405020304" pitchFamily="18" charset="0"/>
                        <a:ea typeface="Calibri" panose="020F0502020204030204" pitchFamily="34" charset="0"/>
                      </a:endParaRPr>
                    </a:p>
                  </a:txBody>
                  <a:tcPr marL="61610" marR="61610" marT="0" marB="0"/>
                </a:tc>
                <a:extLst>
                  <a:ext uri="{0D108BD9-81ED-4DB2-BD59-A6C34878D82A}">
                    <a16:rowId xmlns:a16="http://schemas.microsoft.com/office/drawing/2014/main" val="2919058448"/>
                  </a:ext>
                </a:extLst>
              </a:tr>
              <a:tr h="1313929">
                <a:tc>
                  <a:txBody>
                    <a:bodyPr/>
                    <a:lstStyle/>
                    <a:p>
                      <a:pPr marL="0" marR="0">
                        <a:lnSpc>
                          <a:spcPct val="107000"/>
                        </a:lnSpc>
                        <a:spcBef>
                          <a:spcPts val="0"/>
                        </a:spcBef>
                        <a:spcAft>
                          <a:spcPts val="0"/>
                        </a:spcAft>
                      </a:pPr>
                      <a:r>
                        <a:rPr lang="en-US" sz="1400">
                          <a:effectLst/>
                        </a:rPr>
                        <a:t>Treatment diffusion</a:t>
                      </a:r>
                      <a:endParaRPr lang="en-US" sz="1400">
                        <a:effectLst/>
                        <a:latin typeface="Times New Roman" panose="02020603050405020304" pitchFamily="18" charset="0"/>
                        <a:ea typeface="Calibri" panose="020F0502020204030204" pitchFamily="34" charset="0"/>
                      </a:endParaRPr>
                    </a:p>
                  </a:txBody>
                  <a:tcPr marL="61610" marR="61610" marT="0" marB="0"/>
                </a:tc>
                <a:tc>
                  <a:txBody>
                    <a:bodyPr/>
                    <a:lstStyle/>
                    <a:p>
                      <a:pPr marL="0" marR="0">
                        <a:lnSpc>
                          <a:spcPct val="107000"/>
                        </a:lnSpc>
                        <a:spcBef>
                          <a:spcPts val="0"/>
                        </a:spcBef>
                        <a:spcAft>
                          <a:spcPts val="0"/>
                        </a:spcAft>
                      </a:pPr>
                      <a:r>
                        <a:rPr lang="en-US" sz="1400">
                          <a:effectLst/>
                        </a:rPr>
                        <a:t>Portions of the intervention (treatment) are diffused to participants who are assumed to not have access to the intervention, threatening the intervention construct itself.</a:t>
                      </a:r>
                      <a:endParaRPr lang="en-US" sz="1400">
                        <a:effectLst/>
                        <a:latin typeface="Times New Roman" panose="02020603050405020304" pitchFamily="18" charset="0"/>
                        <a:ea typeface="Calibri" panose="020F0502020204030204" pitchFamily="34" charset="0"/>
                      </a:endParaRPr>
                    </a:p>
                  </a:txBody>
                  <a:tcPr marL="61610" marR="61610" marT="0" marB="0"/>
                </a:tc>
                <a:tc>
                  <a:txBody>
                    <a:bodyPr/>
                    <a:lstStyle/>
                    <a:p>
                      <a:pPr marL="0" marR="0">
                        <a:lnSpc>
                          <a:spcPct val="107000"/>
                        </a:lnSpc>
                        <a:spcBef>
                          <a:spcPts val="0"/>
                        </a:spcBef>
                        <a:spcAft>
                          <a:spcPts val="0"/>
                        </a:spcAft>
                      </a:pPr>
                      <a:r>
                        <a:rPr lang="en-US" sz="1400" dirty="0">
                          <a:effectLst/>
                        </a:rPr>
                        <a:t>Researchers using operational, at-scale log data are often not in control of participant usage, which can result in behaviors incongruent with the assumed intervention behaviors.</a:t>
                      </a:r>
                    </a:p>
                    <a:p>
                      <a:pPr marL="0" marR="0">
                        <a:lnSpc>
                          <a:spcPct val="107000"/>
                        </a:lnSpc>
                        <a:spcBef>
                          <a:spcPts val="0"/>
                        </a:spcBef>
                        <a:spcAft>
                          <a:spcPts val="0"/>
                        </a:spcAft>
                      </a:pPr>
                      <a:r>
                        <a:rPr lang="en-US" sz="1400" dirty="0">
                          <a:effectLst/>
                          <a:highlight>
                            <a:srgbClr val="FFFF00"/>
                          </a:highlight>
                        </a:rPr>
                        <a:t> </a:t>
                      </a:r>
                      <a:endParaRPr lang="en-US" sz="1400" dirty="0">
                        <a:effectLst/>
                      </a:endParaRPr>
                    </a:p>
                    <a:p>
                      <a:pPr marL="0" marR="0">
                        <a:lnSpc>
                          <a:spcPct val="107000"/>
                        </a:lnSpc>
                        <a:spcBef>
                          <a:spcPts val="0"/>
                        </a:spcBef>
                        <a:spcAft>
                          <a:spcPts val="0"/>
                        </a:spcAft>
                      </a:pPr>
                      <a:r>
                        <a:rPr lang="en-US" sz="1400" dirty="0">
                          <a:effectLst/>
                        </a:rPr>
                        <a:t> </a:t>
                      </a:r>
                      <a:endParaRPr lang="en-US" sz="1400" dirty="0">
                        <a:effectLst/>
                        <a:latin typeface="Times New Roman" panose="02020603050405020304" pitchFamily="18" charset="0"/>
                        <a:ea typeface="Calibri" panose="020F0502020204030204" pitchFamily="34" charset="0"/>
                      </a:endParaRPr>
                    </a:p>
                  </a:txBody>
                  <a:tcPr marL="61610" marR="61610" marT="0" marB="0"/>
                </a:tc>
                <a:extLst>
                  <a:ext uri="{0D108BD9-81ED-4DB2-BD59-A6C34878D82A}">
                    <a16:rowId xmlns:a16="http://schemas.microsoft.com/office/drawing/2014/main" val="3131473666"/>
                  </a:ext>
                </a:extLst>
              </a:tr>
              <a:tr h="986405">
                <a:tc>
                  <a:txBody>
                    <a:bodyPr/>
                    <a:lstStyle/>
                    <a:p>
                      <a:pPr marL="0" marR="0">
                        <a:lnSpc>
                          <a:spcPct val="107000"/>
                        </a:lnSpc>
                        <a:spcBef>
                          <a:spcPts val="0"/>
                        </a:spcBef>
                        <a:spcAft>
                          <a:spcPts val="0"/>
                        </a:spcAft>
                      </a:pPr>
                      <a:r>
                        <a:rPr lang="en-US" sz="1400">
                          <a:effectLst/>
                        </a:rPr>
                        <a:t>Reactivity to the research situation</a:t>
                      </a:r>
                      <a:endParaRPr lang="en-US" sz="1400">
                        <a:effectLst/>
                        <a:latin typeface="Times New Roman" panose="02020603050405020304" pitchFamily="18" charset="0"/>
                        <a:ea typeface="Calibri" panose="020F0502020204030204" pitchFamily="34" charset="0"/>
                      </a:endParaRPr>
                    </a:p>
                  </a:txBody>
                  <a:tcPr marL="61610" marR="61610" marT="0" marB="0"/>
                </a:tc>
                <a:tc>
                  <a:txBody>
                    <a:bodyPr/>
                    <a:lstStyle/>
                    <a:p>
                      <a:pPr marL="0" marR="0">
                        <a:lnSpc>
                          <a:spcPct val="107000"/>
                        </a:lnSpc>
                        <a:spcBef>
                          <a:spcPts val="0"/>
                        </a:spcBef>
                        <a:spcAft>
                          <a:spcPts val="0"/>
                        </a:spcAft>
                      </a:pPr>
                      <a:r>
                        <a:rPr lang="en-US" sz="1400">
                          <a:effectLst/>
                        </a:rPr>
                        <a:t>Participant perceptions of the research project become a part of the measurements and, thereby affecting constructs inferred from such measurements.</a:t>
                      </a:r>
                      <a:endParaRPr lang="en-US" sz="1400">
                        <a:effectLst/>
                        <a:latin typeface="Times New Roman" panose="02020603050405020304" pitchFamily="18" charset="0"/>
                        <a:ea typeface="Calibri" panose="020F0502020204030204" pitchFamily="34" charset="0"/>
                      </a:endParaRPr>
                    </a:p>
                  </a:txBody>
                  <a:tcPr marL="61610" marR="61610" marT="0" marB="0"/>
                </a:tc>
                <a:tc>
                  <a:txBody>
                    <a:bodyPr/>
                    <a:lstStyle/>
                    <a:p>
                      <a:pPr marL="0" marR="0">
                        <a:lnSpc>
                          <a:spcPct val="107000"/>
                        </a:lnSpc>
                        <a:spcBef>
                          <a:spcPts val="0"/>
                        </a:spcBef>
                        <a:spcAft>
                          <a:spcPts val="0"/>
                        </a:spcAft>
                      </a:pPr>
                      <a:r>
                        <a:rPr lang="en-US" sz="1400" dirty="0">
                          <a:effectLst/>
                        </a:rPr>
                        <a:t>Some gaming of the system is expected when VLE participants have knowledge (or perceived knowledge) of how the data may be used by researchers or other relevant persons.</a:t>
                      </a:r>
                      <a:endParaRPr lang="en-US" sz="1400" dirty="0">
                        <a:effectLst/>
                        <a:latin typeface="Times New Roman" panose="02020603050405020304" pitchFamily="18" charset="0"/>
                        <a:ea typeface="Calibri" panose="020F0502020204030204" pitchFamily="34" charset="0"/>
                      </a:endParaRPr>
                    </a:p>
                  </a:txBody>
                  <a:tcPr marL="61610" marR="61610" marT="0" marB="0"/>
                </a:tc>
                <a:extLst>
                  <a:ext uri="{0D108BD9-81ED-4DB2-BD59-A6C34878D82A}">
                    <a16:rowId xmlns:a16="http://schemas.microsoft.com/office/drawing/2014/main" val="3058847241"/>
                  </a:ext>
                </a:extLst>
              </a:tr>
            </a:tbl>
          </a:graphicData>
        </a:graphic>
      </p:graphicFrame>
    </p:spTree>
    <p:extLst>
      <p:ext uri="{BB962C8B-B14F-4D97-AF65-F5344CB8AC3E}">
        <p14:creationId xmlns:p14="http://schemas.microsoft.com/office/powerpoint/2010/main" val="4091552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990599"/>
          </a:xfrm>
        </p:spPr>
        <p:txBody>
          <a:bodyPr>
            <a:normAutofit/>
          </a:bodyPr>
          <a:lstStyle/>
          <a:p>
            <a:pPr>
              <a:defRPr/>
            </a:pPr>
            <a:r>
              <a:rPr lang="en-US" sz="2800" dirty="0"/>
              <a:t>Rubin’s Causal Model</a:t>
            </a:r>
          </a:p>
        </p:txBody>
      </p:sp>
      <p:sp>
        <p:nvSpPr>
          <p:cNvPr id="1028" name="Content Placeholder 12"/>
          <p:cNvSpPr>
            <a:spLocks noGrp="1"/>
          </p:cNvSpPr>
          <p:nvPr>
            <p:ph sz="quarter" idx="1"/>
          </p:nvPr>
        </p:nvSpPr>
        <p:spPr>
          <a:xfrm>
            <a:off x="457200" y="1447800"/>
            <a:ext cx="8229600" cy="1752600"/>
          </a:xfrm>
        </p:spPr>
        <p:txBody>
          <a:bodyPr>
            <a:noAutofit/>
          </a:bodyPr>
          <a:lstStyle/>
          <a:p>
            <a:r>
              <a:rPr lang="en-US" sz="2000" dirty="0"/>
              <a:t>All individuals in the population have potential outcomes  and  in the presence of the treatment and control conditions.  </a:t>
            </a:r>
          </a:p>
          <a:p>
            <a:r>
              <a:rPr lang="en-US" sz="2000" dirty="0"/>
              <a:t>The outcomes of the treatment group </a:t>
            </a:r>
            <a:r>
              <a:rPr lang="en-US" sz="2000" i="1" dirty="0"/>
              <a:t>T</a:t>
            </a:r>
            <a:r>
              <a:rPr lang="en-US" sz="2000" dirty="0"/>
              <a:t> are only observed in the presence of the treatment condition </a:t>
            </a:r>
            <a:r>
              <a:rPr lang="en-US" sz="2000" i="1" dirty="0"/>
              <a:t>t</a:t>
            </a:r>
            <a:r>
              <a:rPr lang="en-US" sz="2000" dirty="0"/>
              <a:t>; </a:t>
            </a:r>
          </a:p>
          <a:p>
            <a:r>
              <a:rPr lang="en-US" sz="2000" dirty="0"/>
              <a:t>The outcomes of the control group </a:t>
            </a:r>
            <a:r>
              <a:rPr lang="en-US" sz="2000" i="1" dirty="0"/>
              <a:t>C</a:t>
            </a:r>
            <a:r>
              <a:rPr lang="en-US" sz="2000" dirty="0"/>
              <a:t> are only observed in the presence of the control condition </a:t>
            </a:r>
            <a:r>
              <a:rPr lang="en-US" sz="2000" i="1" dirty="0"/>
              <a:t>c</a:t>
            </a:r>
            <a:r>
              <a:rPr lang="en-US" sz="2000" dirty="0"/>
              <a:t>. </a:t>
            </a:r>
          </a:p>
          <a:p>
            <a:endParaRPr lang="en-US" sz="2000" dirty="0"/>
          </a:p>
        </p:txBody>
      </p:sp>
      <p:sp>
        <p:nvSpPr>
          <p:cNvPr id="3"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2936327145"/>
              </p:ext>
            </p:extLst>
          </p:nvPr>
        </p:nvGraphicFramePr>
        <p:xfrm>
          <a:off x="533400" y="3800475"/>
          <a:ext cx="7598352" cy="2143125"/>
        </p:xfrm>
        <a:graphic>
          <a:graphicData uri="http://schemas.openxmlformats.org/presentationml/2006/ole">
            <mc:AlternateContent xmlns:mc="http://schemas.openxmlformats.org/markup-compatibility/2006">
              <mc:Choice xmlns:v="urn:schemas-microsoft-com:vml" Requires="v">
                <p:oleObj name="Equation" r:id="rId3" imgW="4089400" imgH="1155700" progId="Equation.DSMT4">
                  <p:embed/>
                </p:oleObj>
              </mc:Choice>
              <mc:Fallback>
                <p:oleObj name="Equation" r:id="rId3" imgW="4089400" imgH="1155700" progId="Equation.DSMT4">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800475"/>
                        <a:ext cx="7598352" cy="2143125"/>
                      </a:xfrm>
                      <a:prstGeom prst="rect">
                        <a:avLst/>
                      </a:prstGeom>
                      <a:noFill/>
                    </p:spPr>
                  </p:pic>
                </p:oleObj>
              </mc:Fallback>
            </mc:AlternateContent>
          </a:graphicData>
        </a:graphic>
      </p:graphicFrame>
      <p:sp>
        <p:nvSpPr>
          <p:cNvPr id="5" name="Slide Number Placeholder 4"/>
          <p:cNvSpPr>
            <a:spLocks noGrp="1"/>
          </p:cNvSpPr>
          <p:nvPr>
            <p:ph type="sldNum" sz="quarter" idx="12"/>
          </p:nvPr>
        </p:nvSpPr>
        <p:spPr/>
        <p:txBody>
          <a:bodyPr/>
          <a:lstStyle/>
          <a:p>
            <a:fld id="{33BF3240-1806-4DDE-9CA6-64AC308839A7}" type="slidenum">
              <a:rPr lang="en-US" smtClean="0"/>
              <a:pPr/>
              <a:t>15</a:t>
            </a:fld>
            <a:endParaRPr lang="en-US"/>
          </a:p>
        </p:txBody>
      </p:sp>
      <p:sp>
        <p:nvSpPr>
          <p:cNvPr id="6" name="Footer Placeholder 5">
            <a:extLst>
              <a:ext uri="{FF2B5EF4-FFF2-40B4-BE49-F238E27FC236}">
                <a16:creationId xmlns:a16="http://schemas.microsoft.com/office/drawing/2014/main" id="{795C26D2-D96B-96F2-64AA-BCED8047CB50}"/>
              </a:ext>
            </a:extLst>
          </p:cNvPr>
          <p:cNvSpPr>
            <a:spLocks noGrp="1"/>
          </p:cNvSpPr>
          <p:nvPr>
            <p:ph type="ftr" sz="quarter" idx="11"/>
          </p:nvPr>
        </p:nvSpPr>
        <p:spPr/>
        <p:txBody>
          <a:bodyPr/>
          <a:lstStyle/>
          <a:p>
            <a:r>
              <a:rPr lang="en-US"/>
              <a:t>Data Science Training: Causal Reasoning</a:t>
            </a:r>
            <a:endParaRPr lang="en-US"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Average Treatment Effect (ATE)</a:t>
            </a:r>
          </a:p>
        </p:txBody>
      </p:sp>
      <p:sp>
        <p:nvSpPr>
          <p:cNvPr id="3" name="Content Placeholder 2"/>
          <p:cNvSpPr>
            <a:spLocks noGrp="1"/>
          </p:cNvSpPr>
          <p:nvPr>
            <p:ph sz="quarter" idx="1"/>
          </p:nvPr>
        </p:nvSpPr>
        <p:spPr>
          <a:xfrm>
            <a:off x="259066" y="3733800"/>
            <a:ext cx="8503920" cy="1216152"/>
          </a:xfrm>
        </p:spPr>
        <p:txBody>
          <a:bodyPr>
            <a:normAutofit lnSpcReduction="10000"/>
          </a:bodyPr>
          <a:lstStyle/>
          <a:p>
            <a:r>
              <a:rPr lang="en-US" dirty="0"/>
              <a:t>The ATE is the difference between the expected values of the outcomes of the individuals in the treated and untreated conditions.</a:t>
            </a:r>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73" name="Object 1"/>
          <p:cNvGraphicFramePr>
            <a:graphicFrameLocks noChangeAspect="1"/>
          </p:cNvGraphicFramePr>
          <p:nvPr>
            <p:extLst>
              <p:ext uri="{D42A27DB-BD31-4B8C-83A1-F6EECF244321}">
                <p14:modId xmlns:p14="http://schemas.microsoft.com/office/powerpoint/2010/main" val="3926297690"/>
              </p:ext>
            </p:extLst>
          </p:nvPr>
        </p:nvGraphicFramePr>
        <p:xfrm>
          <a:off x="1219200" y="5070348"/>
          <a:ext cx="4315178" cy="838200"/>
        </p:xfrm>
        <a:graphic>
          <a:graphicData uri="http://schemas.openxmlformats.org/presentationml/2006/ole">
            <mc:AlternateContent xmlns:mc="http://schemas.openxmlformats.org/markup-compatibility/2006">
              <mc:Choice xmlns:v="urn:schemas-microsoft-com:vml" Requires="v">
                <p:oleObj name="Equation" r:id="rId3" imgW="1320480" imgH="253800" progId="Equation.DSMT4">
                  <p:embed/>
                </p:oleObj>
              </mc:Choice>
              <mc:Fallback>
                <p:oleObj name="Equation" r:id="rId3" imgW="1320480" imgH="253800" progId="Equation.DSMT4">
                  <p:embed/>
                  <p:pic>
                    <p:nvPicPr>
                      <p:cNvPr id="0" name="Picture 1"/>
                      <p:cNvPicPr>
                        <a:picLocks noChangeAspect="1" noChangeArrowheads="1"/>
                      </p:cNvPicPr>
                      <p:nvPr/>
                    </p:nvPicPr>
                    <p:blipFill>
                      <a:blip r:embed="rId4"/>
                      <a:srcRect/>
                      <a:stretch>
                        <a:fillRect/>
                      </a:stretch>
                    </p:blipFill>
                    <p:spPr bwMode="auto">
                      <a:xfrm>
                        <a:off x="1219200" y="5070348"/>
                        <a:ext cx="4315178"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2"/>
          </p:nvPr>
        </p:nvSpPr>
        <p:spPr/>
        <p:txBody>
          <a:bodyPr/>
          <a:lstStyle/>
          <a:p>
            <a:fld id="{33BF3240-1806-4DDE-9CA6-64AC308839A7}" type="slidenum">
              <a:rPr lang="en-US" smtClean="0"/>
              <a:pPr/>
              <a:t>16</a:t>
            </a:fld>
            <a:endParaRPr lang="en-US"/>
          </a:p>
        </p:txBody>
      </p:sp>
      <p:sp>
        <p:nvSpPr>
          <p:cNvPr id="5" name="Content Placeholder 2">
            <a:extLst>
              <a:ext uri="{FF2B5EF4-FFF2-40B4-BE49-F238E27FC236}">
                <a16:creationId xmlns:a16="http://schemas.microsoft.com/office/drawing/2014/main" id="{B934C27F-A6B2-D8F3-1AD6-C6AD911A48E8}"/>
              </a:ext>
            </a:extLst>
          </p:cNvPr>
          <p:cNvSpPr txBox="1">
            <a:spLocks/>
          </p:cNvSpPr>
          <p:nvPr/>
        </p:nvSpPr>
        <p:spPr>
          <a:xfrm>
            <a:off x="566928" y="1381803"/>
            <a:ext cx="8503920" cy="1216152"/>
          </a:xfrm>
          <a:prstGeom prst="rect">
            <a:avLst/>
          </a:prstGeom>
        </p:spPr>
        <p:txBody>
          <a:bodyPr vert="horz">
            <a:normAutofit lnSpcReduction="1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dirty="0"/>
              <a:t>Individual treatment effect:  the difference between the outcome of the individuals in the treated and untreated conditions.</a:t>
            </a:r>
          </a:p>
        </p:txBody>
      </p:sp>
      <p:graphicFrame>
        <p:nvGraphicFramePr>
          <p:cNvPr id="6" name="Object 1">
            <a:extLst>
              <a:ext uri="{FF2B5EF4-FFF2-40B4-BE49-F238E27FC236}">
                <a16:creationId xmlns:a16="http://schemas.microsoft.com/office/drawing/2014/main" id="{F77A3F41-4133-3AD5-CCBC-5C460FDED34F}"/>
              </a:ext>
            </a:extLst>
          </p:cNvPr>
          <p:cNvGraphicFramePr>
            <a:graphicFrameLocks noChangeAspect="1"/>
          </p:cNvGraphicFramePr>
          <p:nvPr>
            <p:extLst>
              <p:ext uri="{D42A27DB-BD31-4B8C-83A1-F6EECF244321}">
                <p14:modId xmlns:p14="http://schemas.microsoft.com/office/powerpoint/2010/main" val="815527331"/>
              </p:ext>
            </p:extLst>
          </p:nvPr>
        </p:nvGraphicFramePr>
        <p:xfrm>
          <a:off x="2608263" y="2746375"/>
          <a:ext cx="1535112" cy="838200"/>
        </p:xfrm>
        <a:graphic>
          <a:graphicData uri="http://schemas.openxmlformats.org/presentationml/2006/ole">
            <mc:AlternateContent xmlns:mc="http://schemas.openxmlformats.org/markup-compatibility/2006">
              <mc:Choice xmlns:v="urn:schemas-microsoft-com:vml" Requires="v">
                <p:oleObj name="Equation" r:id="rId5" imgW="469800" imgH="253800" progId="Equation.DSMT4">
                  <p:embed/>
                </p:oleObj>
              </mc:Choice>
              <mc:Fallback>
                <p:oleObj name="Equation" r:id="rId5" imgW="469800" imgH="253800" progId="Equation.DSMT4">
                  <p:embed/>
                  <p:pic>
                    <p:nvPicPr>
                      <p:cNvPr id="3073" name="Object 1"/>
                      <p:cNvPicPr>
                        <a:picLocks noChangeAspect="1" noChangeArrowheads="1"/>
                      </p:cNvPicPr>
                      <p:nvPr/>
                    </p:nvPicPr>
                    <p:blipFill>
                      <a:blip r:embed="rId6"/>
                      <a:srcRect/>
                      <a:stretch>
                        <a:fillRect/>
                      </a:stretch>
                    </p:blipFill>
                    <p:spPr bwMode="auto">
                      <a:xfrm>
                        <a:off x="2608263" y="2746375"/>
                        <a:ext cx="1535112"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ooter Placeholder 6">
            <a:extLst>
              <a:ext uri="{FF2B5EF4-FFF2-40B4-BE49-F238E27FC236}">
                <a16:creationId xmlns:a16="http://schemas.microsoft.com/office/drawing/2014/main" id="{78983EDA-5C39-A23D-7C00-5F28B2142C3F}"/>
              </a:ext>
            </a:extLst>
          </p:cNvPr>
          <p:cNvSpPr>
            <a:spLocks noGrp="1"/>
          </p:cNvSpPr>
          <p:nvPr>
            <p:ph type="ftr" sz="quarter" idx="11"/>
          </p:nvPr>
        </p:nvSpPr>
        <p:spPr/>
        <p:txBody>
          <a:bodyPr/>
          <a:lstStyle/>
          <a:p>
            <a:r>
              <a:rPr lang="en-US"/>
              <a:t>Data Science Training: Causal Reasoning</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81000" y="304800"/>
            <a:ext cx="8455152" cy="682752"/>
          </a:xfrm>
        </p:spPr>
        <p:txBody>
          <a:bodyPr>
            <a:normAutofit/>
          </a:bodyPr>
          <a:lstStyle/>
          <a:p>
            <a:pPr eaLnBrk="1" hangingPunct="1">
              <a:defRPr/>
            </a:pPr>
            <a:r>
              <a:rPr lang="en-US" sz="3200" dirty="0"/>
              <a:t>Conventional estimation of the ATE</a:t>
            </a:r>
          </a:p>
        </p:txBody>
      </p:sp>
      <p:sp>
        <p:nvSpPr>
          <p:cNvPr id="9" name="Slide Number Placeholder 5"/>
          <p:cNvSpPr>
            <a:spLocks noGrp="1"/>
          </p:cNvSpPr>
          <p:nvPr>
            <p:ph type="sldNum" sz="quarter" idx="12"/>
          </p:nvPr>
        </p:nvSpPr>
        <p:spPr/>
        <p:txBody>
          <a:bodyPr/>
          <a:lstStyle/>
          <a:p>
            <a:pPr>
              <a:defRPr/>
            </a:pPr>
            <a:fld id="{A7F6F5D9-81DE-4593-B605-84DBA1A8E733}" type="slidenum">
              <a:rPr lang="en-US" altLang="en-US"/>
              <a:pPr>
                <a:defRPr/>
              </a:pPr>
              <a:t>17</a:t>
            </a:fld>
            <a:endParaRPr lang="en-US" altLang="en-US"/>
          </a:p>
        </p:txBody>
      </p:sp>
      <p:sp>
        <p:nvSpPr>
          <p:cNvPr id="2055" name="Rectangle 3"/>
          <p:cNvSpPr>
            <a:spLocks noGrp="1" noChangeArrowheads="1"/>
          </p:cNvSpPr>
          <p:nvPr>
            <p:ph sz="quarter" idx="1"/>
          </p:nvPr>
        </p:nvSpPr>
        <p:spPr>
          <a:xfrm>
            <a:off x="457200" y="3657601"/>
            <a:ext cx="8229600" cy="1828800"/>
          </a:xfrm>
        </p:spPr>
        <p:txBody>
          <a:bodyPr>
            <a:normAutofit/>
          </a:bodyPr>
          <a:lstStyle/>
          <a:p>
            <a:pPr eaLnBrk="1" hangingPunct="1"/>
            <a:r>
              <a:rPr lang="en-US" dirty="0"/>
              <a:t>In randomized designs, this estimator is valid because: </a:t>
            </a:r>
          </a:p>
        </p:txBody>
      </p:sp>
      <p:sp>
        <p:nvSpPr>
          <p:cNvPr id="2056" name="Rectangle 5"/>
          <p:cNvSpPr>
            <a:spLocks noChangeArrowheads="1"/>
          </p:cNvSpPr>
          <p:nvPr/>
        </p:nvSpPr>
        <p:spPr bwMode="auto">
          <a:xfrm>
            <a:off x="0" y="3290888"/>
            <a:ext cx="9144000" cy="0"/>
          </a:xfrm>
          <a:prstGeom prst="rect">
            <a:avLst/>
          </a:prstGeom>
          <a:noFill/>
          <a:ln w="9525">
            <a:noFill/>
            <a:miter lim="800000"/>
            <a:headEnd/>
            <a:tailEnd/>
          </a:ln>
        </p:spPr>
        <p:txBody>
          <a:bodyPr wrap="none" anchor="ctr">
            <a:spAutoFit/>
          </a:bodyPr>
          <a:lstStyle/>
          <a:p>
            <a:endParaRPr lang="en-US"/>
          </a:p>
        </p:txBody>
      </p:sp>
      <p:graphicFrame>
        <p:nvGraphicFramePr>
          <p:cNvPr id="2050" name="Object 2"/>
          <p:cNvGraphicFramePr>
            <a:graphicFrameLocks noChangeAspect="1"/>
          </p:cNvGraphicFramePr>
          <p:nvPr>
            <p:extLst>
              <p:ext uri="{D42A27DB-BD31-4B8C-83A1-F6EECF244321}">
                <p14:modId xmlns:p14="http://schemas.microsoft.com/office/powerpoint/2010/main" val="3648245613"/>
              </p:ext>
            </p:extLst>
          </p:nvPr>
        </p:nvGraphicFramePr>
        <p:xfrm>
          <a:off x="1468438" y="2616200"/>
          <a:ext cx="2930525" cy="889000"/>
        </p:xfrm>
        <a:graphic>
          <a:graphicData uri="http://schemas.openxmlformats.org/presentationml/2006/ole">
            <mc:AlternateContent xmlns:mc="http://schemas.openxmlformats.org/markup-compatibility/2006">
              <mc:Choice xmlns:v="urn:schemas-microsoft-com:vml" Requires="v">
                <p:oleObj name="Equation" r:id="rId3" imgW="914400" imgH="279360" progId="Equation.DSMT4">
                  <p:embed/>
                </p:oleObj>
              </mc:Choice>
              <mc:Fallback>
                <p:oleObj name="Equation" r:id="rId3" imgW="914400" imgH="279360" progId="Equation.DSMT4">
                  <p:embed/>
                  <p:pic>
                    <p:nvPicPr>
                      <p:cNvPr id="0" name="Object 2"/>
                      <p:cNvPicPr>
                        <a:picLocks noChangeAspect="1" noChangeArrowheads="1"/>
                      </p:cNvPicPr>
                      <p:nvPr/>
                    </p:nvPicPr>
                    <p:blipFill>
                      <a:blip r:embed="rId4"/>
                      <a:srcRect/>
                      <a:stretch>
                        <a:fillRect/>
                      </a:stretch>
                    </p:blipFill>
                    <p:spPr bwMode="auto">
                      <a:xfrm>
                        <a:off x="1468438" y="2616200"/>
                        <a:ext cx="2930525" cy="88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7" name="AutoShape 6"/>
          <p:cNvSpPr>
            <a:spLocks noChangeArrowheads="1"/>
          </p:cNvSpPr>
          <p:nvPr/>
        </p:nvSpPr>
        <p:spPr bwMode="auto">
          <a:xfrm>
            <a:off x="2514600" y="1143000"/>
            <a:ext cx="1752600" cy="1168400"/>
          </a:xfrm>
          <a:prstGeom prst="wedgeRectCallout">
            <a:avLst>
              <a:gd name="adj1" fmla="val -41287"/>
              <a:gd name="adj2" fmla="val 74738"/>
            </a:avLst>
          </a:prstGeom>
          <a:noFill/>
          <a:ln w="9525">
            <a:solidFill>
              <a:schemeClr val="tx1"/>
            </a:solidFill>
            <a:miter lim="800000"/>
            <a:headEnd/>
            <a:tailEnd/>
          </a:ln>
        </p:spPr>
        <p:txBody>
          <a:bodyPr/>
          <a:lstStyle/>
          <a:p>
            <a:pPr algn="ctr"/>
            <a:r>
              <a:rPr lang="en-US" b="1" dirty="0"/>
              <a:t>Sample mean of treatment group</a:t>
            </a:r>
          </a:p>
        </p:txBody>
      </p:sp>
      <p:sp>
        <p:nvSpPr>
          <p:cNvPr id="2058" name="AutoShape 7"/>
          <p:cNvSpPr>
            <a:spLocks noChangeArrowheads="1"/>
          </p:cNvSpPr>
          <p:nvPr/>
        </p:nvSpPr>
        <p:spPr bwMode="auto">
          <a:xfrm>
            <a:off x="4800600" y="1295400"/>
            <a:ext cx="1828800" cy="1016000"/>
          </a:xfrm>
          <a:prstGeom prst="wedgeRectCallout">
            <a:avLst>
              <a:gd name="adj1" fmla="val -91949"/>
              <a:gd name="adj2" fmla="val 92361"/>
            </a:avLst>
          </a:prstGeom>
          <a:noFill/>
          <a:ln w="9525">
            <a:solidFill>
              <a:schemeClr val="tx1"/>
            </a:solidFill>
            <a:miter lim="800000"/>
            <a:headEnd/>
            <a:tailEnd/>
          </a:ln>
        </p:spPr>
        <p:txBody>
          <a:bodyPr/>
          <a:lstStyle/>
          <a:p>
            <a:pPr algn="ctr"/>
            <a:r>
              <a:rPr lang="en-US" b="1"/>
              <a:t>Sample mean of control group</a:t>
            </a:r>
          </a:p>
        </p:txBody>
      </p:sp>
      <p:sp>
        <p:nvSpPr>
          <p:cNvPr id="2059"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2051" name="Object 10"/>
          <p:cNvGraphicFramePr>
            <a:graphicFrameLocks noChangeAspect="1"/>
          </p:cNvGraphicFramePr>
          <p:nvPr>
            <p:extLst>
              <p:ext uri="{D42A27DB-BD31-4B8C-83A1-F6EECF244321}">
                <p14:modId xmlns:p14="http://schemas.microsoft.com/office/powerpoint/2010/main" val="2706299984"/>
              </p:ext>
            </p:extLst>
          </p:nvPr>
        </p:nvGraphicFramePr>
        <p:xfrm>
          <a:off x="1371600" y="4648200"/>
          <a:ext cx="4638675" cy="723900"/>
        </p:xfrm>
        <a:graphic>
          <a:graphicData uri="http://schemas.openxmlformats.org/presentationml/2006/ole">
            <mc:AlternateContent xmlns:mc="http://schemas.openxmlformats.org/markup-compatibility/2006">
              <mc:Choice xmlns:v="urn:schemas-microsoft-com:vml" Requires="v">
                <p:oleObj name="Equation" r:id="rId5" imgW="1803240" imgH="279360" progId="Equation.DSMT4">
                  <p:embed/>
                </p:oleObj>
              </mc:Choice>
              <mc:Fallback>
                <p:oleObj name="Equation" r:id="rId5" imgW="1803240" imgH="279360" progId="Equation.DSMT4">
                  <p:embed/>
                  <p:pic>
                    <p:nvPicPr>
                      <p:cNvPr id="0" name="Object 10"/>
                      <p:cNvPicPr>
                        <a:picLocks noChangeAspect="1" noChangeArrowheads="1"/>
                      </p:cNvPicPr>
                      <p:nvPr/>
                    </p:nvPicPr>
                    <p:blipFill>
                      <a:blip r:embed="rId6"/>
                      <a:srcRect/>
                      <a:stretch>
                        <a:fillRect/>
                      </a:stretch>
                    </p:blipFill>
                    <p:spPr bwMode="auto">
                      <a:xfrm>
                        <a:off x="1371600" y="4648200"/>
                        <a:ext cx="4638675"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0"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2052" name="Object 12"/>
          <p:cNvGraphicFramePr>
            <a:graphicFrameLocks noChangeAspect="1"/>
          </p:cNvGraphicFramePr>
          <p:nvPr>
            <p:extLst>
              <p:ext uri="{D42A27DB-BD31-4B8C-83A1-F6EECF244321}">
                <p14:modId xmlns:p14="http://schemas.microsoft.com/office/powerpoint/2010/main" val="3163091172"/>
              </p:ext>
            </p:extLst>
          </p:nvPr>
        </p:nvGraphicFramePr>
        <p:xfrm>
          <a:off x="762001" y="5486401"/>
          <a:ext cx="5333999" cy="782972"/>
        </p:xfrm>
        <a:graphic>
          <a:graphicData uri="http://schemas.openxmlformats.org/presentationml/2006/ole">
            <mc:AlternateContent xmlns:mc="http://schemas.openxmlformats.org/markup-compatibility/2006">
              <mc:Choice xmlns:v="urn:schemas-microsoft-com:vml" Requires="v">
                <p:oleObj name="Equation" r:id="rId7" imgW="1841400" imgH="279360" progId="Equation.DSMT4">
                  <p:embed/>
                </p:oleObj>
              </mc:Choice>
              <mc:Fallback>
                <p:oleObj name="Equation" r:id="rId7" imgW="1841400" imgH="279360" progId="Equation.DSMT4">
                  <p:embed/>
                  <p:pic>
                    <p:nvPicPr>
                      <p:cNvPr id="0" name="Object 12"/>
                      <p:cNvPicPr>
                        <a:picLocks noChangeAspect="1" noChangeArrowheads="1"/>
                      </p:cNvPicPr>
                      <p:nvPr/>
                    </p:nvPicPr>
                    <p:blipFill>
                      <a:blip r:embed="rId8"/>
                      <a:srcRect/>
                      <a:stretch>
                        <a:fillRect/>
                      </a:stretch>
                    </p:blipFill>
                    <p:spPr bwMode="auto">
                      <a:xfrm>
                        <a:off x="762001" y="5486401"/>
                        <a:ext cx="5333999" cy="782972"/>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ADC7F140-0E75-89E4-E96E-F995663087DD}"/>
              </a:ext>
            </a:extLst>
          </p:cNvPr>
          <p:cNvSpPr>
            <a:spLocks noGrp="1"/>
          </p:cNvSpPr>
          <p:nvPr>
            <p:ph type="ftr" sz="quarter" idx="11"/>
          </p:nvPr>
        </p:nvSpPr>
        <p:spPr/>
        <p:txBody>
          <a:bodyPr/>
          <a:lstStyle/>
          <a:p>
            <a:r>
              <a:rPr lang="en-US"/>
              <a:t>Data Science Training: Causal Reasoning</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A41F03BA-04A6-497F-84E4-2BE80E48E335}"/>
              </a:ext>
            </a:extLst>
          </p:cNvPr>
          <p:cNvSpPr>
            <a:spLocks noGrp="1" noChangeArrowheads="1"/>
          </p:cNvSpPr>
          <p:nvPr>
            <p:ph type="title"/>
          </p:nvPr>
        </p:nvSpPr>
        <p:spPr>
          <a:xfrm>
            <a:off x="457200" y="228600"/>
            <a:ext cx="8686800" cy="685800"/>
          </a:xfrm>
        </p:spPr>
        <p:txBody>
          <a:bodyPr/>
          <a:lstStyle/>
          <a:p>
            <a:pPr eaLnBrk="1" hangingPunct="1">
              <a:defRPr/>
            </a:pPr>
            <a:r>
              <a:rPr lang="en-US" sz="3600"/>
              <a:t>The use of random assignment</a:t>
            </a:r>
          </a:p>
        </p:txBody>
      </p:sp>
      <p:sp>
        <p:nvSpPr>
          <p:cNvPr id="15363" name="Rectangle 3">
            <a:extLst>
              <a:ext uri="{FF2B5EF4-FFF2-40B4-BE49-F238E27FC236}">
                <a16:creationId xmlns:a16="http://schemas.microsoft.com/office/drawing/2014/main" id="{9690FDE7-C893-414F-8B65-BECACDD61FB7}"/>
              </a:ext>
            </a:extLst>
          </p:cNvPr>
          <p:cNvSpPr>
            <a:spLocks noGrp="1" noChangeArrowheads="1"/>
          </p:cNvSpPr>
          <p:nvPr>
            <p:ph type="body" idx="1"/>
          </p:nvPr>
        </p:nvSpPr>
        <p:spPr/>
        <p:txBody>
          <a:bodyPr/>
          <a:lstStyle/>
          <a:p>
            <a:pPr eaLnBrk="1" hangingPunct="1"/>
            <a:r>
              <a:rPr lang="en-US" altLang="en-US"/>
              <a:t>Statistical equivalence of subjects can be obtained through </a:t>
            </a:r>
            <a:r>
              <a:rPr lang="en-US" altLang="en-US" u="sng"/>
              <a:t>random assignment</a:t>
            </a:r>
            <a:r>
              <a:rPr lang="en-US" altLang="en-US"/>
              <a:t>.</a:t>
            </a:r>
          </a:p>
          <a:p>
            <a:pPr eaLnBrk="1" hangingPunct="1"/>
            <a:endParaRPr lang="en-US" altLang="en-US"/>
          </a:p>
          <a:p>
            <a:pPr eaLnBrk="1" hangingPunct="1"/>
            <a:r>
              <a:rPr lang="en-US" altLang="en-US"/>
              <a:t>Advantages of random assignment:</a:t>
            </a:r>
          </a:p>
          <a:p>
            <a:pPr lvl="1" eaLnBrk="1" hangingPunct="1"/>
            <a:r>
              <a:rPr lang="en-US" altLang="en-US"/>
              <a:t>Balance the influence of both observed and non-observed extraneous variables that could invalidate causal conclusions.</a:t>
            </a:r>
          </a:p>
          <a:p>
            <a:pPr lvl="1" eaLnBrk="1" hangingPunct="1"/>
            <a:r>
              <a:rPr lang="en-US" altLang="en-US"/>
              <a:t>Maximize within group variability</a:t>
            </a:r>
          </a:p>
          <a:p>
            <a:pPr lvl="1" eaLnBrk="1" hangingPunct="1"/>
            <a:r>
              <a:rPr lang="en-US" altLang="en-US"/>
              <a:t>Make the assumption of equal group variances tenable.</a:t>
            </a:r>
          </a:p>
          <a:p>
            <a:pPr lvl="1" eaLnBrk="1" hangingPunct="1">
              <a:buFontTx/>
              <a:buNone/>
            </a:pPr>
            <a:endParaRPr lang="en-US" altLang="en-US"/>
          </a:p>
        </p:txBody>
      </p:sp>
      <p:sp>
        <p:nvSpPr>
          <p:cNvPr id="2" name="Footer Placeholder 1">
            <a:extLst>
              <a:ext uri="{FF2B5EF4-FFF2-40B4-BE49-F238E27FC236}">
                <a16:creationId xmlns:a16="http://schemas.microsoft.com/office/drawing/2014/main" id="{588D3F6E-843D-E235-BEEA-EEA8BBB19742}"/>
              </a:ext>
            </a:extLst>
          </p:cNvPr>
          <p:cNvSpPr>
            <a:spLocks noGrp="1"/>
          </p:cNvSpPr>
          <p:nvPr>
            <p:ph type="ftr" sz="quarter" idx="11"/>
          </p:nvPr>
        </p:nvSpPr>
        <p:spPr/>
        <p:txBody>
          <a:bodyPr/>
          <a:lstStyle/>
          <a:p>
            <a:r>
              <a:rPr lang="en-US"/>
              <a:t>Data Science Training: Causal Reasoning</a:t>
            </a:r>
            <a:endParaRPr lang="en-US" dirty="0"/>
          </a:p>
        </p:txBody>
      </p:sp>
      <p:sp>
        <p:nvSpPr>
          <p:cNvPr id="3" name="Slide Number Placeholder 2">
            <a:extLst>
              <a:ext uri="{FF2B5EF4-FFF2-40B4-BE49-F238E27FC236}">
                <a16:creationId xmlns:a16="http://schemas.microsoft.com/office/drawing/2014/main" id="{18796FF3-46D4-49AC-D313-ADBE95AC3B88}"/>
              </a:ext>
            </a:extLst>
          </p:cNvPr>
          <p:cNvSpPr>
            <a:spLocks noGrp="1"/>
          </p:cNvSpPr>
          <p:nvPr>
            <p:ph type="sldNum" sz="quarter" idx="12"/>
          </p:nvPr>
        </p:nvSpPr>
        <p:spPr/>
        <p:txBody>
          <a:bodyPr/>
          <a:lstStyle/>
          <a:p>
            <a:fld id="{33BF3240-1806-4DDE-9CA6-64AC308839A7}"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088" y="267420"/>
            <a:ext cx="8534400" cy="758952"/>
          </a:xfrm>
        </p:spPr>
        <p:txBody>
          <a:bodyPr>
            <a:normAutofit fontScale="90000"/>
          </a:bodyPr>
          <a:lstStyle/>
          <a:p>
            <a:r>
              <a:rPr lang="en-US" dirty="0"/>
              <a:t>Assumptions required for valid treatment effect estimates</a:t>
            </a:r>
          </a:p>
        </p:txBody>
      </p:sp>
      <p:sp>
        <p:nvSpPr>
          <p:cNvPr id="3" name="Content Placeholder 2"/>
          <p:cNvSpPr>
            <a:spLocks noGrp="1"/>
          </p:cNvSpPr>
          <p:nvPr>
            <p:ph sz="quarter" idx="1"/>
          </p:nvPr>
        </p:nvSpPr>
        <p:spPr/>
        <p:txBody>
          <a:bodyPr/>
          <a:lstStyle/>
          <a:p>
            <a:r>
              <a:rPr lang="en-US" dirty="0"/>
              <a:t>Strong </a:t>
            </a:r>
            <a:r>
              <a:rPr lang="en-US" dirty="0" err="1"/>
              <a:t>ignorability</a:t>
            </a:r>
            <a:r>
              <a:rPr lang="en-US" dirty="0"/>
              <a:t> of treatment assignment</a:t>
            </a:r>
          </a:p>
          <a:p>
            <a:endParaRPr lang="en-US" dirty="0"/>
          </a:p>
          <a:p>
            <a:r>
              <a:rPr lang="en-US" dirty="0"/>
              <a:t>Overlap or positivity</a:t>
            </a:r>
          </a:p>
          <a:p>
            <a:endParaRPr lang="en-US" dirty="0"/>
          </a:p>
          <a:p>
            <a:r>
              <a:rPr lang="en-US" dirty="0"/>
              <a:t>Stable Unit Treatment Value Assumption (SUTVA)</a:t>
            </a:r>
          </a:p>
          <a:p>
            <a:endParaRPr lang="en-US" dirty="0"/>
          </a:p>
          <a:p>
            <a:r>
              <a:rPr lang="en-US" dirty="0"/>
              <a:t>Full treatment adherence (compliance).</a:t>
            </a:r>
          </a:p>
          <a:p>
            <a:endParaRPr lang="en-US" dirty="0"/>
          </a:p>
          <a:p>
            <a:r>
              <a:rPr lang="en-US" dirty="0"/>
              <a:t>No attrition from post-test measurement.</a:t>
            </a:r>
          </a:p>
          <a:p>
            <a:endParaRPr lang="en-US" dirty="0"/>
          </a:p>
          <a:p>
            <a:endParaRPr lang="en-US" dirty="0"/>
          </a:p>
        </p:txBody>
      </p:sp>
      <p:sp>
        <p:nvSpPr>
          <p:cNvPr id="4" name="Slide Number Placeholder 3"/>
          <p:cNvSpPr>
            <a:spLocks noGrp="1"/>
          </p:cNvSpPr>
          <p:nvPr>
            <p:ph type="sldNum" sz="quarter" idx="12"/>
          </p:nvPr>
        </p:nvSpPr>
        <p:spPr/>
        <p:txBody>
          <a:bodyPr/>
          <a:lstStyle/>
          <a:p>
            <a:fld id="{33BF3240-1806-4DDE-9CA6-64AC308839A7}" type="slidenum">
              <a:rPr lang="en-US" smtClean="0"/>
              <a:pPr/>
              <a:t>19</a:t>
            </a:fld>
            <a:endParaRPr lang="en-US"/>
          </a:p>
        </p:txBody>
      </p:sp>
      <p:sp>
        <p:nvSpPr>
          <p:cNvPr id="5" name="Footer Placeholder 4">
            <a:extLst>
              <a:ext uri="{FF2B5EF4-FFF2-40B4-BE49-F238E27FC236}">
                <a16:creationId xmlns:a16="http://schemas.microsoft.com/office/drawing/2014/main" id="{3A9F3C61-54B7-625E-3F85-8A820187CA80}"/>
              </a:ext>
            </a:extLst>
          </p:cNvPr>
          <p:cNvSpPr>
            <a:spLocks noGrp="1"/>
          </p:cNvSpPr>
          <p:nvPr>
            <p:ph type="ftr" sz="quarter" idx="11"/>
          </p:nvPr>
        </p:nvSpPr>
        <p:spPr/>
        <p:txBody>
          <a:bodyPr/>
          <a:lstStyle/>
          <a:p>
            <a:r>
              <a:rPr lang="en-US"/>
              <a:t>Data Science Training: Causal Reasoning</a:t>
            </a:r>
            <a:endParaRPr lang="en-US" dirty="0"/>
          </a:p>
        </p:txBody>
      </p:sp>
    </p:spTree>
    <p:extLst>
      <p:ext uri="{BB962C8B-B14F-4D97-AF65-F5344CB8AC3E}">
        <p14:creationId xmlns:p14="http://schemas.microsoft.com/office/powerpoint/2010/main" val="823873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4B9FDDD1-0092-4DCB-93F2-A8C1CF6B8416}"/>
              </a:ext>
            </a:extLst>
          </p:cNvPr>
          <p:cNvSpPr>
            <a:spLocks noGrp="1" noChangeArrowheads="1"/>
          </p:cNvSpPr>
          <p:nvPr>
            <p:ph type="title"/>
          </p:nvPr>
        </p:nvSpPr>
        <p:spPr>
          <a:xfrm>
            <a:off x="1905000" y="0"/>
            <a:ext cx="6157913" cy="549275"/>
          </a:xfrm>
        </p:spPr>
        <p:txBody>
          <a:bodyPr>
            <a:normAutofit fontScale="90000"/>
          </a:bodyPr>
          <a:lstStyle/>
          <a:p>
            <a:pPr eaLnBrk="1" hangingPunct="1">
              <a:defRPr/>
            </a:pPr>
            <a:r>
              <a:rPr lang="en-US" sz="3600" dirty="0"/>
              <a:t>Quantitative Research Designs</a:t>
            </a:r>
          </a:p>
        </p:txBody>
      </p:sp>
      <p:sp>
        <p:nvSpPr>
          <p:cNvPr id="2" name="Footer Placeholder 1">
            <a:extLst>
              <a:ext uri="{FF2B5EF4-FFF2-40B4-BE49-F238E27FC236}">
                <a16:creationId xmlns:a16="http://schemas.microsoft.com/office/drawing/2014/main" id="{A80BF144-4D95-73E0-CCEC-49D84D5DA587}"/>
              </a:ext>
            </a:extLst>
          </p:cNvPr>
          <p:cNvSpPr>
            <a:spLocks noGrp="1"/>
          </p:cNvSpPr>
          <p:nvPr>
            <p:ph type="ftr" sz="quarter" idx="11"/>
          </p:nvPr>
        </p:nvSpPr>
        <p:spPr/>
        <p:txBody>
          <a:bodyPr/>
          <a:lstStyle/>
          <a:p>
            <a:pPr>
              <a:defRPr/>
            </a:pPr>
            <a:r>
              <a:rPr lang="en-US"/>
              <a:t>Data Science Training: Causal Reasoning</a:t>
            </a:r>
            <a:endParaRPr lang="en-US" dirty="0"/>
          </a:p>
        </p:txBody>
      </p:sp>
      <p:sp>
        <p:nvSpPr>
          <p:cNvPr id="3" name="Slide Number Placeholder 2">
            <a:extLst>
              <a:ext uri="{FF2B5EF4-FFF2-40B4-BE49-F238E27FC236}">
                <a16:creationId xmlns:a16="http://schemas.microsoft.com/office/drawing/2014/main" id="{9BA46476-331B-99B1-7624-2C8459D39CF1}"/>
              </a:ext>
            </a:extLst>
          </p:cNvPr>
          <p:cNvSpPr>
            <a:spLocks noGrp="1"/>
          </p:cNvSpPr>
          <p:nvPr>
            <p:ph type="sldNum" sz="quarter" idx="12"/>
          </p:nvPr>
        </p:nvSpPr>
        <p:spPr/>
        <p:txBody>
          <a:bodyPr/>
          <a:lstStyle/>
          <a:p>
            <a:fld id="{344E2ABA-AD57-4251-9013-62534611ED47}" type="slidenum">
              <a:rPr lang="en-US" altLang="en-US" smtClean="0"/>
              <a:pPr/>
              <a:t>2</a:t>
            </a:fld>
            <a:endParaRPr lang="en-US" altLang="en-US"/>
          </a:p>
        </p:txBody>
      </p:sp>
      <p:graphicFrame>
        <p:nvGraphicFramePr>
          <p:cNvPr id="95235" name="Group 3">
            <a:extLst>
              <a:ext uri="{FF2B5EF4-FFF2-40B4-BE49-F238E27FC236}">
                <a16:creationId xmlns:a16="http://schemas.microsoft.com/office/drawing/2014/main" id="{9A285720-C873-4AC4-8AC0-71135AB3EB9C}"/>
              </a:ext>
            </a:extLst>
          </p:cNvPr>
          <p:cNvGraphicFramePr>
            <a:graphicFrameLocks noGrp="1"/>
          </p:cNvGraphicFramePr>
          <p:nvPr>
            <p:ph type="tbl" idx="1"/>
            <p:extLst>
              <p:ext uri="{D42A27DB-BD31-4B8C-83A1-F6EECF244321}">
                <p14:modId xmlns:p14="http://schemas.microsoft.com/office/powerpoint/2010/main" val="827487523"/>
              </p:ext>
            </p:extLst>
          </p:nvPr>
        </p:nvGraphicFramePr>
        <p:xfrm>
          <a:off x="381000" y="457200"/>
          <a:ext cx="8534400" cy="6193639"/>
        </p:xfrm>
        <a:graphic>
          <a:graphicData uri="http://schemas.openxmlformats.org/drawingml/2006/table">
            <a:tbl>
              <a:tblPr/>
              <a:tblGrid>
                <a:gridCol w="1524000">
                  <a:extLst>
                    <a:ext uri="{9D8B030D-6E8A-4147-A177-3AD203B41FA5}">
                      <a16:colId xmlns:a16="http://schemas.microsoft.com/office/drawing/2014/main" val="20000"/>
                    </a:ext>
                  </a:extLst>
                </a:gridCol>
                <a:gridCol w="7010400">
                  <a:extLst>
                    <a:ext uri="{9D8B030D-6E8A-4147-A177-3AD203B41FA5}">
                      <a16:colId xmlns:a16="http://schemas.microsoft.com/office/drawing/2014/main" val="20001"/>
                    </a:ext>
                  </a:extLst>
                </a:gridCol>
              </a:tblGrid>
              <a:tr h="39626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hlink"/>
                          </a:solidFill>
                          <a:effectLst/>
                          <a:latin typeface="Times New Roman" pitchFamily="18" charset="0"/>
                        </a:rPr>
                        <a:t>Design</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hlink"/>
                          </a:solidFill>
                          <a:effectLst/>
                          <a:latin typeface="Times New Roman" pitchFamily="18" charset="0"/>
                        </a:rPr>
                        <a:t>Characteristics</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11277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0099"/>
                          </a:solidFill>
                          <a:effectLst/>
                          <a:latin typeface="Times New Roman" pitchFamily="18" charset="0"/>
                        </a:rPr>
                        <a:t>Experimental</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dirty="0">
                          <a:ln>
                            <a:noFill/>
                          </a:ln>
                          <a:solidFill>
                            <a:srgbClr val="000099"/>
                          </a:solidFill>
                          <a:effectLst/>
                          <a:latin typeface="Times New Roman" pitchFamily="18" charset="0"/>
                        </a:rPr>
                        <a:t> </a:t>
                      </a:r>
                      <a:r>
                        <a:rPr kumimoji="0" lang="en-US" sz="1800" b="0" i="0" u="none" strike="noStrike" cap="none" normalizeH="0" baseline="0" dirty="0">
                          <a:ln>
                            <a:noFill/>
                          </a:ln>
                          <a:solidFill>
                            <a:schemeClr val="tx1"/>
                          </a:solidFill>
                          <a:effectLst/>
                          <a:latin typeface="Times New Roman" pitchFamily="18" charset="0"/>
                        </a:rPr>
                        <a:t>Random assignment to groups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dirty="0">
                          <a:ln>
                            <a:noFill/>
                          </a:ln>
                          <a:solidFill>
                            <a:schemeClr val="tx1"/>
                          </a:solidFill>
                          <a:effectLst/>
                          <a:latin typeface="Times New Roman" pitchFamily="18" charset="0"/>
                        </a:rPr>
                        <a:t> Direct manipulation of conditions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dirty="0">
                          <a:ln>
                            <a:noFill/>
                          </a:ln>
                          <a:solidFill>
                            <a:schemeClr val="tx1"/>
                          </a:solidFill>
                          <a:effectLst/>
                          <a:latin typeface="Times New Roman" pitchFamily="18" charset="0"/>
                        </a:rPr>
                        <a:t> Investigates cause-and-effect relationships</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13256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0099"/>
                          </a:solidFill>
                          <a:effectLst/>
                          <a:latin typeface="Times New Roman" pitchFamily="18" charset="0"/>
                        </a:rPr>
                        <a:t>Quasi-experimental</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dirty="0">
                          <a:ln>
                            <a:noFill/>
                          </a:ln>
                          <a:solidFill>
                            <a:srgbClr val="000099"/>
                          </a:solidFill>
                          <a:effectLst/>
                          <a:latin typeface="Times New Roman" pitchFamily="18" charset="0"/>
                        </a:rPr>
                        <a:t> </a:t>
                      </a:r>
                      <a:r>
                        <a:rPr kumimoji="0" lang="en-US" sz="1800" b="0" i="0" u="none" strike="noStrike" cap="none" normalizeH="0" baseline="0" dirty="0">
                          <a:ln>
                            <a:noFill/>
                          </a:ln>
                          <a:solidFill>
                            <a:schemeClr val="tx1"/>
                          </a:solidFill>
                          <a:effectLst/>
                          <a:latin typeface="Times New Roman" pitchFamily="18" charset="0"/>
                        </a:rPr>
                        <a:t>No random assignment to groups is possible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dirty="0">
                          <a:ln>
                            <a:noFill/>
                          </a:ln>
                          <a:solidFill>
                            <a:schemeClr val="tx1"/>
                          </a:solidFill>
                          <a:effectLst/>
                          <a:latin typeface="Times New Roman" pitchFamily="18" charset="0"/>
                        </a:rPr>
                        <a:t> Direct manipulation of conditions may be possible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dirty="0">
                          <a:ln>
                            <a:noFill/>
                          </a:ln>
                          <a:solidFill>
                            <a:schemeClr val="tx1"/>
                          </a:solidFill>
                          <a:effectLst/>
                          <a:latin typeface="Times New Roman" pitchFamily="18" charset="0"/>
                        </a:rPr>
                        <a:t>Investigates cause and effect relationships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dirty="0">
                          <a:ln>
                            <a:noFill/>
                          </a:ln>
                          <a:solidFill>
                            <a:schemeClr val="tx1"/>
                          </a:solidFill>
                          <a:effectLst/>
                          <a:latin typeface="Times New Roman" pitchFamily="18" charset="0"/>
                        </a:rPr>
                        <a:t>Baseline equivalence between treatment and control groups is established by means other than random assignment (e.g., matching, conditioning, weighting).</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9174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0099"/>
                          </a:solidFill>
                          <a:effectLst/>
                          <a:latin typeface="Times New Roman" pitchFamily="18" charset="0"/>
                        </a:rPr>
                        <a:t>Single case</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dirty="0">
                          <a:ln>
                            <a:noFill/>
                          </a:ln>
                          <a:solidFill>
                            <a:srgbClr val="000099"/>
                          </a:solidFill>
                          <a:effectLst/>
                          <a:latin typeface="Times New Roman" pitchFamily="18" charset="0"/>
                        </a:rPr>
                        <a:t> </a:t>
                      </a:r>
                      <a:r>
                        <a:rPr kumimoji="0" lang="en-US" sz="1800" b="0" i="0" u="none" strike="noStrike" cap="none" normalizeH="0" baseline="0" dirty="0">
                          <a:ln>
                            <a:noFill/>
                          </a:ln>
                          <a:solidFill>
                            <a:schemeClr val="tx1"/>
                          </a:solidFill>
                          <a:effectLst/>
                          <a:latin typeface="Times New Roman" pitchFamily="18" charset="0"/>
                        </a:rPr>
                        <a:t>Individuals are studied rather than groups; No random assignment to groups is possible.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dirty="0">
                          <a:ln>
                            <a:noFill/>
                          </a:ln>
                          <a:solidFill>
                            <a:schemeClr val="tx1"/>
                          </a:solidFill>
                          <a:effectLst/>
                          <a:latin typeface="Times New Roman" pitchFamily="18" charset="0"/>
                        </a:rPr>
                        <a:t> There is direct manipulation of conditions.</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17984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rgbClr val="000099"/>
                          </a:solidFill>
                          <a:effectLst/>
                          <a:latin typeface="Times New Roman" pitchFamily="18" charset="0"/>
                        </a:rPr>
                        <a:t>Non-</a:t>
                      </a:r>
                      <a:r>
                        <a:rPr kumimoji="0" lang="en-US" sz="1800" b="1" i="0" u="none" strike="noStrike" cap="none" normalizeH="0" baseline="0" dirty="0" err="1">
                          <a:ln>
                            <a:noFill/>
                          </a:ln>
                          <a:solidFill>
                            <a:srgbClr val="000099"/>
                          </a:solidFill>
                          <a:effectLst/>
                          <a:latin typeface="Times New Roman" pitchFamily="18" charset="0"/>
                        </a:rPr>
                        <a:t>experimentalobservationalcorrelational</a:t>
                      </a:r>
                      <a:endParaRPr kumimoji="0" lang="en-US" sz="1800" b="1" i="0" u="none" strike="noStrike" cap="none" normalizeH="0" baseline="0" dirty="0">
                        <a:ln>
                          <a:noFill/>
                        </a:ln>
                        <a:solidFill>
                          <a:srgbClr val="000099"/>
                        </a:solidFill>
                        <a:effectLst/>
                        <a:latin typeface="Times New Roman" pitchFamily="18"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dirty="0">
                          <a:ln>
                            <a:noFill/>
                          </a:ln>
                          <a:solidFill>
                            <a:srgbClr val="000099"/>
                          </a:solidFill>
                          <a:effectLst/>
                          <a:latin typeface="Times New Roman" pitchFamily="18" charset="0"/>
                        </a:rPr>
                        <a:t> </a:t>
                      </a:r>
                      <a:r>
                        <a:rPr kumimoji="0" lang="en-US" sz="1800" b="0" i="0" u="none" strike="noStrike" cap="none" normalizeH="0" baseline="0" dirty="0">
                          <a:ln>
                            <a:noFill/>
                          </a:ln>
                          <a:solidFill>
                            <a:schemeClr val="tx1"/>
                          </a:solidFill>
                          <a:effectLst/>
                          <a:latin typeface="Times New Roman" pitchFamily="18" charset="0"/>
                        </a:rPr>
                        <a:t>No assignment to groups is possible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dirty="0">
                          <a:ln>
                            <a:noFill/>
                          </a:ln>
                          <a:solidFill>
                            <a:schemeClr val="tx1"/>
                          </a:solidFill>
                          <a:effectLst/>
                          <a:latin typeface="Times New Roman" pitchFamily="18" charset="0"/>
                        </a:rPr>
                        <a:t> No direct manipulation of conditions is possible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dirty="0">
                          <a:ln>
                            <a:noFill/>
                          </a:ln>
                          <a:solidFill>
                            <a:schemeClr val="tx1"/>
                          </a:solidFill>
                          <a:effectLst/>
                          <a:latin typeface="Times New Roman" pitchFamily="18" charset="0"/>
                        </a:rPr>
                        <a:t> Subjects measured in their natural state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dirty="0">
                          <a:ln>
                            <a:noFill/>
                          </a:ln>
                          <a:solidFill>
                            <a:schemeClr val="tx1"/>
                          </a:solidFill>
                          <a:effectLst/>
                          <a:latin typeface="Times New Roman" pitchFamily="18" charset="0"/>
                        </a:rPr>
                        <a:t> Causal attribution is more difficult, because correlation does not imply causation.</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Tree>
  </p:cSld>
  <p:clrMapOvr>
    <a:masterClrMapping/>
  </p:clrMapOvr>
  <p:transition spd="med">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Strong </a:t>
            </a:r>
            <a:r>
              <a:rPr lang="en-US" dirty="0" err="1"/>
              <a:t>Ignorability</a:t>
            </a:r>
            <a:r>
              <a:rPr lang="en-US" dirty="0"/>
              <a:t> of Treatment Assignment</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118899259"/>
              </p:ext>
            </p:extLst>
          </p:nvPr>
        </p:nvGraphicFramePr>
        <p:xfrm>
          <a:off x="1149350" y="3200400"/>
          <a:ext cx="3911600" cy="1066800"/>
        </p:xfrm>
        <a:graphic>
          <a:graphicData uri="http://schemas.openxmlformats.org/presentationml/2006/ole">
            <mc:AlternateContent xmlns:mc="http://schemas.openxmlformats.org/markup-compatibility/2006">
              <mc:Choice xmlns:v="urn:schemas-microsoft-com:vml" Requires="v">
                <p:oleObj name="Equation" r:id="rId3" imgW="1015920" imgH="279360" progId="Equation.DSMT4">
                  <p:embed/>
                </p:oleObj>
              </mc:Choice>
              <mc:Fallback>
                <p:oleObj name="Equation" r:id="rId3" imgW="1015920" imgH="279360" progId="Equation.DSMT4">
                  <p:embed/>
                  <p:pic>
                    <p:nvPicPr>
                      <p:cNvPr id="0" name="Object 1"/>
                      <p:cNvPicPr>
                        <a:picLocks noChangeAspect="1" noChangeArrowheads="1"/>
                      </p:cNvPicPr>
                      <p:nvPr/>
                    </p:nvPicPr>
                    <p:blipFill>
                      <a:blip r:embed="rId4"/>
                      <a:srcRect/>
                      <a:stretch>
                        <a:fillRect/>
                      </a:stretch>
                    </p:blipFill>
                    <p:spPr bwMode="auto">
                      <a:xfrm>
                        <a:off x="1149350" y="3200400"/>
                        <a:ext cx="3911600" cy="1066800"/>
                      </a:xfrm>
                      <a:prstGeom prst="rect">
                        <a:avLst/>
                      </a:prstGeom>
                      <a:noFill/>
                    </p:spPr>
                  </p:pic>
                </p:oleObj>
              </mc:Fallback>
            </mc:AlternateContent>
          </a:graphicData>
        </a:graphic>
      </p:graphicFrame>
      <p:sp>
        <p:nvSpPr>
          <p:cNvPr id="6" name="Rectangle 3"/>
          <p:cNvSpPr>
            <a:spLocks noGrp="1" noChangeArrowheads="1"/>
          </p:cNvSpPr>
          <p:nvPr>
            <p:ph sz="quarter" idx="1"/>
          </p:nvPr>
        </p:nvSpPr>
        <p:spPr>
          <a:xfrm>
            <a:off x="152400" y="1600200"/>
            <a:ext cx="8229600" cy="4495800"/>
          </a:xfrm>
        </p:spPr>
        <p:txBody>
          <a:bodyPr>
            <a:normAutofit/>
          </a:bodyPr>
          <a:lstStyle/>
          <a:p>
            <a:pPr eaLnBrk="1" hangingPunct="1"/>
            <a:r>
              <a:rPr lang="en-US" dirty="0"/>
              <a:t>The treatment assignment is independent of the potential outcome distributions, given observed covariates.</a:t>
            </a:r>
          </a:p>
          <a:p>
            <a:pPr eaLnBrk="1" hangingPunct="1"/>
            <a:endParaRPr lang="en-US" dirty="0"/>
          </a:p>
          <a:p>
            <a:pPr marL="0" indent="0" eaLnBrk="1" hangingPunct="1">
              <a:buNone/>
            </a:pPr>
            <a:endParaRPr lang="en-US" dirty="0"/>
          </a:p>
          <a:p>
            <a:pPr eaLnBrk="1" hangingPunct="1"/>
            <a:endParaRPr lang="en-US" dirty="0"/>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Slide Number Placeholder 2"/>
          <p:cNvSpPr>
            <a:spLocks noGrp="1"/>
          </p:cNvSpPr>
          <p:nvPr>
            <p:ph type="sldNum" sz="quarter" idx="12"/>
          </p:nvPr>
        </p:nvSpPr>
        <p:spPr/>
        <p:txBody>
          <a:bodyPr/>
          <a:lstStyle/>
          <a:p>
            <a:fld id="{33BF3240-1806-4DDE-9CA6-64AC308839A7}" type="slidenum">
              <a:rPr lang="en-US" smtClean="0"/>
              <a:pPr/>
              <a:t>20</a:t>
            </a:fld>
            <a:endParaRPr lang="en-US"/>
          </a:p>
        </p:txBody>
      </p:sp>
      <p:sp>
        <p:nvSpPr>
          <p:cNvPr id="8" name="Footer Placeholder 7">
            <a:extLst>
              <a:ext uri="{FF2B5EF4-FFF2-40B4-BE49-F238E27FC236}">
                <a16:creationId xmlns:a16="http://schemas.microsoft.com/office/drawing/2014/main" id="{86909E8E-E710-AFCF-A3B6-D0C6C19A6E21}"/>
              </a:ext>
            </a:extLst>
          </p:cNvPr>
          <p:cNvSpPr>
            <a:spLocks noGrp="1"/>
          </p:cNvSpPr>
          <p:nvPr>
            <p:ph type="ftr" sz="quarter" idx="11"/>
          </p:nvPr>
        </p:nvSpPr>
        <p:spPr/>
        <p:txBody>
          <a:bodyPr/>
          <a:lstStyle/>
          <a:p>
            <a:r>
              <a:rPr lang="en-US"/>
              <a:t>Data Science Training: Causal Reasoning</a:t>
            </a:r>
            <a:endParaRPr lang="en-US" dirty="0"/>
          </a:p>
        </p:txBody>
      </p:sp>
    </p:spTree>
    <p:extLst>
      <p:ext uri="{BB962C8B-B14F-4D97-AF65-F5344CB8AC3E}">
        <p14:creationId xmlns:p14="http://schemas.microsoft.com/office/powerpoint/2010/main" val="2167006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Overlap or Positivity</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3"/>
          <p:cNvSpPr>
            <a:spLocks noGrp="1" noChangeArrowheads="1"/>
          </p:cNvSpPr>
          <p:nvPr>
            <p:ph sz="quarter" idx="1"/>
          </p:nvPr>
        </p:nvSpPr>
        <p:spPr>
          <a:xfrm>
            <a:off x="152400" y="1600200"/>
            <a:ext cx="8229600" cy="4495800"/>
          </a:xfrm>
        </p:spPr>
        <p:txBody>
          <a:bodyPr>
            <a:normAutofit/>
          </a:bodyPr>
          <a:lstStyle/>
          <a:p>
            <a:r>
              <a:rPr lang="en-US" dirty="0"/>
              <a:t>It requires that for every value of Z, the probability of treatment assignment is neither zero nor one  </a:t>
            </a:r>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3329165117"/>
              </p:ext>
            </p:extLst>
          </p:nvPr>
        </p:nvGraphicFramePr>
        <p:xfrm>
          <a:off x="1981200" y="3124200"/>
          <a:ext cx="3362325" cy="609600"/>
        </p:xfrm>
        <a:graphic>
          <a:graphicData uri="http://schemas.openxmlformats.org/presentationml/2006/ole">
            <mc:AlternateContent xmlns:mc="http://schemas.openxmlformats.org/markup-compatibility/2006">
              <mc:Choice xmlns:v="urn:schemas-microsoft-com:vml" Requires="v">
                <p:oleObj name="Equation" r:id="rId3" imgW="1155600" imgH="203040" progId="Equation.DSMT4">
                  <p:embed/>
                </p:oleObj>
              </mc:Choice>
              <mc:Fallback>
                <p:oleObj name="Equation" r:id="rId3" imgW="1155600" imgH="203040" progId="Equation.DSMT4">
                  <p:embed/>
                  <p:pic>
                    <p:nvPicPr>
                      <p:cNvPr id="8" name="Object 7"/>
                      <p:cNvPicPr>
                        <a:picLocks noChangeAspect="1" noChangeArrowheads="1"/>
                      </p:cNvPicPr>
                      <p:nvPr/>
                    </p:nvPicPr>
                    <p:blipFill>
                      <a:blip r:embed="rId4"/>
                      <a:srcRect/>
                      <a:stretch>
                        <a:fillRect/>
                      </a:stretch>
                    </p:blipFill>
                    <p:spPr bwMode="auto">
                      <a:xfrm>
                        <a:off x="1981200" y="3124200"/>
                        <a:ext cx="3362325" cy="609600"/>
                      </a:xfrm>
                      <a:prstGeom prst="rect">
                        <a:avLst/>
                      </a:prstGeom>
                      <a:noFill/>
                    </p:spPr>
                  </p:pic>
                </p:oleObj>
              </mc:Fallback>
            </mc:AlternateContent>
          </a:graphicData>
        </a:graphic>
      </p:graphicFrame>
      <p:sp>
        <p:nvSpPr>
          <p:cNvPr id="3" name="Slide Number Placeholder 2"/>
          <p:cNvSpPr>
            <a:spLocks noGrp="1"/>
          </p:cNvSpPr>
          <p:nvPr>
            <p:ph type="sldNum" sz="quarter" idx="12"/>
          </p:nvPr>
        </p:nvSpPr>
        <p:spPr/>
        <p:txBody>
          <a:bodyPr/>
          <a:lstStyle/>
          <a:p>
            <a:fld id="{33BF3240-1806-4DDE-9CA6-64AC308839A7}" type="slidenum">
              <a:rPr lang="en-US" smtClean="0"/>
              <a:pPr/>
              <a:t>21</a:t>
            </a:fld>
            <a:endParaRPr lang="en-US"/>
          </a:p>
        </p:txBody>
      </p:sp>
      <p:sp>
        <p:nvSpPr>
          <p:cNvPr id="5" name="Footer Placeholder 4">
            <a:extLst>
              <a:ext uri="{FF2B5EF4-FFF2-40B4-BE49-F238E27FC236}">
                <a16:creationId xmlns:a16="http://schemas.microsoft.com/office/drawing/2014/main" id="{99680726-F1E7-046F-FB8D-27F19CB367EC}"/>
              </a:ext>
            </a:extLst>
          </p:cNvPr>
          <p:cNvSpPr>
            <a:spLocks noGrp="1"/>
          </p:cNvSpPr>
          <p:nvPr>
            <p:ph type="ftr" sz="quarter" idx="11"/>
          </p:nvPr>
        </p:nvSpPr>
        <p:spPr/>
        <p:txBody>
          <a:bodyPr/>
          <a:lstStyle/>
          <a:p>
            <a:r>
              <a:rPr lang="en-US"/>
              <a:t>Data Science Training: Causal Reasoning</a:t>
            </a:r>
            <a:endParaRPr lang="en-US" dirty="0"/>
          </a:p>
        </p:txBody>
      </p:sp>
    </p:spTree>
    <p:extLst>
      <p:ext uri="{BB962C8B-B14F-4D97-AF65-F5344CB8AC3E}">
        <p14:creationId xmlns:p14="http://schemas.microsoft.com/office/powerpoint/2010/main" val="1872878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a:t>The Stable Unit Treatment Value Assumption (SUTVA)</a:t>
            </a:r>
          </a:p>
        </p:txBody>
      </p:sp>
      <p:sp>
        <p:nvSpPr>
          <p:cNvPr id="3" name="Content Placeholder 2"/>
          <p:cNvSpPr>
            <a:spLocks noGrp="1"/>
          </p:cNvSpPr>
          <p:nvPr>
            <p:ph sz="quarter" idx="1"/>
          </p:nvPr>
        </p:nvSpPr>
        <p:spPr>
          <a:xfrm>
            <a:off x="301752" y="1600200"/>
            <a:ext cx="8503920" cy="4572000"/>
          </a:xfrm>
        </p:spPr>
        <p:txBody>
          <a:bodyPr>
            <a:normAutofit/>
          </a:bodyPr>
          <a:lstStyle/>
          <a:p>
            <a:r>
              <a:rPr lang="en-US" sz="2400" dirty="0"/>
              <a:t>SUTVA (Rubin, 1986):there is a unique potential outcome for each treatment version.</a:t>
            </a:r>
          </a:p>
          <a:p>
            <a:endParaRPr lang="en-US" sz="2400" dirty="0"/>
          </a:p>
          <a:p>
            <a:pPr lvl="1"/>
            <a:r>
              <a:rPr lang="en-US" sz="2400" dirty="0">
                <a:solidFill>
                  <a:schemeClr val="tx1"/>
                </a:solidFill>
              </a:rPr>
              <a:t>SUTVA requires that the distribution of potential outcomes for one individual is independent of the potential treatment status of another individual and there are no unrepresented versions of the treatment.</a:t>
            </a:r>
          </a:p>
          <a:p>
            <a:pPr lvl="1"/>
            <a:endParaRPr lang="en-US" sz="2400" dirty="0">
              <a:solidFill>
                <a:schemeClr val="tx1"/>
              </a:solidFill>
            </a:endParaRPr>
          </a:p>
          <a:p>
            <a:pPr lvl="1"/>
            <a:r>
              <a:rPr lang="en-US" sz="2400" dirty="0">
                <a:solidFill>
                  <a:schemeClr val="tx1"/>
                </a:solidFill>
              </a:rPr>
              <a:t>Spill over effects may result in violation of SUTVA. </a:t>
            </a:r>
          </a:p>
        </p:txBody>
      </p:sp>
      <p:sp>
        <p:nvSpPr>
          <p:cNvPr id="4" name="Slide Number Placeholder 3"/>
          <p:cNvSpPr>
            <a:spLocks noGrp="1"/>
          </p:cNvSpPr>
          <p:nvPr>
            <p:ph type="sldNum" sz="quarter" idx="12"/>
          </p:nvPr>
        </p:nvSpPr>
        <p:spPr/>
        <p:txBody>
          <a:bodyPr/>
          <a:lstStyle/>
          <a:p>
            <a:fld id="{33BF3240-1806-4DDE-9CA6-64AC308839A7}" type="slidenum">
              <a:rPr lang="en-US" smtClean="0"/>
              <a:pPr/>
              <a:t>22</a:t>
            </a:fld>
            <a:endParaRPr lang="en-US"/>
          </a:p>
        </p:txBody>
      </p:sp>
      <p:sp>
        <p:nvSpPr>
          <p:cNvPr id="5" name="Footer Placeholder 4">
            <a:extLst>
              <a:ext uri="{FF2B5EF4-FFF2-40B4-BE49-F238E27FC236}">
                <a16:creationId xmlns:a16="http://schemas.microsoft.com/office/drawing/2014/main" id="{F0799670-50B3-4AFC-FE85-386E8F7C315F}"/>
              </a:ext>
            </a:extLst>
          </p:cNvPr>
          <p:cNvSpPr>
            <a:spLocks noGrp="1"/>
          </p:cNvSpPr>
          <p:nvPr>
            <p:ph type="ftr" sz="quarter" idx="11"/>
          </p:nvPr>
        </p:nvSpPr>
        <p:spPr/>
        <p:txBody>
          <a:bodyPr/>
          <a:lstStyle/>
          <a:p>
            <a:r>
              <a:rPr lang="en-US"/>
              <a:t>Data Science Training: Causal Reasoning</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DF2FD-2C6C-0A4D-9F8F-5E8A884095D1}"/>
              </a:ext>
            </a:extLst>
          </p:cNvPr>
          <p:cNvSpPr>
            <a:spLocks noGrp="1"/>
          </p:cNvSpPr>
          <p:nvPr>
            <p:ph type="title"/>
          </p:nvPr>
        </p:nvSpPr>
        <p:spPr/>
        <p:txBody>
          <a:bodyPr/>
          <a:lstStyle/>
          <a:p>
            <a:r>
              <a:rPr lang="en-US" dirty="0"/>
              <a:t>Full treatment adherence</a:t>
            </a:r>
          </a:p>
        </p:txBody>
      </p:sp>
      <p:sp>
        <p:nvSpPr>
          <p:cNvPr id="3" name="Slide Number Placeholder 2">
            <a:extLst>
              <a:ext uri="{FF2B5EF4-FFF2-40B4-BE49-F238E27FC236}">
                <a16:creationId xmlns:a16="http://schemas.microsoft.com/office/drawing/2014/main" id="{13E303FD-9A70-B5F1-AD19-646118279DFA}"/>
              </a:ext>
            </a:extLst>
          </p:cNvPr>
          <p:cNvSpPr>
            <a:spLocks noGrp="1"/>
          </p:cNvSpPr>
          <p:nvPr>
            <p:ph type="sldNum" sz="quarter" idx="12"/>
          </p:nvPr>
        </p:nvSpPr>
        <p:spPr/>
        <p:txBody>
          <a:bodyPr/>
          <a:lstStyle/>
          <a:p>
            <a:fld id="{33BF3240-1806-4DDE-9CA6-64AC308839A7}" type="slidenum">
              <a:rPr lang="en-US" smtClean="0"/>
              <a:pPr/>
              <a:t>23</a:t>
            </a:fld>
            <a:endParaRPr lang="en-US"/>
          </a:p>
        </p:txBody>
      </p:sp>
      <p:sp>
        <p:nvSpPr>
          <p:cNvPr id="4" name="Content Placeholder 3">
            <a:extLst>
              <a:ext uri="{FF2B5EF4-FFF2-40B4-BE49-F238E27FC236}">
                <a16:creationId xmlns:a16="http://schemas.microsoft.com/office/drawing/2014/main" id="{361077DE-93CD-9AD4-A8F2-850F77E22EE5}"/>
              </a:ext>
            </a:extLst>
          </p:cNvPr>
          <p:cNvSpPr>
            <a:spLocks noGrp="1"/>
          </p:cNvSpPr>
          <p:nvPr>
            <p:ph sz="quarter" idx="1"/>
          </p:nvPr>
        </p:nvSpPr>
        <p:spPr/>
        <p:txBody>
          <a:bodyPr>
            <a:normAutofit lnSpcReduction="10000"/>
          </a:bodyPr>
          <a:lstStyle/>
          <a:p>
            <a:r>
              <a:rPr lang="en-US" dirty="0"/>
              <a:t>Non-compliance creates multiple versions of the treatment. </a:t>
            </a:r>
          </a:p>
          <a:p>
            <a:endParaRPr lang="en-US" dirty="0"/>
          </a:p>
          <a:p>
            <a:r>
              <a:rPr lang="en-US" dirty="0"/>
              <a:t>It is still validity to estimate the ATE of offering the treatment, regardless of compliance. This ATE is referred to as the Intention to Treat (ITT) effect.</a:t>
            </a:r>
          </a:p>
          <a:p>
            <a:endParaRPr lang="en-US" dirty="0"/>
          </a:p>
          <a:p>
            <a:r>
              <a:rPr lang="en-US" dirty="0"/>
              <a:t>The ITT is of interest in situations where knowing the effect of the policy of offering the treatment is as (or more) important than knowing the effect for those with full compliance. </a:t>
            </a:r>
          </a:p>
        </p:txBody>
      </p:sp>
      <p:sp>
        <p:nvSpPr>
          <p:cNvPr id="5" name="Footer Placeholder 4">
            <a:extLst>
              <a:ext uri="{FF2B5EF4-FFF2-40B4-BE49-F238E27FC236}">
                <a16:creationId xmlns:a16="http://schemas.microsoft.com/office/drawing/2014/main" id="{E689F4D0-1CEC-E899-AC78-CF5E3569E9B5}"/>
              </a:ext>
            </a:extLst>
          </p:cNvPr>
          <p:cNvSpPr>
            <a:spLocks noGrp="1"/>
          </p:cNvSpPr>
          <p:nvPr>
            <p:ph type="ftr" sz="quarter" idx="11"/>
          </p:nvPr>
        </p:nvSpPr>
        <p:spPr/>
        <p:txBody>
          <a:bodyPr/>
          <a:lstStyle/>
          <a:p>
            <a:r>
              <a:rPr lang="en-US"/>
              <a:t>Data Science Training: Causal Reasoning</a:t>
            </a:r>
            <a:endParaRPr lang="en-US" dirty="0"/>
          </a:p>
        </p:txBody>
      </p:sp>
    </p:spTree>
    <p:extLst>
      <p:ext uri="{BB962C8B-B14F-4D97-AF65-F5344CB8AC3E}">
        <p14:creationId xmlns:p14="http://schemas.microsoft.com/office/powerpoint/2010/main" val="4269281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F6185-FCD1-0B31-3AB3-FF9BAC3D56CF}"/>
              </a:ext>
            </a:extLst>
          </p:cNvPr>
          <p:cNvSpPr>
            <a:spLocks noGrp="1"/>
          </p:cNvSpPr>
          <p:nvPr>
            <p:ph type="title"/>
          </p:nvPr>
        </p:nvSpPr>
        <p:spPr/>
        <p:txBody>
          <a:bodyPr/>
          <a:lstStyle/>
          <a:p>
            <a:r>
              <a:rPr lang="en-US" dirty="0"/>
              <a:t>Attrition from the post-test measurement</a:t>
            </a:r>
          </a:p>
        </p:txBody>
      </p:sp>
      <p:sp>
        <p:nvSpPr>
          <p:cNvPr id="3" name="Slide Number Placeholder 2">
            <a:extLst>
              <a:ext uri="{FF2B5EF4-FFF2-40B4-BE49-F238E27FC236}">
                <a16:creationId xmlns:a16="http://schemas.microsoft.com/office/drawing/2014/main" id="{D21380D7-84B8-C9F2-A2D1-46B1147E6B24}"/>
              </a:ext>
            </a:extLst>
          </p:cNvPr>
          <p:cNvSpPr>
            <a:spLocks noGrp="1"/>
          </p:cNvSpPr>
          <p:nvPr>
            <p:ph type="sldNum" sz="quarter" idx="12"/>
          </p:nvPr>
        </p:nvSpPr>
        <p:spPr/>
        <p:txBody>
          <a:bodyPr/>
          <a:lstStyle/>
          <a:p>
            <a:fld id="{33BF3240-1806-4DDE-9CA6-64AC308839A7}" type="slidenum">
              <a:rPr lang="en-US" smtClean="0"/>
              <a:pPr/>
              <a:t>24</a:t>
            </a:fld>
            <a:endParaRPr lang="en-US"/>
          </a:p>
        </p:txBody>
      </p:sp>
      <p:sp>
        <p:nvSpPr>
          <p:cNvPr id="4" name="Content Placeholder 3">
            <a:extLst>
              <a:ext uri="{FF2B5EF4-FFF2-40B4-BE49-F238E27FC236}">
                <a16:creationId xmlns:a16="http://schemas.microsoft.com/office/drawing/2014/main" id="{A619E082-056E-46AA-3CD7-77BBE5B468D8}"/>
              </a:ext>
            </a:extLst>
          </p:cNvPr>
          <p:cNvSpPr>
            <a:spLocks noGrp="1"/>
          </p:cNvSpPr>
          <p:nvPr>
            <p:ph sz="quarter" idx="1"/>
          </p:nvPr>
        </p:nvSpPr>
        <p:spPr/>
        <p:txBody>
          <a:bodyPr/>
          <a:lstStyle/>
          <a:p>
            <a:r>
              <a:rPr lang="en-US" dirty="0"/>
              <a:t>Attrition generates a missing data problem, where the individuals who dropped out may be systematically different than those that remained in the study. This generates attrition bias.</a:t>
            </a:r>
          </a:p>
          <a:p>
            <a:endParaRPr lang="en-US" dirty="0"/>
          </a:p>
          <a:p>
            <a:r>
              <a:rPr lang="en-US" dirty="0"/>
              <a:t>Attrition bias may be reduced by modeling the mechanism of attrition. However, strong assumptions about the mechanism are needed. </a:t>
            </a:r>
          </a:p>
        </p:txBody>
      </p:sp>
      <p:sp>
        <p:nvSpPr>
          <p:cNvPr id="5" name="Footer Placeholder 4">
            <a:extLst>
              <a:ext uri="{FF2B5EF4-FFF2-40B4-BE49-F238E27FC236}">
                <a16:creationId xmlns:a16="http://schemas.microsoft.com/office/drawing/2014/main" id="{39DFA132-00F7-E3D2-0AB1-2D6C5FE572B6}"/>
              </a:ext>
            </a:extLst>
          </p:cNvPr>
          <p:cNvSpPr>
            <a:spLocks noGrp="1"/>
          </p:cNvSpPr>
          <p:nvPr>
            <p:ph type="ftr" sz="quarter" idx="11"/>
          </p:nvPr>
        </p:nvSpPr>
        <p:spPr/>
        <p:txBody>
          <a:bodyPr/>
          <a:lstStyle/>
          <a:p>
            <a:r>
              <a:rPr lang="en-US"/>
              <a:t>Data Science Training: Causal Reasoning</a:t>
            </a:r>
            <a:endParaRPr lang="en-US" dirty="0"/>
          </a:p>
        </p:txBody>
      </p:sp>
    </p:spTree>
    <p:extLst>
      <p:ext uri="{BB962C8B-B14F-4D97-AF65-F5344CB8AC3E}">
        <p14:creationId xmlns:p14="http://schemas.microsoft.com/office/powerpoint/2010/main" val="7991554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Average Treatment Effect for the Treated</a:t>
            </a:r>
          </a:p>
        </p:txBody>
      </p:sp>
      <p:sp>
        <p:nvSpPr>
          <p:cNvPr id="3" name="Content Placeholder 2"/>
          <p:cNvSpPr>
            <a:spLocks noGrp="1"/>
          </p:cNvSpPr>
          <p:nvPr>
            <p:ph sz="quarter" idx="1"/>
          </p:nvPr>
        </p:nvSpPr>
        <p:spPr>
          <a:xfrm>
            <a:off x="301752" y="1527048"/>
            <a:ext cx="8503920" cy="4797552"/>
          </a:xfrm>
        </p:spPr>
        <p:txBody>
          <a:bodyPr>
            <a:normAutofit/>
          </a:bodyPr>
          <a:lstStyle/>
          <a:p>
            <a:r>
              <a:rPr lang="en-US" dirty="0"/>
              <a:t>It is the difference between the expected value of the outcomes of the treated individuals and the expected value of the potential outcomes of the treated individuals.</a:t>
            </a:r>
          </a:p>
          <a:p>
            <a:endParaRPr lang="en-US" dirty="0"/>
          </a:p>
          <a:p>
            <a:endParaRPr lang="en-US" dirty="0"/>
          </a:p>
          <a:p>
            <a:r>
              <a:rPr lang="en-US" dirty="0"/>
              <a:t>In experimental designs, the ATT is equal to the ATE, but in quasi-experimental designs they may differ.</a:t>
            </a:r>
          </a:p>
          <a:p>
            <a:endParaRPr lang="en-US" dirty="0"/>
          </a:p>
          <a:p>
            <a:endParaRPr lang="en-US" dirty="0"/>
          </a:p>
          <a:p>
            <a:endParaRPr lang="en-US" dirty="0"/>
          </a:p>
          <a:p>
            <a:endParaRPr lang="en-US" dirty="0"/>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946661868"/>
              </p:ext>
            </p:extLst>
          </p:nvPr>
        </p:nvGraphicFramePr>
        <p:xfrm>
          <a:off x="1143000" y="3429000"/>
          <a:ext cx="5283200" cy="609600"/>
        </p:xfrm>
        <a:graphic>
          <a:graphicData uri="http://schemas.openxmlformats.org/presentationml/2006/ole">
            <mc:AlternateContent xmlns:mc="http://schemas.openxmlformats.org/markup-compatibility/2006">
              <mc:Choice xmlns:v="urn:schemas-microsoft-com:vml" Requires="v">
                <p:oleObj name="Equation" r:id="rId3" imgW="2222500" imgH="254000" progId="Equation.DSMT4">
                  <p:embed/>
                </p:oleObj>
              </mc:Choice>
              <mc:Fallback>
                <p:oleObj name="Equation" r:id="rId3" imgW="2222500" imgH="254000" progId="Equation.DSMT4">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3429000"/>
                        <a:ext cx="5283200" cy="609600"/>
                      </a:xfrm>
                      <a:prstGeom prst="rect">
                        <a:avLst/>
                      </a:prstGeom>
                      <a:noFill/>
                    </p:spPr>
                  </p:pic>
                </p:oleObj>
              </mc:Fallback>
            </mc:AlternateContent>
          </a:graphicData>
        </a:graphic>
      </p:graphicFrame>
      <p:sp>
        <p:nvSpPr>
          <p:cNvPr id="6" name="Slide Number Placeholder 5"/>
          <p:cNvSpPr>
            <a:spLocks noGrp="1"/>
          </p:cNvSpPr>
          <p:nvPr>
            <p:ph type="sldNum" sz="quarter" idx="12"/>
          </p:nvPr>
        </p:nvSpPr>
        <p:spPr/>
        <p:txBody>
          <a:bodyPr/>
          <a:lstStyle/>
          <a:p>
            <a:fld id="{33BF3240-1806-4DDE-9CA6-64AC308839A7}" type="slidenum">
              <a:rPr lang="en-US" smtClean="0"/>
              <a:pPr/>
              <a:t>25</a:t>
            </a:fld>
            <a:endParaRPr lang="en-US"/>
          </a:p>
        </p:txBody>
      </p:sp>
      <p:sp>
        <p:nvSpPr>
          <p:cNvPr id="7" name="Footer Placeholder 6">
            <a:extLst>
              <a:ext uri="{FF2B5EF4-FFF2-40B4-BE49-F238E27FC236}">
                <a16:creationId xmlns:a16="http://schemas.microsoft.com/office/drawing/2014/main" id="{445FE8BD-5B36-4F55-9837-CA533B277DF1}"/>
              </a:ext>
            </a:extLst>
          </p:cNvPr>
          <p:cNvSpPr>
            <a:spLocks noGrp="1"/>
          </p:cNvSpPr>
          <p:nvPr>
            <p:ph type="ftr" sz="quarter" idx="11"/>
          </p:nvPr>
        </p:nvSpPr>
        <p:spPr/>
        <p:txBody>
          <a:bodyPr/>
          <a:lstStyle/>
          <a:p>
            <a:r>
              <a:rPr lang="en-US"/>
              <a:t>Data Science Training: Causal Reasoning</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5AEDC-25F2-12B0-0B3E-31800E0EA1A7}"/>
              </a:ext>
            </a:extLst>
          </p:cNvPr>
          <p:cNvSpPr>
            <a:spLocks noGrp="1"/>
          </p:cNvSpPr>
          <p:nvPr>
            <p:ph type="title"/>
          </p:nvPr>
        </p:nvSpPr>
        <p:spPr/>
        <p:txBody>
          <a:bodyPr/>
          <a:lstStyle/>
          <a:p>
            <a:r>
              <a:rPr lang="en-US" dirty="0"/>
              <a:t>References</a:t>
            </a:r>
          </a:p>
        </p:txBody>
      </p:sp>
      <p:sp>
        <p:nvSpPr>
          <p:cNvPr id="3" name="Footer Placeholder 2">
            <a:extLst>
              <a:ext uri="{FF2B5EF4-FFF2-40B4-BE49-F238E27FC236}">
                <a16:creationId xmlns:a16="http://schemas.microsoft.com/office/drawing/2014/main" id="{65CA30F7-3732-247E-F2D4-08C3CADCBE49}"/>
              </a:ext>
            </a:extLst>
          </p:cNvPr>
          <p:cNvSpPr>
            <a:spLocks noGrp="1"/>
          </p:cNvSpPr>
          <p:nvPr>
            <p:ph type="ftr" sz="quarter" idx="11"/>
          </p:nvPr>
        </p:nvSpPr>
        <p:spPr/>
        <p:txBody>
          <a:bodyPr/>
          <a:lstStyle/>
          <a:p>
            <a:r>
              <a:rPr lang="en-US"/>
              <a:t>Data Science Training: Causal Reasoning</a:t>
            </a:r>
            <a:endParaRPr lang="en-US" dirty="0"/>
          </a:p>
        </p:txBody>
      </p:sp>
      <p:sp>
        <p:nvSpPr>
          <p:cNvPr id="4" name="Slide Number Placeholder 3">
            <a:extLst>
              <a:ext uri="{FF2B5EF4-FFF2-40B4-BE49-F238E27FC236}">
                <a16:creationId xmlns:a16="http://schemas.microsoft.com/office/drawing/2014/main" id="{59A97F43-C58E-F426-54BE-2BF36A4387F4}"/>
              </a:ext>
            </a:extLst>
          </p:cNvPr>
          <p:cNvSpPr>
            <a:spLocks noGrp="1"/>
          </p:cNvSpPr>
          <p:nvPr>
            <p:ph type="sldNum" sz="quarter" idx="12"/>
          </p:nvPr>
        </p:nvSpPr>
        <p:spPr/>
        <p:txBody>
          <a:bodyPr/>
          <a:lstStyle/>
          <a:p>
            <a:fld id="{33BF3240-1806-4DDE-9CA6-64AC308839A7}" type="slidenum">
              <a:rPr lang="en-US" smtClean="0"/>
              <a:pPr/>
              <a:t>26</a:t>
            </a:fld>
            <a:endParaRPr lang="en-US"/>
          </a:p>
        </p:txBody>
      </p:sp>
      <p:sp>
        <p:nvSpPr>
          <p:cNvPr id="5" name="Content Placeholder 4">
            <a:extLst>
              <a:ext uri="{FF2B5EF4-FFF2-40B4-BE49-F238E27FC236}">
                <a16:creationId xmlns:a16="http://schemas.microsoft.com/office/drawing/2014/main" id="{CB206365-BFFE-5210-3E19-B179C76DAB5D}"/>
              </a:ext>
            </a:extLst>
          </p:cNvPr>
          <p:cNvSpPr>
            <a:spLocks noGrp="1"/>
          </p:cNvSpPr>
          <p:nvPr>
            <p:ph sz="quarter" idx="1"/>
          </p:nvPr>
        </p:nvSpPr>
        <p:spPr/>
        <p:txBody>
          <a:bodyPr>
            <a:normAutofit/>
          </a:bodyPr>
          <a:lstStyle/>
          <a:p>
            <a:r>
              <a:rPr lang="en-US" sz="2000" dirty="0">
                <a:latin typeface="Calibri" panose="020F0502020204030204" pitchFamily="34" charset="0"/>
              </a:rPr>
              <a:t>Huggins-Manley, A. C., Beal, C. R., </a:t>
            </a:r>
            <a:r>
              <a:rPr lang="en-US" sz="2000" dirty="0" err="1">
                <a:latin typeface="Calibri" panose="020F0502020204030204" pitchFamily="34" charset="0"/>
              </a:rPr>
              <a:t>D’Mello</a:t>
            </a:r>
            <a:r>
              <a:rPr lang="en-US" sz="2000" dirty="0">
                <a:latin typeface="Calibri" panose="020F0502020204030204" pitchFamily="34" charset="0"/>
              </a:rPr>
              <a:t>, S. K., Leite, W. L., Cetin-Berber, D. D., Kim, D., &amp; McNamara, D. S. (2019). A commentary on construct validity when using operational virtual learning environment data in effectiveness studies. </a:t>
            </a:r>
            <a:r>
              <a:rPr lang="en-US" sz="2000" i="1" dirty="0">
                <a:latin typeface="Calibri" panose="020F0502020204030204" pitchFamily="34" charset="0"/>
              </a:rPr>
              <a:t>Journal of Research on Educational Effectiveness, 12, 750-759. </a:t>
            </a:r>
          </a:p>
          <a:p>
            <a:endParaRPr lang="en-US" sz="2000" dirty="0">
              <a:latin typeface="Calibri" panose="020F0502020204030204" pitchFamily="34" charset="0"/>
            </a:endParaRPr>
          </a:p>
          <a:p>
            <a:r>
              <a:rPr lang="en-US" sz="2000" dirty="0">
                <a:latin typeface="Calibri" panose="020F0502020204030204" pitchFamily="34" charset="0"/>
              </a:rPr>
              <a:t>Rubin, D. B. (1986). Comment: Which ifs have causal answers? </a:t>
            </a:r>
            <a:r>
              <a:rPr lang="en-US" sz="2000" i="1" dirty="0">
                <a:latin typeface="Calibri" panose="020F0502020204030204" pitchFamily="34" charset="0"/>
              </a:rPr>
              <a:t>Journal of the American Statistical Association, 81, 961-962. </a:t>
            </a:r>
          </a:p>
          <a:p>
            <a:endParaRPr lang="en-US" sz="2000" dirty="0">
              <a:latin typeface="Calibri" panose="020F0502020204030204" pitchFamily="34" charset="0"/>
            </a:endParaRPr>
          </a:p>
          <a:p>
            <a:r>
              <a:rPr lang="en-US" sz="2000" dirty="0" err="1">
                <a:latin typeface="Calibri" panose="020F0502020204030204" pitchFamily="34" charset="0"/>
              </a:rPr>
              <a:t>Shadish</a:t>
            </a:r>
            <a:r>
              <a:rPr lang="en-US" sz="2000" dirty="0">
                <a:latin typeface="Calibri" panose="020F0502020204030204" pitchFamily="34" charset="0"/>
              </a:rPr>
              <a:t>, W. R., Cook, T. D., &amp; Campbell, D. T. (2002). </a:t>
            </a:r>
            <a:r>
              <a:rPr lang="en-US" sz="2000" i="1" dirty="0">
                <a:latin typeface="Calibri" panose="020F0502020204030204" pitchFamily="34" charset="0"/>
              </a:rPr>
              <a:t>Experimental and Quasi-Experimental Designs for Generalized Causal Inference. Houghton Mifflin Company. </a:t>
            </a:r>
          </a:p>
          <a:p>
            <a:endParaRPr lang="en-US" sz="2000" dirty="0"/>
          </a:p>
        </p:txBody>
      </p:sp>
    </p:spTree>
    <p:extLst>
      <p:ext uri="{BB962C8B-B14F-4D97-AF65-F5344CB8AC3E}">
        <p14:creationId xmlns:p14="http://schemas.microsoft.com/office/powerpoint/2010/main" val="1852286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6620D-CCC5-441C-A5F1-CD3846157485}"/>
              </a:ext>
            </a:extLst>
          </p:cNvPr>
          <p:cNvSpPr>
            <a:spLocks noGrp="1"/>
          </p:cNvSpPr>
          <p:nvPr>
            <p:ph type="title"/>
          </p:nvPr>
        </p:nvSpPr>
        <p:spPr>
          <a:xfrm>
            <a:off x="271272" y="379476"/>
            <a:ext cx="8534400" cy="758952"/>
          </a:xfrm>
        </p:spPr>
        <p:txBody>
          <a:bodyPr>
            <a:normAutofit fontScale="90000"/>
          </a:bodyPr>
          <a:lstStyle/>
          <a:p>
            <a:r>
              <a:rPr lang="en-US" dirty="0"/>
              <a:t>Experimental designs common in educational research</a:t>
            </a:r>
          </a:p>
        </p:txBody>
      </p:sp>
      <p:sp>
        <p:nvSpPr>
          <p:cNvPr id="3" name="Slide Number Placeholder 2">
            <a:extLst>
              <a:ext uri="{FF2B5EF4-FFF2-40B4-BE49-F238E27FC236}">
                <a16:creationId xmlns:a16="http://schemas.microsoft.com/office/drawing/2014/main" id="{6D2DC0C2-4548-40BC-BBD7-B5A09B1BBD72}"/>
              </a:ext>
            </a:extLst>
          </p:cNvPr>
          <p:cNvSpPr>
            <a:spLocks noGrp="1"/>
          </p:cNvSpPr>
          <p:nvPr>
            <p:ph type="sldNum" sz="quarter" idx="12"/>
          </p:nvPr>
        </p:nvSpPr>
        <p:spPr/>
        <p:txBody>
          <a:bodyPr/>
          <a:lstStyle/>
          <a:p>
            <a:fld id="{33BF3240-1806-4DDE-9CA6-64AC308839A7}" type="slidenum">
              <a:rPr lang="en-US" smtClean="0"/>
              <a:pPr/>
              <a:t>3</a:t>
            </a:fld>
            <a:endParaRPr lang="en-US"/>
          </a:p>
        </p:txBody>
      </p:sp>
      <p:sp>
        <p:nvSpPr>
          <p:cNvPr id="4" name="Content Placeholder 3">
            <a:extLst>
              <a:ext uri="{FF2B5EF4-FFF2-40B4-BE49-F238E27FC236}">
                <a16:creationId xmlns:a16="http://schemas.microsoft.com/office/drawing/2014/main" id="{CB5DEDE2-7751-4CB6-B8D0-1949F81EBDB9}"/>
              </a:ext>
            </a:extLst>
          </p:cNvPr>
          <p:cNvSpPr>
            <a:spLocks noGrp="1"/>
          </p:cNvSpPr>
          <p:nvPr>
            <p:ph sz="quarter" idx="1"/>
          </p:nvPr>
        </p:nvSpPr>
        <p:spPr/>
        <p:txBody>
          <a:bodyPr/>
          <a:lstStyle/>
          <a:p>
            <a:r>
              <a:rPr lang="en-US" dirty="0"/>
              <a:t>Single level randomized controlled trial (RCT)</a:t>
            </a:r>
          </a:p>
          <a:p>
            <a:endParaRPr lang="en-US" dirty="0"/>
          </a:p>
          <a:p>
            <a:r>
              <a:rPr lang="en-US" dirty="0"/>
              <a:t>Multi-site randomized controlled trial</a:t>
            </a:r>
          </a:p>
          <a:p>
            <a:endParaRPr lang="en-US" dirty="0"/>
          </a:p>
          <a:p>
            <a:r>
              <a:rPr lang="en-US" dirty="0"/>
              <a:t>Two-level Cluster randomized trial (CRT) with assignment at level 2</a:t>
            </a:r>
          </a:p>
          <a:p>
            <a:r>
              <a:rPr lang="en-US" dirty="0"/>
              <a:t>Three-level cluster-randomized trial (CRT) with assignment at level 3</a:t>
            </a:r>
          </a:p>
        </p:txBody>
      </p:sp>
      <p:sp>
        <p:nvSpPr>
          <p:cNvPr id="5" name="Footer Placeholder 4">
            <a:extLst>
              <a:ext uri="{FF2B5EF4-FFF2-40B4-BE49-F238E27FC236}">
                <a16:creationId xmlns:a16="http://schemas.microsoft.com/office/drawing/2014/main" id="{89ABF1F3-69D5-BB4A-5745-930FE809AAFA}"/>
              </a:ext>
            </a:extLst>
          </p:cNvPr>
          <p:cNvSpPr>
            <a:spLocks noGrp="1"/>
          </p:cNvSpPr>
          <p:nvPr>
            <p:ph type="ftr" sz="quarter" idx="11"/>
          </p:nvPr>
        </p:nvSpPr>
        <p:spPr/>
        <p:txBody>
          <a:bodyPr/>
          <a:lstStyle/>
          <a:p>
            <a:r>
              <a:rPr lang="en-US"/>
              <a:t>Data Science Training: Causal Reasoning</a:t>
            </a:r>
            <a:endParaRPr lang="en-US" dirty="0"/>
          </a:p>
        </p:txBody>
      </p:sp>
    </p:spTree>
    <p:extLst>
      <p:ext uri="{BB962C8B-B14F-4D97-AF65-F5344CB8AC3E}">
        <p14:creationId xmlns:p14="http://schemas.microsoft.com/office/powerpoint/2010/main" val="3064279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457200" y="274638"/>
            <a:ext cx="7467600" cy="639762"/>
          </a:xfrm>
        </p:spPr>
        <p:txBody>
          <a:bodyPr/>
          <a:lstStyle/>
          <a:p>
            <a:pPr eaLnBrk="1" hangingPunct="1">
              <a:defRPr/>
            </a:pPr>
            <a:r>
              <a:rPr lang="en-US" dirty="0"/>
              <a:t>Types of relationship</a:t>
            </a:r>
          </a:p>
        </p:txBody>
      </p:sp>
      <p:sp>
        <p:nvSpPr>
          <p:cNvPr id="12291" name="Rectangle 3"/>
          <p:cNvSpPr>
            <a:spLocks noGrp="1" noChangeArrowheads="1"/>
          </p:cNvSpPr>
          <p:nvPr>
            <p:ph sz="quarter" idx="1"/>
          </p:nvPr>
        </p:nvSpPr>
        <p:spPr>
          <a:xfrm>
            <a:off x="123601" y="1371771"/>
            <a:ext cx="8503920" cy="4572000"/>
          </a:xfrm>
        </p:spPr>
        <p:txBody>
          <a:bodyPr/>
          <a:lstStyle/>
          <a:p>
            <a:pPr marL="0" indent="0" algn="r" eaLnBrk="1" hangingPunct="1">
              <a:buNone/>
            </a:pPr>
            <a:r>
              <a:rPr lang="en-US" altLang="en-US" dirty="0"/>
              <a:t>Direct relationship</a:t>
            </a:r>
          </a:p>
          <a:p>
            <a:pPr marL="0" indent="0" eaLnBrk="1" hangingPunct="1">
              <a:buNone/>
            </a:pPr>
            <a:r>
              <a:rPr lang="en-US" altLang="en-US" dirty="0"/>
              <a:t>Indirect Relationship</a:t>
            </a:r>
          </a:p>
          <a:p>
            <a:pPr eaLnBrk="1" hangingPunct="1"/>
            <a:endParaRPr lang="en-US" altLang="en-US" dirty="0"/>
          </a:p>
          <a:p>
            <a:pPr algn="r" eaLnBrk="1" hangingPunct="1"/>
            <a:endParaRPr lang="en-US" altLang="en-US" dirty="0"/>
          </a:p>
          <a:p>
            <a:pPr algn="r" eaLnBrk="1" hangingPunct="1"/>
            <a:endParaRPr lang="en-US" altLang="en-US" dirty="0"/>
          </a:p>
          <a:p>
            <a:pPr marL="0" indent="0" algn="r" eaLnBrk="1" hangingPunct="1">
              <a:buNone/>
            </a:pPr>
            <a:r>
              <a:rPr lang="en-US" altLang="en-US" dirty="0"/>
              <a:t>Spurious relationship</a:t>
            </a:r>
          </a:p>
        </p:txBody>
      </p:sp>
      <p:grpSp>
        <p:nvGrpSpPr>
          <p:cNvPr id="2" name="Group 1">
            <a:extLst>
              <a:ext uri="{FF2B5EF4-FFF2-40B4-BE49-F238E27FC236}">
                <a16:creationId xmlns:a16="http://schemas.microsoft.com/office/drawing/2014/main" id="{E7F65159-1EA9-7D6D-C3FC-9F6EB4A03EFD}"/>
              </a:ext>
            </a:extLst>
          </p:cNvPr>
          <p:cNvGrpSpPr/>
          <p:nvPr/>
        </p:nvGrpSpPr>
        <p:grpSpPr>
          <a:xfrm>
            <a:off x="4114800" y="4648541"/>
            <a:ext cx="4191000" cy="1905000"/>
            <a:chOff x="4419600" y="4648541"/>
            <a:chExt cx="4191000" cy="1905000"/>
          </a:xfrm>
        </p:grpSpPr>
        <p:grpSp>
          <p:nvGrpSpPr>
            <p:cNvPr id="12292" name="Group 4"/>
            <p:cNvGrpSpPr>
              <a:grpSpLocks/>
            </p:cNvGrpSpPr>
            <p:nvPr/>
          </p:nvGrpSpPr>
          <p:grpSpPr bwMode="auto">
            <a:xfrm>
              <a:off x="5546726" y="4927487"/>
              <a:ext cx="1844675" cy="1626054"/>
              <a:chOff x="1872" y="2016"/>
              <a:chExt cx="1872" cy="1920"/>
            </a:xfrm>
          </p:grpSpPr>
          <p:sp>
            <p:nvSpPr>
              <p:cNvPr id="12306" name="Oval 5"/>
              <p:cNvSpPr>
                <a:spLocks noChangeArrowheads="1"/>
              </p:cNvSpPr>
              <p:nvPr/>
            </p:nvSpPr>
            <p:spPr bwMode="auto">
              <a:xfrm>
                <a:off x="2112" y="3216"/>
                <a:ext cx="1392" cy="720"/>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r>
                  <a:rPr lang="en-US" altLang="en-US" sz="1800"/>
                  <a:t>Temperature</a:t>
                </a:r>
              </a:p>
            </p:txBody>
          </p:sp>
          <p:sp>
            <p:nvSpPr>
              <p:cNvPr id="12307" name="AutoShape 6"/>
              <p:cNvSpPr>
                <a:spLocks noChangeArrowheads="1"/>
              </p:cNvSpPr>
              <p:nvPr/>
            </p:nvSpPr>
            <p:spPr bwMode="auto">
              <a:xfrm rot="-3438032">
                <a:off x="3168" y="2736"/>
                <a:ext cx="768" cy="384"/>
              </a:xfrm>
              <a:prstGeom prst="rightArrow">
                <a:avLst>
                  <a:gd name="adj1" fmla="val 50000"/>
                  <a:gd name="adj2" fmla="val 5000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endParaRPr lang="en-US" altLang="en-US"/>
              </a:p>
            </p:txBody>
          </p:sp>
          <p:sp>
            <p:nvSpPr>
              <p:cNvPr id="12308" name="AutoShape 7"/>
              <p:cNvSpPr>
                <a:spLocks noChangeArrowheads="1"/>
              </p:cNvSpPr>
              <p:nvPr/>
            </p:nvSpPr>
            <p:spPr bwMode="auto">
              <a:xfrm rot="3438032" flipH="1">
                <a:off x="1680" y="2736"/>
                <a:ext cx="768" cy="384"/>
              </a:xfrm>
              <a:prstGeom prst="rightArrow">
                <a:avLst>
                  <a:gd name="adj1" fmla="val 50000"/>
                  <a:gd name="adj2" fmla="val 5000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endParaRPr lang="en-US" altLang="en-US"/>
              </a:p>
            </p:txBody>
          </p:sp>
          <p:sp>
            <p:nvSpPr>
              <p:cNvPr id="12309" name="AutoShape 8"/>
              <p:cNvSpPr>
                <a:spLocks noChangeArrowheads="1"/>
              </p:cNvSpPr>
              <p:nvPr/>
            </p:nvSpPr>
            <p:spPr bwMode="auto">
              <a:xfrm>
                <a:off x="2352" y="2016"/>
                <a:ext cx="960" cy="384"/>
              </a:xfrm>
              <a:prstGeom prst="leftRightArrow">
                <a:avLst>
                  <a:gd name="adj1" fmla="val 50000"/>
                  <a:gd name="adj2" fmla="val 50000"/>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endParaRPr lang="en-US" altLang="en-US"/>
              </a:p>
            </p:txBody>
          </p:sp>
        </p:grpSp>
        <p:sp>
          <p:nvSpPr>
            <p:cNvPr id="12293" name="Oval 9"/>
            <p:cNvSpPr>
              <a:spLocks noChangeArrowheads="1"/>
            </p:cNvSpPr>
            <p:nvPr/>
          </p:nvSpPr>
          <p:spPr bwMode="auto">
            <a:xfrm>
              <a:off x="4419600" y="4648541"/>
              <a:ext cx="1371600" cy="608920"/>
            </a:xfrm>
            <a:prstGeom prst="ellipse">
              <a:avLst/>
            </a:prstGeom>
            <a:solidFill>
              <a:schemeClr val="accent1"/>
            </a:solidFill>
            <a:ln w="9525">
              <a:solidFill>
                <a:schemeClr val="tx1"/>
              </a:solidFill>
              <a:round/>
              <a:headEnd/>
              <a:tailEnd/>
            </a:ln>
          </p:spPr>
          <p:txBody>
            <a:bodyPr anchor="ct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r>
                <a:rPr lang="en-US" altLang="en-US" sz="1800" dirty="0"/>
                <a:t>Ice Cream</a:t>
              </a:r>
            </a:p>
          </p:txBody>
        </p:sp>
        <p:sp>
          <p:nvSpPr>
            <p:cNvPr id="12294" name="Oval 10"/>
            <p:cNvSpPr>
              <a:spLocks noChangeArrowheads="1"/>
            </p:cNvSpPr>
            <p:nvPr/>
          </p:nvSpPr>
          <p:spPr bwMode="auto">
            <a:xfrm>
              <a:off x="7239000" y="4648541"/>
              <a:ext cx="1371600" cy="608920"/>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r>
                <a:rPr lang="en-US" altLang="en-US" sz="1800"/>
                <a:t>Drowning</a:t>
              </a:r>
            </a:p>
          </p:txBody>
        </p:sp>
      </p:grpSp>
      <p:sp>
        <p:nvSpPr>
          <p:cNvPr id="12295" name="Oval 11"/>
          <p:cNvSpPr>
            <a:spLocks noChangeArrowheads="1"/>
          </p:cNvSpPr>
          <p:nvPr/>
        </p:nvSpPr>
        <p:spPr bwMode="auto">
          <a:xfrm>
            <a:off x="3962400" y="2286000"/>
            <a:ext cx="2286000" cy="838541"/>
          </a:xfrm>
          <a:prstGeom prst="ellipse">
            <a:avLst/>
          </a:prstGeom>
          <a:solidFill>
            <a:schemeClr val="accent1"/>
          </a:solidFill>
          <a:ln w="9525">
            <a:solidFill>
              <a:schemeClr val="tx1"/>
            </a:solidFill>
            <a:round/>
            <a:headEnd/>
            <a:tailEnd/>
          </a:ln>
        </p:spPr>
        <p:txBody>
          <a:bodyPr anchor="ct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r>
              <a:rPr lang="en-US" altLang="en-US" sz="1800"/>
              <a:t>Alcohol Consumption</a:t>
            </a:r>
          </a:p>
        </p:txBody>
      </p:sp>
      <p:sp>
        <p:nvSpPr>
          <p:cNvPr id="12296" name="Oval 12"/>
          <p:cNvSpPr>
            <a:spLocks noChangeArrowheads="1"/>
          </p:cNvSpPr>
          <p:nvPr/>
        </p:nvSpPr>
        <p:spPr bwMode="auto">
          <a:xfrm>
            <a:off x="7162800" y="2362541"/>
            <a:ext cx="1828800" cy="685459"/>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r>
              <a:rPr lang="en-US" altLang="en-US" sz="1800"/>
              <a:t>Loss of </a:t>
            </a:r>
          </a:p>
          <a:p>
            <a:pPr algn="ctr" eaLnBrk="1" hangingPunct="1"/>
            <a:r>
              <a:rPr lang="en-US" altLang="en-US" sz="1800"/>
              <a:t>Motor Skills</a:t>
            </a:r>
          </a:p>
        </p:txBody>
      </p:sp>
      <p:sp>
        <p:nvSpPr>
          <p:cNvPr id="12297" name="AutoShape 13"/>
          <p:cNvSpPr>
            <a:spLocks noChangeArrowheads="1"/>
          </p:cNvSpPr>
          <p:nvPr/>
        </p:nvSpPr>
        <p:spPr bwMode="auto">
          <a:xfrm>
            <a:off x="6324600" y="2513920"/>
            <a:ext cx="762000" cy="306161"/>
          </a:xfrm>
          <a:prstGeom prst="rightArrow">
            <a:avLst>
              <a:gd name="adj1" fmla="val 50000"/>
              <a:gd name="adj2" fmla="val 66667"/>
            </a:avLst>
          </a:prstGeom>
          <a:solidFill>
            <a:schemeClr val="tx1"/>
          </a:solidFill>
          <a:ln w="12700" cap="sq">
            <a:solidFill>
              <a:schemeClr val="tx1"/>
            </a:solidFill>
            <a:miter lim="800000"/>
            <a:headEnd type="none" w="sm" len="sm"/>
            <a:tailEnd type="none" w="sm" len="sm"/>
          </a:ln>
        </p:spPr>
        <p:txBody>
          <a:bodyPr wrap="none" anchor="ct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endParaRPr lang="en-US" altLang="en-US" sz="1800" b="0">
              <a:latin typeface="Arial" charset="0"/>
            </a:endParaRPr>
          </a:p>
        </p:txBody>
      </p:sp>
      <p:grpSp>
        <p:nvGrpSpPr>
          <p:cNvPr id="12298" name="Group 14"/>
          <p:cNvGrpSpPr>
            <a:grpSpLocks/>
          </p:cNvGrpSpPr>
          <p:nvPr/>
        </p:nvGrpSpPr>
        <p:grpSpPr bwMode="auto">
          <a:xfrm>
            <a:off x="990600" y="2439080"/>
            <a:ext cx="2286000" cy="3048000"/>
            <a:chOff x="432" y="2208"/>
            <a:chExt cx="1440" cy="1920"/>
          </a:xfrm>
        </p:grpSpPr>
        <p:sp>
          <p:nvSpPr>
            <p:cNvPr id="12300" name="Oval 15"/>
            <p:cNvSpPr>
              <a:spLocks noChangeArrowheads="1"/>
            </p:cNvSpPr>
            <p:nvPr/>
          </p:nvSpPr>
          <p:spPr bwMode="auto">
            <a:xfrm>
              <a:off x="528" y="3696"/>
              <a:ext cx="1152" cy="43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r>
                <a:rPr lang="en-US" altLang="en-US" sz="1800"/>
                <a:t>Car Accidents</a:t>
              </a:r>
            </a:p>
          </p:txBody>
        </p:sp>
        <p:grpSp>
          <p:nvGrpSpPr>
            <p:cNvPr id="12301" name="Group 16"/>
            <p:cNvGrpSpPr>
              <a:grpSpLocks/>
            </p:cNvGrpSpPr>
            <p:nvPr/>
          </p:nvGrpSpPr>
          <p:grpSpPr bwMode="auto">
            <a:xfrm>
              <a:off x="432" y="2208"/>
              <a:ext cx="1440" cy="1536"/>
              <a:chOff x="432" y="2208"/>
              <a:chExt cx="1440" cy="1536"/>
            </a:xfrm>
          </p:grpSpPr>
          <p:sp>
            <p:nvSpPr>
              <p:cNvPr id="12302" name="Oval 17"/>
              <p:cNvSpPr>
                <a:spLocks noChangeArrowheads="1"/>
              </p:cNvSpPr>
              <p:nvPr/>
            </p:nvSpPr>
            <p:spPr bwMode="auto">
              <a:xfrm>
                <a:off x="432" y="2208"/>
                <a:ext cx="1440" cy="528"/>
              </a:xfrm>
              <a:prstGeom prst="ellipse">
                <a:avLst/>
              </a:prstGeom>
              <a:solidFill>
                <a:schemeClr val="accent1"/>
              </a:solidFill>
              <a:ln w="9525">
                <a:solidFill>
                  <a:schemeClr val="tx1"/>
                </a:solidFill>
                <a:round/>
                <a:headEnd/>
                <a:tailEnd/>
              </a:ln>
            </p:spPr>
            <p:txBody>
              <a:bodyPr anchor="ct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r>
                  <a:rPr lang="en-US" altLang="en-US" sz="1800"/>
                  <a:t>Alcohol Consumption</a:t>
                </a:r>
              </a:p>
            </p:txBody>
          </p:sp>
          <p:sp>
            <p:nvSpPr>
              <p:cNvPr id="12303" name="Oval 18"/>
              <p:cNvSpPr>
                <a:spLocks noChangeArrowheads="1"/>
              </p:cNvSpPr>
              <p:nvPr/>
            </p:nvSpPr>
            <p:spPr bwMode="auto">
              <a:xfrm>
                <a:off x="528" y="3024"/>
                <a:ext cx="1152" cy="43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r>
                  <a:rPr lang="en-US" altLang="en-US" sz="1800"/>
                  <a:t>Loss of </a:t>
                </a:r>
              </a:p>
              <a:p>
                <a:pPr algn="ctr" eaLnBrk="1" hangingPunct="1"/>
                <a:r>
                  <a:rPr lang="en-US" altLang="en-US" sz="1800"/>
                  <a:t>Motor Skills</a:t>
                </a:r>
              </a:p>
            </p:txBody>
          </p:sp>
          <p:sp>
            <p:nvSpPr>
              <p:cNvPr id="12304" name="AutoShape 19"/>
              <p:cNvSpPr>
                <a:spLocks noChangeArrowheads="1"/>
              </p:cNvSpPr>
              <p:nvPr/>
            </p:nvSpPr>
            <p:spPr bwMode="auto">
              <a:xfrm rot="5400000">
                <a:off x="936" y="2760"/>
                <a:ext cx="288" cy="240"/>
              </a:xfrm>
              <a:prstGeom prst="rightArrow">
                <a:avLst>
                  <a:gd name="adj1" fmla="val 50000"/>
                  <a:gd name="adj2" fmla="val 30000"/>
                </a:avLst>
              </a:prstGeom>
              <a:solidFill>
                <a:schemeClr val="tx1"/>
              </a:solidFill>
              <a:ln w="12700" cap="sq">
                <a:solidFill>
                  <a:schemeClr val="tx1"/>
                </a:solidFill>
                <a:miter lim="800000"/>
                <a:headEnd type="none" w="sm" len="sm"/>
                <a:tailEnd type="none" w="sm" len="sm"/>
              </a:ln>
            </p:spPr>
            <p:txBody>
              <a:bodyPr rot="10800000" vert="eaVert" wrap="none" anchor="ct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endParaRPr lang="en-US" altLang="en-US" sz="1800" b="0">
                  <a:latin typeface="Arial" charset="0"/>
                </a:endParaRPr>
              </a:p>
            </p:txBody>
          </p:sp>
          <p:sp>
            <p:nvSpPr>
              <p:cNvPr id="12305" name="AutoShape 20"/>
              <p:cNvSpPr>
                <a:spLocks noChangeArrowheads="1"/>
              </p:cNvSpPr>
              <p:nvPr/>
            </p:nvSpPr>
            <p:spPr bwMode="auto">
              <a:xfrm rot="5400000">
                <a:off x="936" y="3480"/>
                <a:ext cx="288" cy="240"/>
              </a:xfrm>
              <a:prstGeom prst="rightArrow">
                <a:avLst>
                  <a:gd name="adj1" fmla="val 50000"/>
                  <a:gd name="adj2" fmla="val 30000"/>
                </a:avLst>
              </a:prstGeom>
              <a:solidFill>
                <a:schemeClr val="tx1"/>
              </a:solidFill>
              <a:ln w="12700" cap="sq">
                <a:solidFill>
                  <a:schemeClr val="tx1"/>
                </a:solidFill>
                <a:miter lim="800000"/>
                <a:headEnd type="none" w="sm" len="sm"/>
                <a:tailEnd type="none" w="sm" len="sm"/>
              </a:ln>
            </p:spPr>
            <p:txBody>
              <a:bodyPr rot="10800000" vert="eaVert" wrap="none" anchor="ct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endParaRPr lang="en-US" altLang="en-US" sz="1800" b="0">
                  <a:latin typeface="Arial" charset="0"/>
                </a:endParaRPr>
              </a:p>
            </p:txBody>
          </p:sp>
        </p:grpSp>
      </p:grpSp>
      <p:sp>
        <p:nvSpPr>
          <p:cNvPr id="12299" name="Text Box 23"/>
          <p:cNvSpPr txBox="1">
            <a:spLocks noChangeArrowheads="1"/>
          </p:cNvSpPr>
          <p:nvPr/>
        </p:nvSpPr>
        <p:spPr bwMode="auto">
          <a:xfrm>
            <a:off x="3048000" y="3918858"/>
            <a:ext cx="1219200" cy="369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429" tIns="45714" rIns="91429" bIns="45714">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altLang="en-US" sz="1800"/>
              <a:t>Mediator</a:t>
            </a:r>
          </a:p>
        </p:txBody>
      </p:sp>
    </p:spTree>
    <p:extLst>
      <p:ext uri="{BB962C8B-B14F-4D97-AF65-F5344CB8AC3E}">
        <p14:creationId xmlns:p14="http://schemas.microsoft.com/office/powerpoint/2010/main" val="2354994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Illustration that Correlation Does Not Imply Causation</a:t>
            </a: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pic>
        <p:nvPicPr>
          <p:cNvPr id="3073" name="Picture 25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0525" y="3200400"/>
            <a:ext cx="8088313" cy="18192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152400" y="2016471"/>
            <a:ext cx="8915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200" b="0" i="0" u="none" strike="noStrike" cap="none" normalizeH="0" baseline="0" dirty="0">
                <a:ln>
                  <a:noFill/>
                </a:ln>
                <a:solidFill>
                  <a:schemeClr val="tx1"/>
                </a:solidFill>
                <a:effectLst/>
                <a:latin typeface="Arial" pitchFamily="34" charset="0"/>
                <a:ea typeface="Times New Roman" pitchFamily="18" charset="0"/>
                <a:cs typeface="Arial" pitchFamily="34" charset="0"/>
              </a:rPr>
            </a:br>
            <a:r>
              <a:rPr kumimoji="0" lang="en-US" altLang="en-US"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The direct effect is 0.0 but the correlation is 0.56 (0.0 + 0.7 X 0.8)</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200186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Correlation Versus Causation</a:t>
            </a:r>
          </a:p>
        </p:txBody>
      </p:sp>
      <p:sp>
        <p:nvSpPr>
          <p:cNvPr id="3" name="Content Placeholder 2"/>
          <p:cNvSpPr>
            <a:spLocks noGrp="1"/>
          </p:cNvSpPr>
          <p:nvPr>
            <p:ph sz="quarter" idx="1"/>
          </p:nvPr>
        </p:nvSpPr>
        <p:spPr>
          <a:xfrm>
            <a:off x="301752" y="1527048"/>
            <a:ext cx="2289048" cy="2359152"/>
          </a:xfrm>
        </p:spPr>
        <p:txBody>
          <a:bodyPr>
            <a:normAutofit fontScale="70000" lnSpcReduction="20000"/>
          </a:bodyPr>
          <a:lstStyle/>
          <a:p>
            <a:r>
              <a:rPr lang="en-US" dirty="0"/>
              <a:t>Correlation: covariation</a:t>
            </a:r>
          </a:p>
          <a:p>
            <a:endParaRPr lang="en-US" dirty="0"/>
          </a:p>
          <a:p>
            <a:r>
              <a:rPr lang="en-US" dirty="0"/>
              <a:t>Causation: cause and effect, ruling out alternative explanations (backdoor paths)</a:t>
            </a:r>
          </a:p>
          <a:p>
            <a:endParaRPr lang="en-US" dirty="0"/>
          </a:p>
        </p:txBody>
      </p:sp>
      <p:sp>
        <p:nvSpPr>
          <p:cNvPr id="4" name="Slide Number Placeholder 3"/>
          <p:cNvSpPr>
            <a:spLocks noGrp="1"/>
          </p:cNvSpPr>
          <p:nvPr>
            <p:ph type="sldNum" sz="quarter" idx="12"/>
          </p:nvPr>
        </p:nvSpPr>
        <p:spPr/>
        <p:txBody>
          <a:bodyPr/>
          <a:lstStyle/>
          <a:p>
            <a:fld id="{33BF3240-1806-4DDE-9CA6-64AC308839A7}" type="slidenum">
              <a:rPr lang="en-US" smtClean="0"/>
              <a:pPr/>
              <a:t>6</a:t>
            </a:fld>
            <a:endParaRPr lang="en-US"/>
          </a:p>
        </p:txBody>
      </p:sp>
      <p:sp>
        <p:nvSpPr>
          <p:cNvPr id="5" name="Footer Placeholder 4">
            <a:extLst>
              <a:ext uri="{FF2B5EF4-FFF2-40B4-BE49-F238E27FC236}">
                <a16:creationId xmlns:a16="http://schemas.microsoft.com/office/drawing/2014/main" id="{997534A2-5FD6-F222-A22E-62D389754E2B}"/>
              </a:ext>
            </a:extLst>
          </p:cNvPr>
          <p:cNvSpPr>
            <a:spLocks noGrp="1"/>
          </p:cNvSpPr>
          <p:nvPr>
            <p:ph type="ftr" sz="quarter" idx="11"/>
          </p:nvPr>
        </p:nvSpPr>
        <p:spPr/>
        <p:txBody>
          <a:bodyPr/>
          <a:lstStyle/>
          <a:p>
            <a:r>
              <a:rPr lang="en-US"/>
              <a:t>Data Science Training: Causal Reasoning</a:t>
            </a:r>
            <a:endParaRPr lang="en-US" dirty="0"/>
          </a:p>
        </p:txBody>
      </p:sp>
      <p:pic>
        <p:nvPicPr>
          <p:cNvPr id="6" name="Picture 5">
            <a:extLst>
              <a:ext uri="{FF2B5EF4-FFF2-40B4-BE49-F238E27FC236}">
                <a16:creationId xmlns:a16="http://schemas.microsoft.com/office/drawing/2014/main" id="{0CFA51F8-C41A-DC79-B60A-84CB22256FA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667000" y="1438798"/>
            <a:ext cx="6248400" cy="4953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0751A2B9-5041-41C7-9E35-863D48C0B594}"/>
              </a:ext>
            </a:extLst>
          </p:cNvPr>
          <p:cNvSpPr>
            <a:spLocks noGrp="1" noChangeArrowheads="1"/>
          </p:cNvSpPr>
          <p:nvPr>
            <p:ph type="title"/>
          </p:nvPr>
        </p:nvSpPr>
        <p:spPr>
          <a:xfrm>
            <a:off x="457200" y="304800"/>
            <a:ext cx="8686800" cy="685800"/>
          </a:xfrm>
        </p:spPr>
        <p:txBody>
          <a:bodyPr/>
          <a:lstStyle/>
          <a:p>
            <a:pPr eaLnBrk="1" hangingPunct="1">
              <a:defRPr/>
            </a:pPr>
            <a:r>
              <a:rPr lang="en-US" sz="3600"/>
              <a:t>Causal description and causal explanation</a:t>
            </a:r>
          </a:p>
        </p:txBody>
      </p:sp>
      <p:sp>
        <p:nvSpPr>
          <p:cNvPr id="13315" name="Rectangle 3">
            <a:extLst>
              <a:ext uri="{FF2B5EF4-FFF2-40B4-BE49-F238E27FC236}">
                <a16:creationId xmlns:a16="http://schemas.microsoft.com/office/drawing/2014/main" id="{B2AE3AF6-507B-4D1B-9D25-87D616A20B62}"/>
              </a:ext>
            </a:extLst>
          </p:cNvPr>
          <p:cNvSpPr>
            <a:spLocks noGrp="1" noChangeArrowheads="1"/>
          </p:cNvSpPr>
          <p:nvPr>
            <p:ph type="body" idx="1"/>
          </p:nvPr>
        </p:nvSpPr>
        <p:spPr/>
        <p:txBody>
          <a:bodyPr/>
          <a:lstStyle/>
          <a:p>
            <a:pPr eaLnBrk="1" hangingPunct="1"/>
            <a:r>
              <a:rPr lang="en-US" altLang="en-US" sz="2400"/>
              <a:t>Causal description: describe the consequences of manipulating the hypothesized cause. (example: fasting for one day causes hunger)</a:t>
            </a:r>
          </a:p>
          <a:p>
            <a:pPr eaLnBrk="1" hangingPunct="1"/>
            <a:endParaRPr lang="en-US" altLang="en-US" sz="2400"/>
          </a:p>
          <a:p>
            <a:pPr eaLnBrk="1" hangingPunct="1"/>
            <a:r>
              <a:rPr lang="en-US" altLang="en-US" sz="2400"/>
              <a:t>Causal explanation: describe the mechanism and conditions that link the cause with the consequence. (how our body perceives the need for nutrients and starts the neurophysiological reaction of hunger.)</a:t>
            </a:r>
          </a:p>
          <a:p>
            <a:pPr eaLnBrk="1" hangingPunct="1"/>
            <a:endParaRPr lang="en-US" altLang="en-US" sz="2400"/>
          </a:p>
          <a:p>
            <a:pPr eaLnBrk="1" hangingPunct="1"/>
            <a:r>
              <a:rPr lang="en-US" altLang="en-US" sz="2400"/>
              <a:t>Experiments are strong to obtain causal descriptions, but not causal explanations.</a:t>
            </a:r>
          </a:p>
        </p:txBody>
      </p:sp>
      <p:sp>
        <p:nvSpPr>
          <p:cNvPr id="2" name="Footer Placeholder 1">
            <a:extLst>
              <a:ext uri="{FF2B5EF4-FFF2-40B4-BE49-F238E27FC236}">
                <a16:creationId xmlns:a16="http://schemas.microsoft.com/office/drawing/2014/main" id="{9F35BC17-AEFD-A5DB-A441-4ABE782D3B9A}"/>
              </a:ext>
            </a:extLst>
          </p:cNvPr>
          <p:cNvSpPr>
            <a:spLocks noGrp="1"/>
          </p:cNvSpPr>
          <p:nvPr>
            <p:ph type="ftr" sz="quarter" idx="11"/>
          </p:nvPr>
        </p:nvSpPr>
        <p:spPr/>
        <p:txBody>
          <a:bodyPr/>
          <a:lstStyle/>
          <a:p>
            <a:r>
              <a:rPr lang="en-US"/>
              <a:t>Data Science Training: Causal Reasoning</a:t>
            </a:r>
            <a:endParaRPr lang="en-US" dirty="0"/>
          </a:p>
        </p:txBody>
      </p:sp>
      <p:sp>
        <p:nvSpPr>
          <p:cNvPr id="3" name="Slide Number Placeholder 2">
            <a:extLst>
              <a:ext uri="{FF2B5EF4-FFF2-40B4-BE49-F238E27FC236}">
                <a16:creationId xmlns:a16="http://schemas.microsoft.com/office/drawing/2014/main" id="{256D3BFA-FD82-7CD1-625B-108A721B663C}"/>
              </a:ext>
            </a:extLst>
          </p:cNvPr>
          <p:cNvSpPr>
            <a:spLocks noGrp="1"/>
          </p:cNvSpPr>
          <p:nvPr>
            <p:ph type="sldNum" sz="quarter" idx="12"/>
          </p:nvPr>
        </p:nvSpPr>
        <p:spPr/>
        <p:txBody>
          <a:bodyPr/>
          <a:lstStyle/>
          <a:p>
            <a:fld id="{33BF3240-1806-4DDE-9CA6-64AC308839A7}"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Causal Question</a:t>
            </a:r>
          </a:p>
        </p:txBody>
      </p:sp>
      <p:sp>
        <p:nvSpPr>
          <p:cNvPr id="3" name="Slide Number Placeholder 2"/>
          <p:cNvSpPr>
            <a:spLocks noGrp="1"/>
          </p:cNvSpPr>
          <p:nvPr>
            <p:ph type="sldNum" sz="quarter" idx="12"/>
          </p:nvPr>
        </p:nvSpPr>
        <p:spPr/>
        <p:txBody>
          <a:bodyPr/>
          <a:lstStyle/>
          <a:p>
            <a:fld id="{33BF3240-1806-4DDE-9CA6-64AC308839A7}" type="slidenum">
              <a:rPr lang="en-US" smtClean="0"/>
              <a:pPr/>
              <a:t>8</a:t>
            </a:fld>
            <a:endParaRPr lang="en-US"/>
          </a:p>
        </p:txBody>
      </p:sp>
      <p:sp>
        <p:nvSpPr>
          <p:cNvPr id="4" name="Content Placeholder 3"/>
          <p:cNvSpPr>
            <a:spLocks noGrp="1"/>
          </p:cNvSpPr>
          <p:nvPr>
            <p:ph sz="quarter" idx="1"/>
          </p:nvPr>
        </p:nvSpPr>
        <p:spPr/>
        <p:txBody>
          <a:bodyPr>
            <a:normAutofit fontScale="70000" lnSpcReduction="20000"/>
          </a:bodyPr>
          <a:lstStyle/>
          <a:p>
            <a:pPr marL="0" indent="0">
              <a:buNone/>
            </a:pPr>
            <a:r>
              <a:rPr lang="en-US" u="sng" dirty="0"/>
              <a:t>Context:</a:t>
            </a:r>
            <a:endParaRPr lang="en-US" dirty="0"/>
          </a:p>
          <a:p>
            <a:r>
              <a:rPr lang="en-US" dirty="0"/>
              <a:t>Math Nation is a virtual learning environment available to all students in Florida</a:t>
            </a:r>
          </a:p>
          <a:p>
            <a:r>
              <a:rPr lang="en-US" dirty="0"/>
              <a:t>Students and teachers may log in with their school ids and passwords</a:t>
            </a:r>
          </a:p>
          <a:p>
            <a:r>
              <a:rPr lang="en-US" dirty="0"/>
              <a:t>The major objective of Algebra Nation is to prepare students to pass the Algebra 1 End-of-Course (EOC) exam</a:t>
            </a:r>
          </a:p>
          <a:p>
            <a:pPr marL="0" indent="0">
              <a:buNone/>
            </a:pPr>
            <a:endParaRPr lang="en-US" dirty="0"/>
          </a:p>
          <a:p>
            <a:pPr marL="0" indent="0">
              <a:buNone/>
            </a:pPr>
            <a:r>
              <a:rPr lang="en-US" u="sng" dirty="0"/>
              <a:t>Treatment: </a:t>
            </a:r>
            <a:r>
              <a:rPr lang="en-US" dirty="0"/>
              <a:t>Use of Algebra Nation or Not</a:t>
            </a:r>
          </a:p>
          <a:p>
            <a:pPr marL="0" indent="0">
              <a:buNone/>
            </a:pPr>
            <a:endParaRPr lang="en-US" dirty="0"/>
          </a:p>
          <a:p>
            <a:pPr marL="0" indent="0">
              <a:buNone/>
            </a:pPr>
            <a:r>
              <a:rPr lang="en-US" u="sng" dirty="0"/>
              <a:t>Correlational question: </a:t>
            </a:r>
            <a:r>
              <a:rPr lang="en-US" dirty="0"/>
              <a:t>Does student use of Math Nation relate to increased Algebra 1 EOC scores?</a:t>
            </a:r>
          </a:p>
          <a:p>
            <a:pPr marL="0" indent="0">
              <a:buNone/>
            </a:pPr>
            <a:endParaRPr lang="en-US" u="sng" dirty="0"/>
          </a:p>
          <a:p>
            <a:pPr marL="0" indent="0">
              <a:buNone/>
            </a:pPr>
            <a:r>
              <a:rPr lang="en-US" u="sng" dirty="0"/>
              <a:t>Causal Question: </a:t>
            </a:r>
            <a:r>
              <a:rPr lang="en-US" dirty="0"/>
              <a:t>How does Algebra Nation use affect Algebra 1 EOC scores?</a:t>
            </a:r>
          </a:p>
          <a:p>
            <a:pPr marL="0" indent="0">
              <a:buNone/>
            </a:pPr>
            <a:endParaRPr lang="en-US" dirty="0"/>
          </a:p>
          <a:p>
            <a:pPr marL="0" indent="0">
              <a:buNone/>
            </a:pPr>
            <a:r>
              <a:rPr lang="en-US" u="sng" dirty="0"/>
              <a:t>Causal Effect: </a:t>
            </a:r>
            <a:r>
              <a:rPr lang="en-US" dirty="0"/>
              <a:t>Effect of Algebra Nation use on the Algebra 1 EOC score</a:t>
            </a:r>
          </a:p>
          <a:p>
            <a:pPr marL="0" indent="0">
              <a:buNone/>
            </a:pPr>
            <a:endParaRPr lang="en-US" dirty="0"/>
          </a:p>
          <a:p>
            <a:pPr marL="0" indent="0">
              <a:buNone/>
            </a:pPr>
            <a:endParaRPr lang="en-US" dirty="0"/>
          </a:p>
        </p:txBody>
      </p:sp>
      <p:sp>
        <p:nvSpPr>
          <p:cNvPr id="5" name="Footer Placeholder 4">
            <a:extLst>
              <a:ext uri="{FF2B5EF4-FFF2-40B4-BE49-F238E27FC236}">
                <a16:creationId xmlns:a16="http://schemas.microsoft.com/office/drawing/2014/main" id="{BA0EB1B4-9230-6EF5-9417-80A48B0D3892}"/>
              </a:ext>
            </a:extLst>
          </p:cNvPr>
          <p:cNvSpPr>
            <a:spLocks noGrp="1"/>
          </p:cNvSpPr>
          <p:nvPr>
            <p:ph type="ftr" sz="quarter" idx="11"/>
          </p:nvPr>
        </p:nvSpPr>
        <p:spPr/>
        <p:txBody>
          <a:bodyPr/>
          <a:lstStyle/>
          <a:p>
            <a:r>
              <a:rPr lang="en-US"/>
              <a:t>Data Science Training: Causal Reasoning</a:t>
            </a:r>
            <a:endParaRPr lang="en-US" dirty="0"/>
          </a:p>
        </p:txBody>
      </p:sp>
    </p:spTree>
    <p:extLst>
      <p:ext uri="{BB962C8B-B14F-4D97-AF65-F5344CB8AC3E}">
        <p14:creationId xmlns:p14="http://schemas.microsoft.com/office/powerpoint/2010/main" val="4164138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331376C1-5F65-D2B3-397D-32EE801C1DCB}"/>
              </a:ext>
            </a:extLst>
          </p:cNvPr>
          <p:cNvSpPr>
            <a:spLocks noGrp="1" noChangeArrowheads="1"/>
          </p:cNvSpPr>
          <p:nvPr>
            <p:ph type="title"/>
          </p:nvPr>
        </p:nvSpPr>
        <p:spPr>
          <a:xfrm>
            <a:off x="838200" y="76200"/>
            <a:ext cx="7162800" cy="990600"/>
          </a:xfrm>
        </p:spPr>
        <p:txBody>
          <a:bodyPr>
            <a:normAutofit fontScale="90000"/>
          </a:bodyPr>
          <a:lstStyle/>
          <a:p>
            <a:pPr eaLnBrk="1" hangingPunct="1">
              <a:defRPr/>
            </a:pPr>
            <a:r>
              <a:rPr lang="en-US" dirty="0" err="1"/>
              <a:t>Shadish</a:t>
            </a:r>
            <a:r>
              <a:rPr lang="en-US" dirty="0"/>
              <a:t>, Cook &amp; Campbell  (2002) Design Validity Framework</a:t>
            </a:r>
          </a:p>
        </p:txBody>
      </p:sp>
      <p:sp>
        <p:nvSpPr>
          <p:cNvPr id="50179" name="Rectangle 3">
            <a:extLst>
              <a:ext uri="{FF2B5EF4-FFF2-40B4-BE49-F238E27FC236}">
                <a16:creationId xmlns:a16="http://schemas.microsoft.com/office/drawing/2014/main" id="{3C0F41D0-AFA3-B7E5-9BDD-479DD54EF784}"/>
              </a:ext>
            </a:extLst>
          </p:cNvPr>
          <p:cNvSpPr>
            <a:spLocks noGrp="1" noChangeArrowheads="1"/>
          </p:cNvSpPr>
          <p:nvPr>
            <p:ph type="body" idx="1"/>
          </p:nvPr>
        </p:nvSpPr>
        <p:spPr>
          <a:xfrm>
            <a:off x="609600" y="1524000"/>
            <a:ext cx="7467600" cy="5105400"/>
          </a:xfrm>
        </p:spPr>
        <p:txBody>
          <a:bodyPr/>
          <a:lstStyle/>
          <a:p>
            <a:pPr eaLnBrk="1" hangingPunct="1">
              <a:lnSpc>
                <a:spcPct val="90000"/>
              </a:lnSpc>
              <a:defRPr/>
            </a:pPr>
            <a:r>
              <a:rPr lang="en-US" dirty="0"/>
              <a:t>Is there a relationship between two variables? </a:t>
            </a:r>
          </a:p>
          <a:p>
            <a:pPr algn="ctr" eaLnBrk="1" hangingPunct="1">
              <a:lnSpc>
                <a:spcPct val="90000"/>
              </a:lnSpc>
              <a:buFontTx/>
              <a:buNone/>
              <a:defRPr/>
            </a:pPr>
            <a:r>
              <a:rPr lang="en-US" dirty="0"/>
              <a:t>(Statistical conclusion validity)</a:t>
            </a:r>
          </a:p>
          <a:p>
            <a:pPr eaLnBrk="1" hangingPunct="1">
              <a:lnSpc>
                <a:spcPct val="90000"/>
              </a:lnSpc>
              <a:defRPr/>
            </a:pPr>
            <a:r>
              <a:rPr lang="en-US" dirty="0"/>
              <a:t>Is the relationship between the two variables causal?</a:t>
            </a:r>
          </a:p>
          <a:p>
            <a:pPr algn="ctr" eaLnBrk="1" hangingPunct="1">
              <a:lnSpc>
                <a:spcPct val="90000"/>
              </a:lnSpc>
              <a:buFontTx/>
              <a:buNone/>
              <a:defRPr/>
            </a:pPr>
            <a:r>
              <a:rPr lang="en-US" dirty="0"/>
              <a:t>(Internal Validity)</a:t>
            </a:r>
          </a:p>
          <a:p>
            <a:pPr eaLnBrk="1" hangingPunct="1">
              <a:lnSpc>
                <a:spcPct val="90000"/>
              </a:lnSpc>
              <a:defRPr/>
            </a:pPr>
            <a:r>
              <a:rPr lang="en-US" dirty="0"/>
              <a:t>What are the particular causal constructs involved in the relationship?</a:t>
            </a:r>
          </a:p>
          <a:p>
            <a:pPr algn="ctr" eaLnBrk="1" hangingPunct="1">
              <a:lnSpc>
                <a:spcPct val="90000"/>
              </a:lnSpc>
              <a:buFontTx/>
              <a:buNone/>
              <a:defRPr/>
            </a:pPr>
            <a:r>
              <a:rPr lang="en-US" dirty="0"/>
              <a:t>(Construct validity)</a:t>
            </a:r>
          </a:p>
          <a:p>
            <a:pPr eaLnBrk="1" hangingPunct="1">
              <a:lnSpc>
                <a:spcPct val="90000"/>
              </a:lnSpc>
              <a:defRPr/>
            </a:pPr>
            <a:r>
              <a:rPr lang="en-US" dirty="0"/>
              <a:t>Is the relationship generalizable across persons, settings and times?</a:t>
            </a:r>
          </a:p>
          <a:p>
            <a:pPr algn="ctr" eaLnBrk="1" hangingPunct="1">
              <a:lnSpc>
                <a:spcPct val="90000"/>
              </a:lnSpc>
              <a:buFontTx/>
              <a:buNone/>
              <a:defRPr/>
            </a:pPr>
            <a:r>
              <a:rPr lang="en-US" dirty="0"/>
              <a:t>(External Validity)</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6606</TotalTime>
  <Words>1968</Words>
  <Application>Microsoft Office PowerPoint</Application>
  <PresentationFormat>On-screen Show (4:3)</PresentationFormat>
  <Paragraphs>260</Paragraphs>
  <Slides>26</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5" baseType="lpstr">
      <vt:lpstr>Arial</vt:lpstr>
      <vt:lpstr>Calibri</vt:lpstr>
      <vt:lpstr>Century Schoolbook</vt:lpstr>
      <vt:lpstr>Georgia</vt:lpstr>
      <vt:lpstr>Times New Roman</vt:lpstr>
      <vt:lpstr>Wingdings</vt:lpstr>
      <vt:lpstr>Wingdings 2</vt:lpstr>
      <vt:lpstr>Civic</vt:lpstr>
      <vt:lpstr>Equation</vt:lpstr>
      <vt:lpstr>Data Science Training:  Causal Reasoning</vt:lpstr>
      <vt:lpstr>Quantitative Research Designs</vt:lpstr>
      <vt:lpstr>Experimental designs common in educational research</vt:lpstr>
      <vt:lpstr>Types of relationship</vt:lpstr>
      <vt:lpstr>Illustration that Correlation Does Not Imply Causation</vt:lpstr>
      <vt:lpstr>Correlation Versus Causation</vt:lpstr>
      <vt:lpstr>Causal description and causal explanation</vt:lpstr>
      <vt:lpstr>Causal Question</vt:lpstr>
      <vt:lpstr>Shadish, Cook &amp; Campbell  (2002) Design Validity Framework</vt:lpstr>
      <vt:lpstr>Internal Validity of Research Designs</vt:lpstr>
      <vt:lpstr>Threats to Internal Validity</vt:lpstr>
      <vt:lpstr>Construct Validity</vt:lpstr>
      <vt:lpstr>Threats to Construct Validity (Huggins-Manley et al. 2019)</vt:lpstr>
      <vt:lpstr>Threats to Construct Validity (Huggins-Manley et al. 2019)</vt:lpstr>
      <vt:lpstr>Rubin’s Causal Model</vt:lpstr>
      <vt:lpstr>Average Treatment Effect (ATE)</vt:lpstr>
      <vt:lpstr>Conventional estimation of the ATE</vt:lpstr>
      <vt:lpstr>The use of random assignment</vt:lpstr>
      <vt:lpstr>Assumptions required for valid treatment effect estimates</vt:lpstr>
      <vt:lpstr>Strong Ignorability of Treatment Assignment</vt:lpstr>
      <vt:lpstr>Overlap or Positivity</vt:lpstr>
      <vt:lpstr>The Stable Unit Treatment Value Assumption (SUTVA)</vt:lpstr>
      <vt:lpstr>Full treatment adherence</vt:lpstr>
      <vt:lpstr>Attrition from the post-test measurement</vt:lpstr>
      <vt:lpstr>Average Treatment Effect for the Treated</vt:lpstr>
      <vt:lpstr>References</vt:lpstr>
    </vt:vector>
  </TitlesOfParts>
  <Company>University of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Quasi-Experimental Design and Analysis</dc:title>
  <dc:creator>Walter Leite</dc:creator>
  <cp:lastModifiedBy>Leite,Walter</cp:lastModifiedBy>
  <cp:revision>118</cp:revision>
  <cp:lastPrinted>2017-03-08T21:49:10Z</cp:lastPrinted>
  <dcterms:created xsi:type="dcterms:W3CDTF">2011-01-04T12:54:46Z</dcterms:created>
  <dcterms:modified xsi:type="dcterms:W3CDTF">2023-12-20T17:33:59Z</dcterms:modified>
</cp:coreProperties>
</file>