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359" r:id="rId2"/>
    <p:sldId id="361" r:id="rId3"/>
    <p:sldId id="278" r:id="rId4"/>
    <p:sldId id="280" r:id="rId5"/>
    <p:sldId id="276" r:id="rId6"/>
    <p:sldId id="332" r:id="rId7"/>
    <p:sldId id="364" r:id="rId8"/>
    <p:sldId id="283" r:id="rId9"/>
    <p:sldId id="360" r:id="rId10"/>
    <p:sldId id="323" r:id="rId11"/>
    <p:sldId id="259" r:id="rId12"/>
    <p:sldId id="298" r:id="rId13"/>
    <p:sldId id="279" r:id="rId14"/>
    <p:sldId id="326" r:id="rId15"/>
    <p:sldId id="333" r:id="rId16"/>
    <p:sldId id="331" r:id="rId17"/>
    <p:sldId id="264" r:id="rId18"/>
    <p:sldId id="289" r:id="rId19"/>
    <p:sldId id="307" r:id="rId20"/>
    <p:sldId id="338" r:id="rId21"/>
    <p:sldId id="339" r:id="rId22"/>
    <p:sldId id="343" r:id="rId23"/>
    <p:sldId id="346" r:id="rId24"/>
    <p:sldId id="300" r:id="rId25"/>
    <p:sldId id="303" r:id="rId26"/>
    <p:sldId id="358" r:id="rId27"/>
    <p:sldId id="362" r:id="rId28"/>
    <p:sldId id="354" r:id="rId29"/>
    <p:sldId id="337" r:id="rId30"/>
    <p:sldId id="353" r:id="rId31"/>
    <p:sldId id="301" r:id="rId32"/>
    <p:sldId id="312" r:id="rId33"/>
    <p:sldId id="365" r:id="rId34"/>
    <p:sldId id="363"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DE6AA6-F72E-44B9-ADA2-92531D7428E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58081512-8F2F-458F-829B-89033C03D0F5}">
      <dgm:prSet/>
      <dgm:spPr/>
      <dgm:t>
        <a:bodyPr/>
        <a:lstStyle/>
        <a:p>
          <a:r>
            <a:rPr lang="en-US" dirty="0"/>
            <a:t>Handle Missing Data</a:t>
          </a:r>
        </a:p>
      </dgm:t>
    </dgm:pt>
    <dgm:pt modelId="{EF0AB3E0-00AD-44A3-8310-C597A92F2B4A}" type="parTrans" cxnId="{DF7B23E1-2E96-42D5-B98A-B096DEEE9C85}">
      <dgm:prSet/>
      <dgm:spPr/>
      <dgm:t>
        <a:bodyPr/>
        <a:lstStyle/>
        <a:p>
          <a:endParaRPr lang="en-US"/>
        </a:p>
      </dgm:t>
    </dgm:pt>
    <dgm:pt modelId="{5F595866-7AE2-479A-A579-258E3192B46C}" type="sibTrans" cxnId="{DF7B23E1-2E96-42D5-B98A-B096DEEE9C85}">
      <dgm:prSet/>
      <dgm:spPr/>
      <dgm:t>
        <a:bodyPr/>
        <a:lstStyle/>
        <a:p>
          <a:r>
            <a:rPr lang="en-US" dirty="0"/>
            <a:t>Select Covariates</a:t>
          </a:r>
        </a:p>
      </dgm:t>
    </dgm:pt>
    <dgm:pt modelId="{6D353DC8-3248-451A-BBB0-8467D73DFD02}" type="pres">
      <dgm:prSet presAssocID="{19DE6AA6-F72E-44B9-ADA2-92531D7428E6}" presName="Name0" presStyleCnt="0">
        <dgm:presLayoutVars>
          <dgm:chMax/>
          <dgm:chPref/>
          <dgm:dir/>
          <dgm:animLvl val="lvl"/>
        </dgm:presLayoutVars>
      </dgm:prSet>
      <dgm:spPr/>
    </dgm:pt>
    <dgm:pt modelId="{E61CFBE7-13F8-4526-9FFB-F229C9D2D73F}" type="pres">
      <dgm:prSet presAssocID="{58081512-8F2F-458F-829B-89033C03D0F5}" presName="composite" presStyleCnt="0"/>
      <dgm:spPr/>
    </dgm:pt>
    <dgm:pt modelId="{E9847D3C-FDF4-418C-B322-412660CAC140}" type="pres">
      <dgm:prSet presAssocID="{58081512-8F2F-458F-829B-89033C03D0F5}" presName="Parent1" presStyleLbl="node1" presStyleIdx="0" presStyleCnt="2">
        <dgm:presLayoutVars>
          <dgm:chMax val="1"/>
          <dgm:chPref val="1"/>
          <dgm:bulletEnabled val="1"/>
        </dgm:presLayoutVars>
      </dgm:prSet>
      <dgm:spPr/>
    </dgm:pt>
    <dgm:pt modelId="{DDED894E-F928-4B58-8151-8C641B0AE9E9}" type="pres">
      <dgm:prSet presAssocID="{58081512-8F2F-458F-829B-89033C03D0F5}" presName="Childtext1" presStyleLbl="revTx" presStyleIdx="0" presStyleCnt="1">
        <dgm:presLayoutVars>
          <dgm:chMax val="0"/>
          <dgm:chPref val="0"/>
          <dgm:bulletEnabled val="1"/>
        </dgm:presLayoutVars>
      </dgm:prSet>
      <dgm:spPr/>
    </dgm:pt>
    <dgm:pt modelId="{4B77EE21-A419-4638-A502-95DB2A77B55B}" type="pres">
      <dgm:prSet presAssocID="{58081512-8F2F-458F-829B-89033C03D0F5}" presName="BalanceSpacing" presStyleCnt="0"/>
      <dgm:spPr/>
    </dgm:pt>
    <dgm:pt modelId="{59EC8F14-E083-46F6-8540-02C00A5E348D}" type="pres">
      <dgm:prSet presAssocID="{58081512-8F2F-458F-829B-89033C03D0F5}" presName="BalanceSpacing1" presStyleCnt="0"/>
      <dgm:spPr/>
    </dgm:pt>
    <dgm:pt modelId="{8B3EEF96-E534-45DF-AA1A-31E9D39C013B}" type="pres">
      <dgm:prSet presAssocID="{5F595866-7AE2-479A-A579-258E3192B46C}" presName="Accent1Text" presStyleLbl="node1" presStyleIdx="1" presStyleCnt="2"/>
      <dgm:spPr/>
    </dgm:pt>
  </dgm:ptLst>
  <dgm:cxnLst>
    <dgm:cxn modelId="{90493067-ABD3-4F19-B8C9-88E6C32AEAEF}" type="presOf" srcId="{19DE6AA6-F72E-44B9-ADA2-92531D7428E6}" destId="{6D353DC8-3248-451A-BBB0-8467D73DFD02}" srcOrd="0" destOrd="0" presId="urn:microsoft.com/office/officeart/2008/layout/AlternatingHexagons"/>
    <dgm:cxn modelId="{0B2C7E78-F737-4125-8C45-0634F64BE1A2}" type="presOf" srcId="{5F595866-7AE2-479A-A579-258E3192B46C}" destId="{8B3EEF96-E534-45DF-AA1A-31E9D39C013B}" srcOrd="0" destOrd="0" presId="urn:microsoft.com/office/officeart/2008/layout/AlternatingHexagons"/>
    <dgm:cxn modelId="{DF7B23E1-2E96-42D5-B98A-B096DEEE9C85}" srcId="{19DE6AA6-F72E-44B9-ADA2-92531D7428E6}" destId="{58081512-8F2F-458F-829B-89033C03D0F5}" srcOrd="0" destOrd="0" parTransId="{EF0AB3E0-00AD-44A3-8310-C597A92F2B4A}" sibTransId="{5F595866-7AE2-479A-A579-258E3192B46C}"/>
    <dgm:cxn modelId="{EB2337EC-ADF3-4E3F-AB4B-7220A933E196}" type="presOf" srcId="{58081512-8F2F-458F-829B-89033C03D0F5}" destId="{E9847D3C-FDF4-418C-B322-412660CAC140}" srcOrd="0" destOrd="0" presId="urn:microsoft.com/office/officeart/2008/layout/AlternatingHexagons"/>
    <dgm:cxn modelId="{6FE8FFFE-14F2-48C4-B7B7-313CDECF7C5F}" type="presParOf" srcId="{6D353DC8-3248-451A-BBB0-8467D73DFD02}" destId="{E61CFBE7-13F8-4526-9FFB-F229C9D2D73F}" srcOrd="0" destOrd="0" presId="urn:microsoft.com/office/officeart/2008/layout/AlternatingHexagons"/>
    <dgm:cxn modelId="{39762357-331B-42FA-9E81-95AC0A213BAD}" type="presParOf" srcId="{E61CFBE7-13F8-4526-9FFB-F229C9D2D73F}" destId="{E9847D3C-FDF4-418C-B322-412660CAC140}" srcOrd="0" destOrd="0" presId="urn:microsoft.com/office/officeart/2008/layout/AlternatingHexagons"/>
    <dgm:cxn modelId="{72CD45C9-8824-4885-898A-36E2F3BA4376}" type="presParOf" srcId="{E61CFBE7-13F8-4526-9FFB-F229C9D2D73F}" destId="{DDED894E-F928-4B58-8151-8C641B0AE9E9}" srcOrd="1" destOrd="0" presId="urn:microsoft.com/office/officeart/2008/layout/AlternatingHexagons"/>
    <dgm:cxn modelId="{4EF33165-1B8A-4FAF-89D8-1813417F840B}" type="presParOf" srcId="{E61CFBE7-13F8-4526-9FFB-F229C9D2D73F}" destId="{4B77EE21-A419-4638-A502-95DB2A77B55B}" srcOrd="2" destOrd="0" presId="urn:microsoft.com/office/officeart/2008/layout/AlternatingHexagons"/>
    <dgm:cxn modelId="{54CF3976-CAC2-4A7F-A03A-DC71D59D2B35}" type="presParOf" srcId="{E61CFBE7-13F8-4526-9FFB-F229C9D2D73F}" destId="{59EC8F14-E083-46F6-8540-02C00A5E348D}" srcOrd="3" destOrd="0" presId="urn:microsoft.com/office/officeart/2008/layout/AlternatingHexagons"/>
    <dgm:cxn modelId="{07DB363E-D505-402B-A0AD-5A4B33D59631}" type="presParOf" srcId="{E61CFBE7-13F8-4526-9FFB-F229C9D2D73F}" destId="{8B3EEF96-E534-45DF-AA1A-31E9D39C013B}"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6D4188-AB08-444B-8EED-0D2391EF8F4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FCC2BCB-48D8-4404-9C45-41EBE6B00542}">
      <dgm:prSet/>
      <dgm:spPr/>
      <dgm:t>
        <a:bodyPr/>
        <a:lstStyle/>
        <a:p>
          <a:r>
            <a:rPr lang="en-US" u="sng"/>
            <a:t>Question: </a:t>
          </a:r>
          <a:r>
            <a:rPr lang="en-US"/>
            <a:t>Does having a job that provides or subsidizes child care increase the length that working mothers breastfeed their children?  </a:t>
          </a:r>
        </a:p>
      </dgm:t>
    </dgm:pt>
    <dgm:pt modelId="{BBC3AACE-7CDA-4A09-B0C9-4E3A56FDD02B}" type="parTrans" cxnId="{484EB767-4105-4E11-A522-9E354D586A7F}">
      <dgm:prSet/>
      <dgm:spPr/>
      <dgm:t>
        <a:bodyPr/>
        <a:lstStyle/>
        <a:p>
          <a:endParaRPr lang="en-US"/>
        </a:p>
      </dgm:t>
    </dgm:pt>
    <dgm:pt modelId="{746EADBE-02D4-468D-8832-BC7CBE16381C}" type="sibTrans" cxnId="{484EB767-4105-4E11-A522-9E354D586A7F}">
      <dgm:prSet/>
      <dgm:spPr/>
      <dgm:t>
        <a:bodyPr/>
        <a:lstStyle/>
        <a:p>
          <a:endParaRPr lang="en-US"/>
        </a:p>
      </dgm:t>
    </dgm:pt>
    <dgm:pt modelId="{4E5E9383-50DA-4E8C-8D19-4B417854FF50}">
      <dgm:prSet/>
      <dgm:spPr/>
      <dgm:t>
        <a:bodyPr/>
        <a:lstStyle/>
        <a:p>
          <a:r>
            <a:rPr lang="en-US" u="sng"/>
            <a:t>Treatment: </a:t>
          </a:r>
          <a:r>
            <a:rPr lang="en-US"/>
            <a:t>Working for a company that provides or subsidizes child care</a:t>
          </a:r>
        </a:p>
      </dgm:t>
    </dgm:pt>
    <dgm:pt modelId="{0D5C00FD-0DE3-483B-A1F5-B9CE3CB69434}" type="parTrans" cxnId="{CE200DE1-374C-4930-96F5-B4F552911AEE}">
      <dgm:prSet/>
      <dgm:spPr/>
      <dgm:t>
        <a:bodyPr/>
        <a:lstStyle/>
        <a:p>
          <a:endParaRPr lang="en-US"/>
        </a:p>
      </dgm:t>
    </dgm:pt>
    <dgm:pt modelId="{B4E8636F-ACCA-4616-8856-EBB93FB697C0}" type="sibTrans" cxnId="{CE200DE1-374C-4930-96F5-B4F552911AEE}">
      <dgm:prSet/>
      <dgm:spPr/>
      <dgm:t>
        <a:bodyPr/>
        <a:lstStyle/>
        <a:p>
          <a:endParaRPr lang="en-US"/>
        </a:p>
      </dgm:t>
    </dgm:pt>
    <dgm:pt modelId="{18997797-D788-4857-BBB8-234B32D53D6B}">
      <dgm:prSet/>
      <dgm:spPr/>
      <dgm:t>
        <a:bodyPr/>
        <a:lstStyle/>
        <a:p>
          <a:r>
            <a:rPr lang="en-US" u="sng"/>
            <a:t>Outcome: </a:t>
          </a:r>
          <a:r>
            <a:rPr lang="en-US"/>
            <a:t>age of the child in weeks when breastfeeding ended</a:t>
          </a:r>
        </a:p>
      </dgm:t>
    </dgm:pt>
    <dgm:pt modelId="{291AEC42-E315-499D-943F-BA30B2D54B88}" type="parTrans" cxnId="{DB5C638E-5940-429D-B767-6F28AC26A2FC}">
      <dgm:prSet/>
      <dgm:spPr/>
      <dgm:t>
        <a:bodyPr/>
        <a:lstStyle/>
        <a:p>
          <a:endParaRPr lang="en-US"/>
        </a:p>
      </dgm:t>
    </dgm:pt>
    <dgm:pt modelId="{3DBAE9CC-2844-4758-B7C7-8C0D03271458}" type="sibTrans" cxnId="{DB5C638E-5940-429D-B767-6F28AC26A2FC}">
      <dgm:prSet/>
      <dgm:spPr/>
      <dgm:t>
        <a:bodyPr/>
        <a:lstStyle/>
        <a:p>
          <a:endParaRPr lang="en-US"/>
        </a:p>
      </dgm:t>
    </dgm:pt>
    <dgm:pt modelId="{58A32D7A-A347-4E0C-90FB-05FDE6BEC899}">
      <dgm:prSet/>
      <dgm:spPr/>
      <dgm:t>
        <a:bodyPr/>
        <a:lstStyle/>
        <a:p>
          <a:r>
            <a:rPr lang="en-US" u="sng"/>
            <a:t>Data source: </a:t>
          </a:r>
          <a:r>
            <a:rPr lang="en-US"/>
            <a:t>National Longitudinal Survey of Youth 1979 (NLSY79) and the NLSY79 Children and Youth</a:t>
          </a:r>
        </a:p>
      </dgm:t>
    </dgm:pt>
    <dgm:pt modelId="{C0F35311-3FC4-4811-B7D5-2875B0B19C76}" type="parTrans" cxnId="{1A310ADE-CF9E-4ED2-8694-E4168156F821}">
      <dgm:prSet/>
      <dgm:spPr/>
      <dgm:t>
        <a:bodyPr/>
        <a:lstStyle/>
        <a:p>
          <a:endParaRPr lang="en-US"/>
        </a:p>
      </dgm:t>
    </dgm:pt>
    <dgm:pt modelId="{4C576592-1F6A-4B9A-987E-6DF75A0FCA9C}" type="sibTrans" cxnId="{1A310ADE-CF9E-4ED2-8694-E4168156F821}">
      <dgm:prSet/>
      <dgm:spPr/>
      <dgm:t>
        <a:bodyPr/>
        <a:lstStyle/>
        <a:p>
          <a:endParaRPr lang="en-US"/>
        </a:p>
      </dgm:t>
    </dgm:pt>
    <dgm:pt modelId="{B261A86E-A914-44BB-960D-9F4C4F7ADDAD}">
      <dgm:prSet/>
      <dgm:spPr/>
      <dgm:t>
        <a:bodyPr/>
        <a:lstStyle/>
        <a:p>
          <a:r>
            <a:rPr lang="en-US" u="sng"/>
            <a:t>Sample size: </a:t>
          </a:r>
          <a:r>
            <a:rPr lang="en-US"/>
            <a:t>Child care was provided or subsidized in 107 (8.85%) of 1209 cases. </a:t>
          </a:r>
        </a:p>
      </dgm:t>
    </dgm:pt>
    <dgm:pt modelId="{8F836C1F-A7B2-4D4F-89E7-C25F2BE849F6}" type="parTrans" cxnId="{91C894EA-EA9F-47BD-A642-B53033A6A739}">
      <dgm:prSet/>
      <dgm:spPr/>
      <dgm:t>
        <a:bodyPr/>
        <a:lstStyle/>
        <a:p>
          <a:endParaRPr lang="en-US"/>
        </a:p>
      </dgm:t>
    </dgm:pt>
    <dgm:pt modelId="{000D4E74-7F21-49ED-B544-7DCCC6F1A653}" type="sibTrans" cxnId="{91C894EA-EA9F-47BD-A642-B53033A6A739}">
      <dgm:prSet/>
      <dgm:spPr/>
      <dgm:t>
        <a:bodyPr/>
        <a:lstStyle/>
        <a:p>
          <a:endParaRPr lang="en-US"/>
        </a:p>
      </dgm:t>
    </dgm:pt>
    <dgm:pt modelId="{39F39B93-831E-4399-A96D-3839717BA444}" type="pres">
      <dgm:prSet presAssocID="{896D4188-AB08-444B-8EED-0D2391EF8F41}" presName="vert0" presStyleCnt="0">
        <dgm:presLayoutVars>
          <dgm:dir/>
          <dgm:animOne val="branch"/>
          <dgm:animLvl val="lvl"/>
        </dgm:presLayoutVars>
      </dgm:prSet>
      <dgm:spPr/>
    </dgm:pt>
    <dgm:pt modelId="{13FB261B-F03F-44CC-AA18-CD925D2AB86E}" type="pres">
      <dgm:prSet presAssocID="{DFCC2BCB-48D8-4404-9C45-41EBE6B00542}" presName="thickLine" presStyleLbl="alignNode1" presStyleIdx="0" presStyleCnt="5"/>
      <dgm:spPr/>
    </dgm:pt>
    <dgm:pt modelId="{C050AC4E-1AEC-4F98-8E04-E5AA92A184EE}" type="pres">
      <dgm:prSet presAssocID="{DFCC2BCB-48D8-4404-9C45-41EBE6B00542}" presName="horz1" presStyleCnt="0"/>
      <dgm:spPr/>
    </dgm:pt>
    <dgm:pt modelId="{FFFD19D0-16C0-4BDF-82AD-1E935B6ED598}" type="pres">
      <dgm:prSet presAssocID="{DFCC2BCB-48D8-4404-9C45-41EBE6B00542}" presName="tx1" presStyleLbl="revTx" presStyleIdx="0" presStyleCnt="5"/>
      <dgm:spPr/>
    </dgm:pt>
    <dgm:pt modelId="{278893B2-6F45-41D8-B2A4-53CA4948595F}" type="pres">
      <dgm:prSet presAssocID="{DFCC2BCB-48D8-4404-9C45-41EBE6B00542}" presName="vert1" presStyleCnt="0"/>
      <dgm:spPr/>
    </dgm:pt>
    <dgm:pt modelId="{819D8033-DF1F-4134-8F1D-5062D2F145C4}" type="pres">
      <dgm:prSet presAssocID="{4E5E9383-50DA-4E8C-8D19-4B417854FF50}" presName="thickLine" presStyleLbl="alignNode1" presStyleIdx="1" presStyleCnt="5"/>
      <dgm:spPr/>
    </dgm:pt>
    <dgm:pt modelId="{BFF0B15C-272E-4385-897A-8A70E4EAD160}" type="pres">
      <dgm:prSet presAssocID="{4E5E9383-50DA-4E8C-8D19-4B417854FF50}" presName="horz1" presStyleCnt="0"/>
      <dgm:spPr/>
    </dgm:pt>
    <dgm:pt modelId="{89E75FAA-921F-4FC6-9635-6163306F9AE5}" type="pres">
      <dgm:prSet presAssocID="{4E5E9383-50DA-4E8C-8D19-4B417854FF50}" presName="tx1" presStyleLbl="revTx" presStyleIdx="1" presStyleCnt="5"/>
      <dgm:spPr/>
    </dgm:pt>
    <dgm:pt modelId="{17589965-1EEB-4A86-AA33-8CAABC03DC0A}" type="pres">
      <dgm:prSet presAssocID="{4E5E9383-50DA-4E8C-8D19-4B417854FF50}" presName="vert1" presStyleCnt="0"/>
      <dgm:spPr/>
    </dgm:pt>
    <dgm:pt modelId="{2A50D557-8258-43C1-B93E-09AEB100DA89}" type="pres">
      <dgm:prSet presAssocID="{18997797-D788-4857-BBB8-234B32D53D6B}" presName="thickLine" presStyleLbl="alignNode1" presStyleIdx="2" presStyleCnt="5"/>
      <dgm:spPr/>
    </dgm:pt>
    <dgm:pt modelId="{9094C653-4150-439A-B491-C648725B3E89}" type="pres">
      <dgm:prSet presAssocID="{18997797-D788-4857-BBB8-234B32D53D6B}" presName="horz1" presStyleCnt="0"/>
      <dgm:spPr/>
    </dgm:pt>
    <dgm:pt modelId="{F185D680-7495-4A93-A60E-436E0B2578FB}" type="pres">
      <dgm:prSet presAssocID="{18997797-D788-4857-BBB8-234B32D53D6B}" presName="tx1" presStyleLbl="revTx" presStyleIdx="2" presStyleCnt="5"/>
      <dgm:spPr/>
    </dgm:pt>
    <dgm:pt modelId="{36D0BF01-5D3C-4D85-99A0-9FF3A41C6459}" type="pres">
      <dgm:prSet presAssocID="{18997797-D788-4857-BBB8-234B32D53D6B}" presName="vert1" presStyleCnt="0"/>
      <dgm:spPr/>
    </dgm:pt>
    <dgm:pt modelId="{5B72AC2D-9150-4F1F-829D-3695BA0607DF}" type="pres">
      <dgm:prSet presAssocID="{58A32D7A-A347-4E0C-90FB-05FDE6BEC899}" presName="thickLine" presStyleLbl="alignNode1" presStyleIdx="3" presStyleCnt="5"/>
      <dgm:spPr/>
    </dgm:pt>
    <dgm:pt modelId="{84CAA9FE-E2B7-438C-B2BE-93DC2848A5FC}" type="pres">
      <dgm:prSet presAssocID="{58A32D7A-A347-4E0C-90FB-05FDE6BEC899}" presName="horz1" presStyleCnt="0"/>
      <dgm:spPr/>
    </dgm:pt>
    <dgm:pt modelId="{DD9E8899-BB83-48A0-B27C-B01E29E887E1}" type="pres">
      <dgm:prSet presAssocID="{58A32D7A-A347-4E0C-90FB-05FDE6BEC899}" presName="tx1" presStyleLbl="revTx" presStyleIdx="3" presStyleCnt="5"/>
      <dgm:spPr/>
    </dgm:pt>
    <dgm:pt modelId="{013A3E42-AE11-4230-8226-73E3CF48B593}" type="pres">
      <dgm:prSet presAssocID="{58A32D7A-A347-4E0C-90FB-05FDE6BEC899}" presName="vert1" presStyleCnt="0"/>
      <dgm:spPr/>
    </dgm:pt>
    <dgm:pt modelId="{4932B061-64D6-41FE-A9FD-9EDB87AB04D8}" type="pres">
      <dgm:prSet presAssocID="{B261A86E-A914-44BB-960D-9F4C4F7ADDAD}" presName="thickLine" presStyleLbl="alignNode1" presStyleIdx="4" presStyleCnt="5"/>
      <dgm:spPr/>
    </dgm:pt>
    <dgm:pt modelId="{3C4FB50C-AE84-4C40-8DF2-A8366CB83E04}" type="pres">
      <dgm:prSet presAssocID="{B261A86E-A914-44BB-960D-9F4C4F7ADDAD}" presName="horz1" presStyleCnt="0"/>
      <dgm:spPr/>
    </dgm:pt>
    <dgm:pt modelId="{6DED33F9-18E0-448C-8FED-CCC63461C508}" type="pres">
      <dgm:prSet presAssocID="{B261A86E-A914-44BB-960D-9F4C4F7ADDAD}" presName="tx1" presStyleLbl="revTx" presStyleIdx="4" presStyleCnt="5"/>
      <dgm:spPr/>
    </dgm:pt>
    <dgm:pt modelId="{E2501175-7951-4B70-8D6A-380CC5A8E057}" type="pres">
      <dgm:prSet presAssocID="{B261A86E-A914-44BB-960D-9F4C4F7ADDAD}" presName="vert1" presStyleCnt="0"/>
      <dgm:spPr/>
    </dgm:pt>
  </dgm:ptLst>
  <dgm:cxnLst>
    <dgm:cxn modelId="{AB5E8E2C-A80E-4159-932E-F2F1C33C009D}" type="presOf" srcId="{18997797-D788-4857-BBB8-234B32D53D6B}" destId="{F185D680-7495-4A93-A60E-436E0B2578FB}" srcOrd="0" destOrd="0" presId="urn:microsoft.com/office/officeart/2008/layout/LinedList"/>
    <dgm:cxn modelId="{54106436-CF44-4071-A67B-AE66EB4D254F}" type="presOf" srcId="{DFCC2BCB-48D8-4404-9C45-41EBE6B00542}" destId="{FFFD19D0-16C0-4BDF-82AD-1E935B6ED598}" srcOrd="0" destOrd="0" presId="urn:microsoft.com/office/officeart/2008/layout/LinedList"/>
    <dgm:cxn modelId="{484EB767-4105-4E11-A522-9E354D586A7F}" srcId="{896D4188-AB08-444B-8EED-0D2391EF8F41}" destId="{DFCC2BCB-48D8-4404-9C45-41EBE6B00542}" srcOrd="0" destOrd="0" parTransId="{BBC3AACE-7CDA-4A09-B0C9-4E3A56FDD02B}" sibTransId="{746EADBE-02D4-468D-8832-BC7CBE16381C}"/>
    <dgm:cxn modelId="{55586E6F-D94A-4F31-99D4-A9DA3B0E9AA0}" type="presOf" srcId="{58A32D7A-A347-4E0C-90FB-05FDE6BEC899}" destId="{DD9E8899-BB83-48A0-B27C-B01E29E887E1}" srcOrd="0" destOrd="0" presId="urn:microsoft.com/office/officeart/2008/layout/LinedList"/>
    <dgm:cxn modelId="{0153998B-A967-4564-AB66-0C8654F22CDC}" type="presOf" srcId="{4E5E9383-50DA-4E8C-8D19-4B417854FF50}" destId="{89E75FAA-921F-4FC6-9635-6163306F9AE5}" srcOrd="0" destOrd="0" presId="urn:microsoft.com/office/officeart/2008/layout/LinedList"/>
    <dgm:cxn modelId="{DB5C638E-5940-429D-B767-6F28AC26A2FC}" srcId="{896D4188-AB08-444B-8EED-0D2391EF8F41}" destId="{18997797-D788-4857-BBB8-234B32D53D6B}" srcOrd="2" destOrd="0" parTransId="{291AEC42-E315-499D-943F-BA30B2D54B88}" sibTransId="{3DBAE9CC-2844-4758-B7C7-8C0D03271458}"/>
    <dgm:cxn modelId="{B8FFB0A3-E0B3-43B2-84EC-0C8EDED6808D}" type="presOf" srcId="{896D4188-AB08-444B-8EED-0D2391EF8F41}" destId="{39F39B93-831E-4399-A96D-3839717BA444}" srcOrd="0" destOrd="0" presId="urn:microsoft.com/office/officeart/2008/layout/LinedList"/>
    <dgm:cxn modelId="{AA8AE6AA-E46A-4E60-B014-3D72A7200DB4}" type="presOf" srcId="{B261A86E-A914-44BB-960D-9F4C4F7ADDAD}" destId="{6DED33F9-18E0-448C-8FED-CCC63461C508}" srcOrd="0" destOrd="0" presId="urn:microsoft.com/office/officeart/2008/layout/LinedList"/>
    <dgm:cxn modelId="{1A310ADE-CF9E-4ED2-8694-E4168156F821}" srcId="{896D4188-AB08-444B-8EED-0D2391EF8F41}" destId="{58A32D7A-A347-4E0C-90FB-05FDE6BEC899}" srcOrd="3" destOrd="0" parTransId="{C0F35311-3FC4-4811-B7D5-2875B0B19C76}" sibTransId="{4C576592-1F6A-4B9A-987E-6DF75A0FCA9C}"/>
    <dgm:cxn modelId="{CE200DE1-374C-4930-96F5-B4F552911AEE}" srcId="{896D4188-AB08-444B-8EED-0D2391EF8F41}" destId="{4E5E9383-50DA-4E8C-8D19-4B417854FF50}" srcOrd="1" destOrd="0" parTransId="{0D5C00FD-0DE3-483B-A1F5-B9CE3CB69434}" sibTransId="{B4E8636F-ACCA-4616-8856-EBB93FB697C0}"/>
    <dgm:cxn modelId="{91C894EA-EA9F-47BD-A642-B53033A6A739}" srcId="{896D4188-AB08-444B-8EED-0D2391EF8F41}" destId="{B261A86E-A914-44BB-960D-9F4C4F7ADDAD}" srcOrd="4" destOrd="0" parTransId="{8F836C1F-A7B2-4D4F-89E7-C25F2BE849F6}" sibTransId="{000D4E74-7F21-49ED-B544-7DCCC6F1A653}"/>
    <dgm:cxn modelId="{B57B97DA-F226-43EE-B13B-3D11FC34FD2C}" type="presParOf" srcId="{39F39B93-831E-4399-A96D-3839717BA444}" destId="{13FB261B-F03F-44CC-AA18-CD925D2AB86E}" srcOrd="0" destOrd="0" presId="urn:microsoft.com/office/officeart/2008/layout/LinedList"/>
    <dgm:cxn modelId="{3925DAC6-5C62-43C0-9FC3-11ABFF6FD6B5}" type="presParOf" srcId="{39F39B93-831E-4399-A96D-3839717BA444}" destId="{C050AC4E-1AEC-4F98-8E04-E5AA92A184EE}" srcOrd="1" destOrd="0" presId="urn:microsoft.com/office/officeart/2008/layout/LinedList"/>
    <dgm:cxn modelId="{651A013F-7187-4750-B779-F24667C72771}" type="presParOf" srcId="{C050AC4E-1AEC-4F98-8E04-E5AA92A184EE}" destId="{FFFD19D0-16C0-4BDF-82AD-1E935B6ED598}" srcOrd="0" destOrd="0" presId="urn:microsoft.com/office/officeart/2008/layout/LinedList"/>
    <dgm:cxn modelId="{ACC98FAE-5360-44D0-A02D-FE18111950D3}" type="presParOf" srcId="{C050AC4E-1AEC-4F98-8E04-E5AA92A184EE}" destId="{278893B2-6F45-41D8-B2A4-53CA4948595F}" srcOrd="1" destOrd="0" presId="urn:microsoft.com/office/officeart/2008/layout/LinedList"/>
    <dgm:cxn modelId="{C7D026D4-6FC5-482B-B905-FC8FA8BE1203}" type="presParOf" srcId="{39F39B93-831E-4399-A96D-3839717BA444}" destId="{819D8033-DF1F-4134-8F1D-5062D2F145C4}" srcOrd="2" destOrd="0" presId="urn:microsoft.com/office/officeart/2008/layout/LinedList"/>
    <dgm:cxn modelId="{1F02CDD1-FA02-4CE1-AE82-EECCD4E6F0D7}" type="presParOf" srcId="{39F39B93-831E-4399-A96D-3839717BA444}" destId="{BFF0B15C-272E-4385-897A-8A70E4EAD160}" srcOrd="3" destOrd="0" presId="urn:microsoft.com/office/officeart/2008/layout/LinedList"/>
    <dgm:cxn modelId="{6D938B48-E888-481B-BD1F-3AD95094B3E9}" type="presParOf" srcId="{BFF0B15C-272E-4385-897A-8A70E4EAD160}" destId="{89E75FAA-921F-4FC6-9635-6163306F9AE5}" srcOrd="0" destOrd="0" presId="urn:microsoft.com/office/officeart/2008/layout/LinedList"/>
    <dgm:cxn modelId="{6AC0255D-6837-483A-A0E4-9087ED1CDFF1}" type="presParOf" srcId="{BFF0B15C-272E-4385-897A-8A70E4EAD160}" destId="{17589965-1EEB-4A86-AA33-8CAABC03DC0A}" srcOrd="1" destOrd="0" presId="urn:microsoft.com/office/officeart/2008/layout/LinedList"/>
    <dgm:cxn modelId="{4AF03B0E-E9DF-4C9F-A0C5-5CB20F491A86}" type="presParOf" srcId="{39F39B93-831E-4399-A96D-3839717BA444}" destId="{2A50D557-8258-43C1-B93E-09AEB100DA89}" srcOrd="4" destOrd="0" presId="urn:microsoft.com/office/officeart/2008/layout/LinedList"/>
    <dgm:cxn modelId="{0D126740-CEE1-4316-A391-7CC9E4B39C6A}" type="presParOf" srcId="{39F39B93-831E-4399-A96D-3839717BA444}" destId="{9094C653-4150-439A-B491-C648725B3E89}" srcOrd="5" destOrd="0" presId="urn:microsoft.com/office/officeart/2008/layout/LinedList"/>
    <dgm:cxn modelId="{E3756181-18B2-4DF3-B96A-1821C433C1B1}" type="presParOf" srcId="{9094C653-4150-439A-B491-C648725B3E89}" destId="{F185D680-7495-4A93-A60E-436E0B2578FB}" srcOrd="0" destOrd="0" presId="urn:microsoft.com/office/officeart/2008/layout/LinedList"/>
    <dgm:cxn modelId="{C84B7136-3A39-4E91-BED0-726DCD01EE85}" type="presParOf" srcId="{9094C653-4150-439A-B491-C648725B3E89}" destId="{36D0BF01-5D3C-4D85-99A0-9FF3A41C6459}" srcOrd="1" destOrd="0" presId="urn:microsoft.com/office/officeart/2008/layout/LinedList"/>
    <dgm:cxn modelId="{8AF0DBE1-C8BA-430C-B6C2-4430F2A3F838}" type="presParOf" srcId="{39F39B93-831E-4399-A96D-3839717BA444}" destId="{5B72AC2D-9150-4F1F-829D-3695BA0607DF}" srcOrd="6" destOrd="0" presId="urn:microsoft.com/office/officeart/2008/layout/LinedList"/>
    <dgm:cxn modelId="{F31D1A04-B1E1-4AAC-8D5A-B0756409F8EC}" type="presParOf" srcId="{39F39B93-831E-4399-A96D-3839717BA444}" destId="{84CAA9FE-E2B7-438C-B2BE-93DC2848A5FC}" srcOrd="7" destOrd="0" presId="urn:microsoft.com/office/officeart/2008/layout/LinedList"/>
    <dgm:cxn modelId="{F6D7F426-D0A5-4E49-AE27-3D53C88C506C}" type="presParOf" srcId="{84CAA9FE-E2B7-438C-B2BE-93DC2848A5FC}" destId="{DD9E8899-BB83-48A0-B27C-B01E29E887E1}" srcOrd="0" destOrd="0" presId="urn:microsoft.com/office/officeart/2008/layout/LinedList"/>
    <dgm:cxn modelId="{957883B2-43E0-450C-B4C0-EEFA595C84E9}" type="presParOf" srcId="{84CAA9FE-E2B7-438C-B2BE-93DC2848A5FC}" destId="{013A3E42-AE11-4230-8226-73E3CF48B593}" srcOrd="1" destOrd="0" presId="urn:microsoft.com/office/officeart/2008/layout/LinedList"/>
    <dgm:cxn modelId="{A914CE33-A8F9-416D-B8E1-246C0C6F59C8}" type="presParOf" srcId="{39F39B93-831E-4399-A96D-3839717BA444}" destId="{4932B061-64D6-41FE-A9FD-9EDB87AB04D8}" srcOrd="8" destOrd="0" presId="urn:microsoft.com/office/officeart/2008/layout/LinedList"/>
    <dgm:cxn modelId="{13054846-DECE-40B8-BB1B-96B62AC2A600}" type="presParOf" srcId="{39F39B93-831E-4399-A96D-3839717BA444}" destId="{3C4FB50C-AE84-4C40-8DF2-A8366CB83E04}" srcOrd="9" destOrd="0" presId="urn:microsoft.com/office/officeart/2008/layout/LinedList"/>
    <dgm:cxn modelId="{EAFD57E1-E1F4-4EBD-B62D-126D21906533}" type="presParOf" srcId="{3C4FB50C-AE84-4C40-8DF2-A8366CB83E04}" destId="{6DED33F9-18E0-448C-8FED-CCC63461C508}" srcOrd="0" destOrd="0" presId="urn:microsoft.com/office/officeart/2008/layout/LinedList"/>
    <dgm:cxn modelId="{99CC8F1F-4E95-4AC0-A574-ECB627815255}" type="presParOf" srcId="{3C4FB50C-AE84-4C40-8DF2-A8366CB83E04}" destId="{E2501175-7951-4B70-8D6A-380CC5A8E0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82F3E7-204A-45E9-A2A3-4DDBD22562A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0DBE037-3EAC-483D-9BDC-204A09DAFDE2}">
      <dgm:prSet/>
      <dgm:spPr/>
      <dgm:t>
        <a:bodyPr/>
        <a:lstStyle/>
        <a:p>
          <a:pPr>
            <a:lnSpc>
              <a:spcPct val="100000"/>
            </a:lnSpc>
          </a:pPr>
          <a:r>
            <a:rPr lang="en-US"/>
            <a:t>Including variables related to exposure and the outcome in the PS model (True Confounders) decreases bias and variance.</a:t>
          </a:r>
        </a:p>
      </dgm:t>
    </dgm:pt>
    <dgm:pt modelId="{C53D1F3C-236C-44EA-82DE-CB68BCEAD55E}" type="parTrans" cxnId="{1CE7E854-2DC0-4760-9552-1C337036F471}">
      <dgm:prSet/>
      <dgm:spPr/>
      <dgm:t>
        <a:bodyPr/>
        <a:lstStyle/>
        <a:p>
          <a:endParaRPr lang="en-US"/>
        </a:p>
      </dgm:t>
    </dgm:pt>
    <dgm:pt modelId="{083E8EB3-23D3-403E-AB55-36D2BA952B38}" type="sibTrans" cxnId="{1CE7E854-2DC0-4760-9552-1C337036F471}">
      <dgm:prSet/>
      <dgm:spPr/>
      <dgm:t>
        <a:bodyPr/>
        <a:lstStyle/>
        <a:p>
          <a:endParaRPr lang="en-US"/>
        </a:p>
      </dgm:t>
    </dgm:pt>
    <dgm:pt modelId="{ACBA7742-3FBA-422B-AC2E-CAD0C897889E}">
      <dgm:prSet/>
      <dgm:spPr/>
      <dgm:t>
        <a:bodyPr/>
        <a:lstStyle/>
        <a:p>
          <a:pPr>
            <a:lnSpc>
              <a:spcPct val="100000"/>
            </a:lnSpc>
          </a:pPr>
          <a:r>
            <a:rPr lang="en-US" dirty="0"/>
            <a:t>Including variables related to outcome but not the exposure does not affect bias but decreases variance. </a:t>
          </a:r>
        </a:p>
      </dgm:t>
    </dgm:pt>
    <dgm:pt modelId="{390B1197-B686-4E34-ABAA-01827B37E05B}" type="parTrans" cxnId="{7A403A0E-F11F-4DC5-9F76-9511CC7AFBBF}">
      <dgm:prSet/>
      <dgm:spPr/>
      <dgm:t>
        <a:bodyPr/>
        <a:lstStyle/>
        <a:p>
          <a:endParaRPr lang="en-US"/>
        </a:p>
      </dgm:t>
    </dgm:pt>
    <dgm:pt modelId="{A58C1CFE-6E65-43FB-AF41-56D5D64E34F0}" type="sibTrans" cxnId="{7A403A0E-F11F-4DC5-9F76-9511CC7AFBBF}">
      <dgm:prSet/>
      <dgm:spPr/>
      <dgm:t>
        <a:bodyPr/>
        <a:lstStyle/>
        <a:p>
          <a:endParaRPr lang="en-US"/>
        </a:p>
      </dgm:t>
    </dgm:pt>
    <dgm:pt modelId="{C9A58071-D86A-404F-943A-16B5F3CE8A00}">
      <dgm:prSet/>
      <dgm:spPr/>
      <dgm:t>
        <a:bodyPr/>
        <a:lstStyle/>
        <a:p>
          <a:pPr>
            <a:lnSpc>
              <a:spcPct val="100000"/>
            </a:lnSpc>
          </a:pPr>
          <a:r>
            <a:rPr lang="en-US" dirty="0"/>
            <a:t>Including variables related to the exposure but not to outcome does not affect bias but increases variance.</a:t>
          </a:r>
        </a:p>
      </dgm:t>
    </dgm:pt>
    <dgm:pt modelId="{47AA4619-F7D2-47DF-8A99-7A562093C6C0}" type="parTrans" cxnId="{9F0634EC-6FF7-45A5-8E0E-C5C4F64181F1}">
      <dgm:prSet/>
      <dgm:spPr/>
      <dgm:t>
        <a:bodyPr/>
        <a:lstStyle/>
        <a:p>
          <a:endParaRPr lang="en-US"/>
        </a:p>
      </dgm:t>
    </dgm:pt>
    <dgm:pt modelId="{9E9B2E02-EEA6-47A9-992A-1CEF736FEAB5}" type="sibTrans" cxnId="{9F0634EC-6FF7-45A5-8E0E-C5C4F64181F1}">
      <dgm:prSet/>
      <dgm:spPr/>
      <dgm:t>
        <a:bodyPr/>
        <a:lstStyle/>
        <a:p>
          <a:endParaRPr lang="en-US"/>
        </a:p>
      </dgm:t>
    </dgm:pt>
    <dgm:pt modelId="{883E5B5C-C664-495F-84EC-092A0DAF0294}" type="pres">
      <dgm:prSet presAssocID="{7B82F3E7-204A-45E9-A2A3-4DDBD22562A4}" presName="root" presStyleCnt="0">
        <dgm:presLayoutVars>
          <dgm:dir/>
          <dgm:resizeHandles val="exact"/>
        </dgm:presLayoutVars>
      </dgm:prSet>
      <dgm:spPr/>
    </dgm:pt>
    <dgm:pt modelId="{E7FAEAFE-AFC2-41B1-AADF-C17434609533}" type="pres">
      <dgm:prSet presAssocID="{90DBE037-3EAC-483D-9BDC-204A09DAFDE2}" presName="compNode" presStyleCnt="0"/>
      <dgm:spPr/>
    </dgm:pt>
    <dgm:pt modelId="{28AE3F6F-F5A9-4592-AF44-15B91D26F79A}" type="pres">
      <dgm:prSet presAssocID="{90DBE037-3EAC-483D-9BDC-204A09DAFDE2}" presName="bgRect" presStyleLbl="bgShp" presStyleIdx="0" presStyleCnt="3"/>
      <dgm:spPr/>
    </dgm:pt>
    <dgm:pt modelId="{653DFBF4-ECA3-4D09-BB95-70D160FC9132}" type="pres">
      <dgm:prSet presAssocID="{90DBE037-3EAC-483D-9BDC-204A09DAFDE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atistics"/>
        </a:ext>
      </dgm:extLst>
    </dgm:pt>
    <dgm:pt modelId="{F0F1005C-B954-4D75-B42C-3A1E7DE139ED}" type="pres">
      <dgm:prSet presAssocID="{90DBE037-3EAC-483D-9BDC-204A09DAFDE2}" presName="spaceRect" presStyleCnt="0"/>
      <dgm:spPr/>
    </dgm:pt>
    <dgm:pt modelId="{582EFFEA-72B0-4301-900E-B8AA3C4A79D3}" type="pres">
      <dgm:prSet presAssocID="{90DBE037-3EAC-483D-9BDC-204A09DAFDE2}" presName="parTx" presStyleLbl="revTx" presStyleIdx="0" presStyleCnt="3">
        <dgm:presLayoutVars>
          <dgm:chMax val="0"/>
          <dgm:chPref val="0"/>
        </dgm:presLayoutVars>
      </dgm:prSet>
      <dgm:spPr/>
    </dgm:pt>
    <dgm:pt modelId="{361C17C2-EFC4-4E5A-B248-60228D5F080E}" type="pres">
      <dgm:prSet presAssocID="{083E8EB3-23D3-403E-AB55-36D2BA952B38}" presName="sibTrans" presStyleCnt="0"/>
      <dgm:spPr/>
    </dgm:pt>
    <dgm:pt modelId="{E5594527-36B4-4AA8-9DD1-3E0C4599C89B}" type="pres">
      <dgm:prSet presAssocID="{ACBA7742-3FBA-422B-AC2E-CAD0C897889E}" presName="compNode" presStyleCnt="0"/>
      <dgm:spPr/>
    </dgm:pt>
    <dgm:pt modelId="{46E19676-D059-4955-A596-2DC5BE14FC3B}" type="pres">
      <dgm:prSet presAssocID="{ACBA7742-3FBA-422B-AC2E-CAD0C897889E}" presName="bgRect" presStyleLbl="bgShp" presStyleIdx="1" presStyleCnt="3"/>
      <dgm:spPr/>
    </dgm:pt>
    <dgm:pt modelId="{89FCBC29-0983-4F58-9353-955C21EA639C}" type="pres">
      <dgm:prSet presAssocID="{ACBA7742-3FBA-422B-AC2E-CAD0C897889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arning"/>
        </a:ext>
      </dgm:extLst>
    </dgm:pt>
    <dgm:pt modelId="{75A4AC04-906B-4E17-8C98-F601863D952A}" type="pres">
      <dgm:prSet presAssocID="{ACBA7742-3FBA-422B-AC2E-CAD0C897889E}" presName="spaceRect" presStyleCnt="0"/>
      <dgm:spPr/>
    </dgm:pt>
    <dgm:pt modelId="{C87413A9-816D-4C9E-BDE6-823FC6B673E1}" type="pres">
      <dgm:prSet presAssocID="{ACBA7742-3FBA-422B-AC2E-CAD0C897889E}" presName="parTx" presStyleLbl="revTx" presStyleIdx="1" presStyleCnt="3">
        <dgm:presLayoutVars>
          <dgm:chMax val="0"/>
          <dgm:chPref val="0"/>
        </dgm:presLayoutVars>
      </dgm:prSet>
      <dgm:spPr/>
    </dgm:pt>
    <dgm:pt modelId="{C279A5AA-8B53-4FCF-ACB6-C918B2EE2030}" type="pres">
      <dgm:prSet presAssocID="{A58C1CFE-6E65-43FB-AF41-56D5D64E34F0}" presName="sibTrans" presStyleCnt="0"/>
      <dgm:spPr/>
    </dgm:pt>
    <dgm:pt modelId="{806FF6BC-63C5-408C-BE75-D19F9C7B1414}" type="pres">
      <dgm:prSet presAssocID="{C9A58071-D86A-404F-943A-16B5F3CE8A00}" presName="compNode" presStyleCnt="0"/>
      <dgm:spPr/>
    </dgm:pt>
    <dgm:pt modelId="{09B270A4-F296-4491-80C6-8025608DC381}" type="pres">
      <dgm:prSet presAssocID="{C9A58071-D86A-404F-943A-16B5F3CE8A00}" presName="bgRect" presStyleLbl="bgShp" presStyleIdx="2" presStyleCnt="3"/>
      <dgm:spPr/>
    </dgm:pt>
    <dgm:pt modelId="{D9D41FB2-E026-4E43-B0C6-30444ADFF83D}" type="pres">
      <dgm:prSet presAssocID="{C9A58071-D86A-404F-943A-16B5F3CE8A0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Irritant"/>
        </a:ext>
      </dgm:extLst>
    </dgm:pt>
    <dgm:pt modelId="{94EC6A93-C514-402C-86C3-2D66031E8D85}" type="pres">
      <dgm:prSet presAssocID="{C9A58071-D86A-404F-943A-16B5F3CE8A00}" presName="spaceRect" presStyleCnt="0"/>
      <dgm:spPr/>
    </dgm:pt>
    <dgm:pt modelId="{4AF82B32-992C-4405-A1FC-E018AC16F199}" type="pres">
      <dgm:prSet presAssocID="{C9A58071-D86A-404F-943A-16B5F3CE8A00}" presName="parTx" presStyleLbl="revTx" presStyleIdx="2" presStyleCnt="3">
        <dgm:presLayoutVars>
          <dgm:chMax val="0"/>
          <dgm:chPref val="0"/>
        </dgm:presLayoutVars>
      </dgm:prSet>
      <dgm:spPr/>
    </dgm:pt>
  </dgm:ptLst>
  <dgm:cxnLst>
    <dgm:cxn modelId="{6F0E330A-0EF8-4CE9-AC32-A8943F8ADC77}" type="presOf" srcId="{90DBE037-3EAC-483D-9BDC-204A09DAFDE2}" destId="{582EFFEA-72B0-4301-900E-B8AA3C4A79D3}" srcOrd="0" destOrd="0" presId="urn:microsoft.com/office/officeart/2018/2/layout/IconVerticalSolidList"/>
    <dgm:cxn modelId="{7A403A0E-F11F-4DC5-9F76-9511CC7AFBBF}" srcId="{7B82F3E7-204A-45E9-A2A3-4DDBD22562A4}" destId="{ACBA7742-3FBA-422B-AC2E-CAD0C897889E}" srcOrd="1" destOrd="0" parTransId="{390B1197-B686-4E34-ABAA-01827B37E05B}" sibTransId="{A58C1CFE-6E65-43FB-AF41-56D5D64E34F0}"/>
    <dgm:cxn modelId="{EAB55B1A-E5C9-4B8E-80A7-1C0824790CB4}" type="presOf" srcId="{7B82F3E7-204A-45E9-A2A3-4DDBD22562A4}" destId="{883E5B5C-C664-495F-84EC-092A0DAF0294}" srcOrd="0" destOrd="0" presId="urn:microsoft.com/office/officeart/2018/2/layout/IconVerticalSolidList"/>
    <dgm:cxn modelId="{332F9647-3E0A-4C98-80B7-CAF42DB27C0F}" type="presOf" srcId="{ACBA7742-3FBA-422B-AC2E-CAD0C897889E}" destId="{C87413A9-816D-4C9E-BDE6-823FC6B673E1}" srcOrd="0" destOrd="0" presId="urn:microsoft.com/office/officeart/2018/2/layout/IconVerticalSolidList"/>
    <dgm:cxn modelId="{1CE7E854-2DC0-4760-9552-1C337036F471}" srcId="{7B82F3E7-204A-45E9-A2A3-4DDBD22562A4}" destId="{90DBE037-3EAC-483D-9BDC-204A09DAFDE2}" srcOrd="0" destOrd="0" parTransId="{C53D1F3C-236C-44EA-82DE-CB68BCEAD55E}" sibTransId="{083E8EB3-23D3-403E-AB55-36D2BA952B38}"/>
    <dgm:cxn modelId="{90F58BC8-4133-48C3-811B-E1C5ECA2EB3E}" type="presOf" srcId="{C9A58071-D86A-404F-943A-16B5F3CE8A00}" destId="{4AF82B32-992C-4405-A1FC-E018AC16F199}" srcOrd="0" destOrd="0" presId="urn:microsoft.com/office/officeart/2018/2/layout/IconVerticalSolidList"/>
    <dgm:cxn modelId="{9F0634EC-6FF7-45A5-8E0E-C5C4F64181F1}" srcId="{7B82F3E7-204A-45E9-A2A3-4DDBD22562A4}" destId="{C9A58071-D86A-404F-943A-16B5F3CE8A00}" srcOrd="2" destOrd="0" parTransId="{47AA4619-F7D2-47DF-8A99-7A562093C6C0}" sibTransId="{9E9B2E02-EEA6-47A9-992A-1CEF736FEAB5}"/>
    <dgm:cxn modelId="{889AB685-6AD4-448E-9186-D72E4AD3ACC1}" type="presParOf" srcId="{883E5B5C-C664-495F-84EC-092A0DAF0294}" destId="{E7FAEAFE-AFC2-41B1-AADF-C17434609533}" srcOrd="0" destOrd="0" presId="urn:microsoft.com/office/officeart/2018/2/layout/IconVerticalSolidList"/>
    <dgm:cxn modelId="{0171EB45-BE15-4C13-A70A-7812DD6AC15E}" type="presParOf" srcId="{E7FAEAFE-AFC2-41B1-AADF-C17434609533}" destId="{28AE3F6F-F5A9-4592-AF44-15B91D26F79A}" srcOrd="0" destOrd="0" presId="urn:microsoft.com/office/officeart/2018/2/layout/IconVerticalSolidList"/>
    <dgm:cxn modelId="{8BF4FD47-B776-4127-BB68-9299EC37902D}" type="presParOf" srcId="{E7FAEAFE-AFC2-41B1-AADF-C17434609533}" destId="{653DFBF4-ECA3-4D09-BB95-70D160FC9132}" srcOrd="1" destOrd="0" presId="urn:microsoft.com/office/officeart/2018/2/layout/IconVerticalSolidList"/>
    <dgm:cxn modelId="{AEB8849D-AB34-4EB7-822A-DEF50587F564}" type="presParOf" srcId="{E7FAEAFE-AFC2-41B1-AADF-C17434609533}" destId="{F0F1005C-B954-4D75-B42C-3A1E7DE139ED}" srcOrd="2" destOrd="0" presId="urn:microsoft.com/office/officeart/2018/2/layout/IconVerticalSolidList"/>
    <dgm:cxn modelId="{D80FA40A-CC2A-4E85-BECE-D1ACAEA88EA5}" type="presParOf" srcId="{E7FAEAFE-AFC2-41B1-AADF-C17434609533}" destId="{582EFFEA-72B0-4301-900E-B8AA3C4A79D3}" srcOrd="3" destOrd="0" presId="urn:microsoft.com/office/officeart/2018/2/layout/IconVerticalSolidList"/>
    <dgm:cxn modelId="{188ABAA8-8303-4261-A0D9-2E519251D20C}" type="presParOf" srcId="{883E5B5C-C664-495F-84EC-092A0DAF0294}" destId="{361C17C2-EFC4-4E5A-B248-60228D5F080E}" srcOrd="1" destOrd="0" presId="urn:microsoft.com/office/officeart/2018/2/layout/IconVerticalSolidList"/>
    <dgm:cxn modelId="{8A558098-3CC0-417E-B6EF-E674D24E6D4E}" type="presParOf" srcId="{883E5B5C-C664-495F-84EC-092A0DAF0294}" destId="{E5594527-36B4-4AA8-9DD1-3E0C4599C89B}" srcOrd="2" destOrd="0" presId="urn:microsoft.com/office/officeart/2018/2/layout/IconVerticalSolidList"/>
    <dgm:cxn modelId="{DCF1FCBC-0A1D-4A4D-9161-BD69F2B497D7}" type="presParOf" srcId="{E5594527-36B4-4AA8-9DD1-3E0C4599C89B}" destId="{46E19676-D059-4955-A596-2DC5BE14FC3B}" srcOrd="0" destOrd="0" presId="urn:microsoft.com/office/officeart/2018/2/layout/IconVerticalSolidList"/>
    <dgm:cxn modelId="{75CDC510-2C53-4E21-99F8-4EC90C36B6EE}" type="presParOf" srcId="{E5594527-36B4-4AA8-9DD1-3E0C4599C89B}" destId="{89FCBC29-0983-4F58-9353-955C21EA639C}" srcOrd="1" destOrd="0" presId="urn:microsoft.com/office/officeart/2018/2/layout/IconVerticalSolidList"/>
    <dgm:cxn modelId="{7C080812-C3F0-4D69-A013-3F42A74676D4}" type="presParOf" srcId="{E5594527-36B4-4AA8-9DD1-3E0C4599C89B}" destId="{75A4AC04-906B-4E17-8C98-F601863D952A}" srcOrd="2" destOrd="0" presId="urn:microsoft.com/office/officeart/2018/2/layout/IconVerticalSolidList"/>
    <dgm:cxn modelId="{CD04FC04-87E6-4927-99B8-6E5DB8C27F00}" type="presParOf" srcId="{E5594527-36B4-4AA8-9DD1-3E0C4599C89B}" destId="{C87413A9-816D-4C9E-BDE6-823FC6B673E1}" srcOrd="3" destOrd="0" presId="urn:microsoft.com/office/officeart/2018/2/layout/IconVerticalSolidList"/>
    <dgm:cxn modelId="{AAEA2379-86AB-490F-8972-76101C61EE9F}" type="presParOf" srcId="{883E5B5C-C664-495F-84EC-092A0DAF0294}" destId="{C279A5AA-8B53-4FCF-ACB6-C918B2EE2030}" srcOrd="3" destOrd="0" presId="urn:microsoft.com/office/officeart/2018/2/layout/IconVerticalSolidList"/>
    <dgm:cxn modelId="{5B434415-675A-4D91-882F-B7148E6A055B}" type="presParOf" srcId="{883E5B5C-C664-495F-84EC-092A0DAF0294}" destId="{806FF6BC-63C5-408C-BE75-D19F9C7B1414}" srcOrd="4" destOrd="0" presId="urn:microsoft.com/office/officeart/2018/2/layout/IconVerticalSolidList"/>
    <dgm:cxn modelId="{0AAB3983-EB87-4E42-B568-FD6C70E3A7A0}" type="presParOf" srcId="{806FF6BC-63C5-408C-BE75-D19F9C7B1414}" destId="{09B270A4-F296-4491-80C6-8025608DC381}" srcOrd="0" destOrd="0" presId="urn:microsoft.com/office/officeart/2018/2/layout/IconVerticalSolidList"/>
    <dgm:cxn modelId="{437128DE-3E38-4F43-995E-FCA2F3CB37F8}" type="presParOf" srcId="{806FF6BC-63C5-408C-BE75-D19F9C7B1414}" destId="{D9D41FB2-E026-4E43-B0C6-30444ADFF83D}" srcOrd="1" destOrd="0" presId="urn:microsoft.com/office/officeart/2018/2/layout/IconVerticalSolidList"/>
    <dgm:cxn modelId="{72FB80C5-340D-4134-812C-C6F6C9904F98}" type="presParOf" srcId="{806FF6BC-63C5-408C-BE75-D19F9C7B1414}" destId="{94EC6A93-C514-402C-86C3-2D66031E8D85}" srcOrd="2" destOrd="0" presId="urn:microsoft.com/office/officeart/2018/2/layout/IconVerticalSolidList"/>
    <dgm:cxn modelId="{A4C4F24B-AA3C-44BC-9BFD-56A750B2B4C7}" type="presParOf" srcId="{806FF6BC-63C5-408C-BE75-D19F9C7B1414}" destId="{4AF82B32-992C-4405-A1FC-E018AC16F19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94A0FD-B65D-40B0-B554-BB97A78A2CB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0C47379-0445-4A67-9B87-6C31E0ACA955}">
      <dgm:prSet/>
      <dgm:spPr/>
      <dgm:t>
        <a:bodyPr/>
        <a:lstStyle/>
        <a:p>
          <a:pPr>
            <a:lnSpc>
              <a:spcPct val="100000"/>
            </a:lnSpc>
          </a:pPr>
          <a:r>
            <a:rPr lang="en-US"/>
            <a:t>Theoretical analysis of factors influencing the selection mechanism and their relationship with outcomes</a:t>
          </a:r>
        </a:p>
      </dgm:t>
    </dgm:pt>
    <dgm:pt modelId="{9A069FB9-852D-42AD-8EAE-2252E9A4F531}" type="parTrans" cxnId="{5486656D-AB9C-4D09-899A-FBC8422D61C6}">
      <dgm:prSet/>
      <dgm:spPr/>
      <dgm:t>
        <a:bodyPr/>
        <a:lstStyle/>
        <a:p>
          <a:endParaRPr lang="en-US"/>
        </a:p>
      </dgm:t>
    </dgm:pt>
    <dgm:pt modelId="{07DADB08-5D6B-4C55-8921-7F822A8A2B69}" type="sibTrans" cxnId="{5486656D-AB9C-4D09-899A-FBC8422D61C6}">
      <dgm:prSet/>
      <dgm:spPr/>
      <dgm:t>
        <a:bodyPr/>
        <a:lstStyle/>
        <a:p>
          <a:endParaRPr lang="en-US"/>
        </a:p>
      </dgm:t>
    </dgm:pt>
    <dgm:pt modelId="{39F188E1-4314-4FFC-BECC-4BB1D5340369}">
      <dgm:prSet/>
      <dgm:spPr/>
      <dgm:t>
        <a:bodyPr/>
        <a:lstStyle/>
        <a:p>
          <a:pPr>
            <a:lnSpc>
              <a:spcPct val="100000"/>
            </a:lnSpc>
          </a:pPr>
          <a:r>
            <a:rPr lang="en-US"/>
            <a:t>Pilot study focused on identifying the selection mechanism </a:t>
          </a:r>
        </a:p>
      </dgm:t>
    </dgm:pt>
    <dgm:pt modelId="{2479FEB9-F6E2-4E3C-80F5-BD2174DFBE96}" type="parTrans" cxnId="{41695DBC-5D13-4FFD-8C6C-EF5778C30846}">
      <dgm:prSet/>
      <dgm:spPr/>
      <dgm:t>
        <a:bodyPr/>
        <a:lstStyle/>
        <a:p>
          <a:endParaRPr lang="en-US"/>
        </a:p>
      </dgm:t>
    </dgm:pt>
    <dgm:pt modelId="{0A05C0FC-52CA-4A8F-84AC-9DF51CE83698}" type="sibTrans" cxnId="{41695DBC-5D13-4FFD-8C6C-EF5778C30846}">
      <dgm:prSet/>
      <dgm:spPr/>
      <dgm:t>
        <a:bodyPr/>
        <a:lstStyle/>
        <a:p>
          <a:endParaRPr lang="en-US"/>
        </a:p>
      </dgm:t>
    </dgm:pt>
    <dgm:pt modelId="{7593A8A3-69DD-4711-9715-E29F45F6DEE3}">
      <dgm:prSet/>
      <dgm:spPr/>
      <dgm:t>
        <a:bodyPr/>
        <a:lstStyle/>
        <a:p>
          <a:pPr>
            <a:lnSpc>
              <a:spcPct val="100000"/>
            </a:lnSpc>
          </a:pPr>
          <a:r>
            <a:rPr lang="en-US"/>
            <a:t>Expert reviews and interviews with participants and other persons knowledgeable about the selection process</a:t>
          </a:r>
        </a:p>
      </dgm:t>
    </dgm:pt>
    <dgm:pt modelId="{B30F94BA-16A3-4D99-9943-7E211D6EEA40}" type="parTrans" cxnId="{21D1A914-EAFC-46B7-9736-625F915F1995}">
      <dgm:prSet/>
      <dgm:spPr/>
      <dgm:t>
        <a:bodyPr/>
        <a:lstStyle/>
        <a:p>
          <a:endParaRPr lang="en-US"/>
        </a:p>
      </dgm:t>
    </dgm:pt>
    <dgm:pt modelId="{CC55D227-FC93-4772-9797-3B398739F184}" type="sibTrans" cxnId="{21D1A914-EAFC-46B7-9736-625F915F1995}">
      <dgm:prSet/>
      <dgm:spPr/>
      <dgm:t>
        <a:bodyPr/>
        <a:lstStyle/>
        <a:p>
          <a:endParaRPr lang="en-US"/>
        </a:p>
      </dgm:t>
    </dgm:pt>
    <dgm:pt modelId="{9D14A557-CE8B-44E7-AD95-BEE0BB55723C}">
      <dgm:prSet/>
      <dgm:spPr/>
      <dgm:t>
        <a:bodyPr/>
        <a:lstStyle/>
        <a:p>
          <a:pPr>
            <a:lnSpc>
              <a:spcPct val="100000"/>
            </a:lnSpc>
          </a:pPr>
          <a:r>
            <a:rPr lang="en-US"/>
            <a:t>Use a sub-sample of the original data.</a:t>
          </a:r>
        </a:p>
      </dgm:t>
    </dgm:pt>
    <dgm:pt modelId="{5F9482FE-DB6E-4355-B765-7E0DF6C727E4}" type="parTrans" cxnId="{F97225C2-1BAC-4BB2-B0CA-1627BA7A2C19}">
      <dgm:prSet/>
      <dgm:spPr/>
      <dgm:t>
        <a:bodyPr/>
        <a:lstStyle/>
        <a:p>
          <a:endParaRPr lang="en-US"/>
        </a:p>
      </dgm:t>
    </dgm:pt>
    <dgm:pt modelId="{635FED74-CB41-42B0-8E48-E310A9120FB4}" type="sibTrans" cxnId="{F97225C2-1BAC-4BB2-B0CA-1627BA7A2C19}">
      <dgm:prSet/>
      <dgm:spPr/>
      <dgm:t>
        <a:bodyPr/>
        <a:lstStyle/>
        <a:p>
          <a:endParaRPr lang="en-US"/>
        </a:p>
      </dgm:t>
    </dgm:pt>
    <dgm:pt modelId="{1A84C5E6-5B8E-477C-89C3-90A05AD74664}" type="pres">
      <dgm:prSet presAssocID="{B894A0FD-B65D-40B0-B554-BB97A78A2CB4}" presName="root" presStyleCnt="0">
        <dgm:presLayoutVars>
          <dgm:dir/>
          <dgm:resizeHandles val="exact"/>
        </dgm:presLayoutVars>
      </dgm:prSet>
      <dgm:spPr/>
    </dgm:pt>
    <dgm:pt modelId="{197D50D1-D37D-4F8D-8115-5C3532AA79F7}" type="pres">
      <dgm:prSet presAssocID="{40C47379-0445-4A67-9B87-6C31E0ACA955}" presName="compNode" presStyleCnt="0"/>
      <dgm:spPr/>
    </dgm:pt>
    <dgm:pt modelId="{28305416-F942-4BA0-A52D-A5C0FA8F0FED}" type="pres">
      <dgm:prSet presAssocID="{40C47379-0445-4A67-9B87-6C31E0ACA955}" presName="bgRect" presStyleLbl="bgShp" presStyleIdx="0" presStyleCnt="4"/>
      <dgm:spPr/>
    </dgm:pt>
    <dgm:pt modelId="{C1B467DE-BAA6-48F0-8194-64DFCC97FB15}" type="pres">
      <dgm:prSet presAssocID="{40C47379-0445-4A67-9B87-6C31E0ACA95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7D7E6729-57AA-4954-B35C-6004942673FB}" type="pres">
      <dgm:prSet presAssocID="{40C47379-0445-4A67-9B87-6C31E0ACA955}" presName="spaceRect" presStyleCnt="0"/>
      <dgm:spPr/>
    </dgm:pt>
    <dgm:pt modelId="{FD9A53D5-2C29-4235-A3E0-F39A82F1B579}" type="pres">
      <dgm:prSet presAssocID="{40C47379-0445-4A67-9B87-6C31E0ACA955}" presName="parTx" presStyleLbl="revTx" presStyleIdx="0" presStyleCnt="4">
        <dgm:presLayoutVars>
          <dgm:chMax val="0"/>
          <dgm:chPref val="0"/>
        </dgm:presLayoutVars>
      </dgm:prSet>
      <dgm:spPr/>
    </dgm:pt>
    <dgm:pt modelId="{1AD046E8-CB82-4A59-93E9-027BCFE0294D}" type="pres">
      <dgm:prSet presAssocID="{07DADB08-5D6B-4C55-8921-7F822A8A2B69}" presName="sibTrans" presStyleCnt="0"/>
      <dgm:spPr/>
    </dgm:pt>
    <dgm:pt modelId="{BEA0BFD5-7CC5-4226-9930-A2F3DF82B479}" type="pres">
      <dgm:prSet presAssocID="{39F188E1-4314-4FFC-BECC-4BB1D5340369}" presName="compNode" presStyleCnt="0"/>
      <dgm:spPr/>
    </dgm:pt>
    <dgm:pt modelId="{60B28BB9-A792-48E8-8037-036E2EFB4A84}" type="pres">
      <dgm:prSet presAssocID="{39F188E1-4314-4FFC-BECC-4BB1D5340369}" presName="bgRect" presStyleLbl="bgShp" presStyleIdx="1" presStyleCnt="4"/>
      <dgm:spPr/>
    </dgm:pt>
    <dgm:pt modelId="{586EE2A3-A36C-4C48-9962-8A8CD48714A5}" type="pres">
      <dgm:prSet presAssocID="{39F188E1-4314-4FFC-BECC-4BB1D534036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gnifying glass"/>
        </a:ext>
      </dgm:extLst>
    </dgm:pt>
    <dgm:pt modelId="{349EBA1D-C09E-49B7-937C-795AF8D1A54C}" type="pres">
      <dgm:prSet presAssocID="{39F188E1-4314-4FFC-BECC-4BB1D5340369}" presName="spaceRect" presStyleCnt="0"/>
      <dgm:spPr/>
    </dgm:pt>
    <dgm:pt modelId="{650708C7-29C1-46E4-922F-246E484DDB15}" type="pres">
      <dgm:prSet presAssocID="{39F188E1-4314-4FFC-BECC-4BB1D5340369}" presName="parTx" presStyleLbl="revTx" presStyleIdx="1" presStyleCnt="4">
        <dgm:presLayoutVars>
          <dgm:chMax val="0"/>
          <dgm:chPref val="0"/>
        </dgm:presLayoutVars>
      </dgm:prSet>
      <dgm:spPr/>
    </dgm:pt>
    <dgm:pt modelId="{F9E456ED-74DC-476F-9FFC-3299715F44F1}" type="pres">
      <dgm:prSet presAssocID="{0A05C0FC-52CA-4A8F-84AC-9DF51CE83698}" presName="sibTrans" presStyleCnt="0"/>
      <dgm:spPr/>
    </dgm:pt>
    <dgm:pt modelId="{E94512DC-B50C-4529-9F9A-B9142912558D}" type="pres">
      <dgm:prSet presAssocID="{7593A8A3-69DD-4711-9715-E29F45F6DEE3}" presName="compNode" presStyleCnt="0"/>
      <dgm:spPr/>
    </dgm:pt>
    <dgm:pt modelId="{4611C1C2-8701-4740-B4FB-DB69F11199D7}" type="pres">
      <dgm:prSet presAssocID="{7593A8A3-69DD-4711-9715-E29F45F6DEE3}" presName="bgRect" presStyleLbl="bgShp" presStyleIdx="2" presStyleCnt="4"/>
      <dgm:spPr/>
    </dgm:pt>
    <dgm:pt modelId="{7468966D-7D7E-487A-AD9C-81FEB955C445}" type="pres">
      <dgm:prSet presAssocID="{7593A8A3-69DD-4711-9715-E29F45F6DEE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s"/>
        </a:ext>
      </dgm:extLst>
    </dgm:pt>
    <dgm:pt modelId="{D36153F3-8DFC-4C81-A721-2D26635CAEA5}" type="pres">
      <dgm:prSet presAssocID="{7593A8A3-69DD-4711-9715-E29F45F6DEE3}" presName="spaceRect" presStyleCnt="0"/>
      <dgm:spPr/>
    </dgm:pt>
    <dgm:pt modelId="{561D6047-8011-47AC-8576-A2BBD275DFFC}" type="pres">
      <dgm:prSet presAssocID="{7593A8A3-69DD-4711-9715-E29F45F6DEE3}" presName="parTx" presStyleLbl="revTx" presStyleIdx="2" presStyleCnt="4">
        <dgm:presLayoutVars>
          <dgm:chMax val="0"/>
          <dgm:chPref val="0"/>
        </dgm:presLayoutVars>
      </dgm:prSet>
      <dgm:spPr/>
    </dgm:pt>
    <dgm:pt modelId="{B7C12004-314D-4870-9922-22B3A335299D}" type="pres">
      <dgm:prSet presAssocID="{CC55D227-FC93-4772-9797-3B398739F184}" presName="sibTrans" presStyleCnt="0"/>
      <dgm:spPr/>
    </dgm:pt>
    <dgm:pt modelId="{20ACCB2F-56A7-4244-8A19-DF67858FE914}" type="pres">
      <dgm:prSet presAssocID="{9D14A557-CE8B-44E7-AD95-BEE0BB55723C}" presName="compNode" presStyleCnt="0"/>
      <dgm:spPr/>
    </dgm:pt>
    <dgm:pt modelId="{D28BD43F-80AA-489C-B5D0-6846FBAD287E}" type="pres">
      <dgm:prSet presAssocID="{9D14A557-CE8B-44E7-AD95-BEE0BB55723C}" presName="bgRect" presStyleLbl="bgShp" presStyleIdx="3" presStyleCnt="4"/>
      <dgm:spPr/>
    </dgm:pt>
    <dgm:pt modelId="{44CDD216-8084-4D80-8F50-5DDC62F4BE64}" type="pres">
      <dgm:prSet presAssocID="{9D14A557-CE8B-44E7-AD95-BEE0BB55723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able"/>
        </a:ext>
      </dgm:extLst>
    </dgm:pt>
    <dgm:pt modelId="{A13BC577-DCA5-4B89-AA5D-8ABBD9574DD9}" type="pres">
      <dgm:prSet presAssocID="{9D14A557-CE8B-44E7-AD95-BEE0BB55723C}" presName="spaceRect" presStyleCnt="0"/>
      <dgm:spPr/>
    </dgm:pt>
    <dgm:pt modelId="{42747FFE-477D-4CAC-8F00-546B0B764BFC}" type="pres">
      <dgm:prSet presAssocID="{9D14A557-CE8B-44E7-AD95-BEE0BB55723C}" presName="parTx" presStyleLbl="revTx" presStyleIdx="3" presStyleCnt="4">
        <dgm:presLayoutVars>
          <dgm:chMax val="0"/>
          <dgm:chPref val="0"/>
        </dgm:presLayoutVars>
      </dgm:prSet>
      <dgm:spPr/>
    </dgm:pt>
  </dgm:ptLst>
  <dgm:cxnLst>
    <dgm:cxn modelId="{860C0002-EABF-49A8-AD3F-D41E12083999}" type="presOf" srcId="{40C47379-0445-4A67-9B87-6C31E0ACA955}" destId="{FD9A53D5-2C29-4235-A3E0-F39A82F1B579}" srcOrd="0" destOrd="0" presId="urn:microsoft.com/office/officeart/2018/2/layout/IconVerticalSolidList"/>
    <dgm:cxn modelId="{616CC406-F0E6-44A4-A657-FBF2835D4924}" type="presOf" srcId="{7593A8A3-69DD-4711-9715-E29F45F6DEE3}" destId="{561D6047-8011-47AC-8576-A2BBD275DFFC}" srcOrd="0" destOrd="0" presId="urn:microsoft.com/office/officeart/2018/2/layout/IconVerticalSolidList"/>
    <dgm:cxn modelId="{21D1A914-EAFC-46B7-9736-625F915F1995}" srcId="{B894A0FD-B65D-40B0-B554-BB97A78A2CB4}" destId="{7593A8A3-69DD-4711-9715-E29F45F6DEE3}" srcOrd="2" destOrd="0" parTransId="{B30F94BA-16A3-4D99-9943-7E211D6EEA40}" sibTransId="{CC55D227-FC93-4772-9797-3B398739F184}"/>
    <dgm:cxn modelId="{3C3D5C5C-54F0-4CF7-B1E1-442A2641FAAC}" type="presOf" srcId="{9D14A557-CE8B-44E7-AD95-BEE0BB55723C}" destId="{42747FFE-477D-4CAC-8F00-546B0B764BFC}" srcOrd="0" destOrd="0" presId="urn:microsoft.com/office/officeart/2018/2/layout/IconVerticalSolidList"/>
    <dgm:cxn modelId="{5486656D-AB9C-4D09-899A-FBC8422D61C6}" srcId="{B894A0FD-B65D-40B0-B554-BB97A78A2CB4}" destId="{40C47379-0445-4A67-9B87-6C31E0ACA955}" srcOrd="0" destOrd="0" parTransId="{9A069FB9-852D-42AD-8EAE-2252E9A4F531}" sibTransId="{07DADB08-5D6B-4C55-8921-7F822A8A2B69}"/>
    <dgm:cxn modelId="{41695DBC-5D13-4FFD-8C6C-EF5778C30846}" srcId="{B894A0FD-B65D-40B0-B554-BB97A78A2CB4}" destId="{39F188E1-4314-4FFC-BECC-4BB1D5340369}" srcOrd="1" destOrd="0" parTransId="{2479FEB9-F6E2-4E3C-80F5-BD2174DFBE96}" sibTransId="{0A05C0FC-52CA-4A8F-84AC-9DF51CE83698}"/>
    <dgm:cxn modelId="{F97225C2-1BAC-4BB2-B0CA-1627BA7A2C19}" srcId="{B894A0FD-B65D-40B0-B554-BB97A78A2CB4}" destId="{9D14A557-CE8B-44E7-AD95-BEE0BB55723C}" srcOrd="3" destOrd="0" parTransId="{5F9482FE-DB6E-4355-B765-7E0DF6C727E4}" sibTransId="{635FED74-CB41-42B0-8E48-E310A9120FB4}"/>
    <dgm:cxn modelId="{0FC0C7D5-51AC-43BB-BDDD-ECF5B63A230D}" type="presOf" srcId="{B894A0FD-B65D-40B0-B554-BB97A78A2CB4}" destId="{1A84C5E6-5B8E-477C-89C3-90A05AD74664}" srcOrd="0" destOrd="0" presId="urn:microsoft.com/office/officeart/2018/2/layout/IconVerticalSolidList"/>
    <dgm:cxn modelId="{2BFD94DE-3FEE-433B-830C-838DC1A5BD71}" type="presOf" srcId="{39F188E1-4314-4FFC-BECC-4BB1D5340369}" destId="{650708C7-29C1-46E4-922F-246E484DDB15}" srcOrd="0" destOrd="0" presId="urn:microsoft.com/office/officeart/2018/2/layout/IconVerticalSolidList"/>
    <dgm:cxn modelId="{62BD1941-53A6-45A7-9BE9-7EEAE1F2E0B9}" type="presParOf" srcId="{1A84C5E6-5B8E-477C-89C3-90A05AD74664}" destId="{197D50D1-D37D-4F8D-8115-5C3532AA79F7}" srcOrd="0" destOrd="0" presId="urn:microsoft.com/office/officeart/2018/2/layout/IconVerticalSolidList"/>
    <dgm:cxn modelId="{1AB51953-582F-4F15-8192-2DD7C482497D}" type="presParOf" srcId="{197D50D1-D37D-4F8D-8115-5C3532AA79F7}" destId="{28305416-F942-4BA0-A52D-A5C0FA8F0FED}" srcOrd="0" destOrd="0" presId="urn:microsoft.com/office/officeart/2018/2/layout/IconVerticalSolidList"/>
    <dgm:cxn modelId="{F071677F-BF92-484F-95EE-AB8C9E73F170}" type="presParOf" srcId="{197D50D1-D37D-4F8D-8115-5C3532AA79F7}" destId="{C1B467DE-BAA6-48F0-8194-64DFCC97FB15}" srcOrd="1" destOrd="0" presId="urn:microsoft.com/office/officeart/2018/2/layout/IconVerticalSolidList"/>
    <dgm:cxn modelId="{86DF52EA-98E3-409C-A726-270CB3C9641B}" type="presParOf" srcId="{197D50D1-D37D-4F8D-8115-5C3532AA79F7}" destId="{7D7E6729-57AA-4954-B35C-6004942673FB}" srcOrd="2" destOrd="0" presId="urn:microsoft.com/office/officeart/2018/2/layout/IconVerticalSolidList"/>
    <dgm:cxn modelId="{10B11E50-A0B5-4781-BC9A-B0DE3446C14A}" type="presParOf" srcId="{197D50D1-D37D-4F8D-8115-5C3532AA79F7}" destId="{FD9A53D5-2C29-4235-A3E0-F39A82F1B579}" srcOrd="3" destOrd="0" presId="urn:microsoft.com/office/officeart/2018/2/layout/IconVerticalSolidList"/>
    <dgm:cxn modelId="{7F04EBA8-0F6D-47D4-B76C-3EDC639CCE99}" type="presParOf" srcId="{1A84C5E6-5B8E-477C-89C3-90A05AD74664}" destId="{1AD046E8-CB82-4A59-93E9-027BCFE0294D}" srcOrd="1" destOrd="0" presId="urn:microsoft.com/office/officeart/2018/2/layout/IconVerticalSolidList"/>
    <dgm:cxn modelId="{6B4710E5-186E-466D-9077-EED264D77F68}" type="presParOf" srcId="{1A84C5E6-5B8E-477C-89C3-90A05AD74664}" destId="{BEA0BFD5-7CC5-4226-9930-A2F3DF82B479}" srcOrd="2" destOrd="0" presId="urn:microsoft.com/office/officeart/2018/2/layout/IconVerticalSolidList"/>
    <dgm:cxn modelId="{218D9ACE-FE66-4438-8973-6BF21E314D94}" type="presParOf" srcId="{BEA0BFD5-7CC5-4226-9930-A2F3DF82B479}" destId="{60B28BB9-A792-48E8-8037-036E2EFB4A84}" srcOrd="0" destOrd="0" presId="urn:microsoft.com/office/officeart/2018/2/layout/IconVerticalSolidList"/>
    <dgm:cxn modelId="{A2109293-3F73-4332-87F8-EA9F9D4D2B9D}" type="presParOf" srcId="{BEA0BFD5-7CC5-4226-9930-A2F3DF82B479}" destId="{586EE2A3-A36C-4C48-9962-8A8CD48714A5}" srcOrd="1" destOrd="0" presId="urn:microsoft.com/office/officeart/2018/2/layout/IconVerticalSolidList"/>
    <dgm:cxn modelId="{D49B91D7-CD7C-4D02-BE21-ABD5C9371D11}" type="presParOf" srcId="{BEA0BFD5-7CC5-4226-9930-A2F3DF82B479}" destId="{349EBA1D-C09E-49B7-937C-795AF8D1A54C}" srcOrd="2" destOrd="0" presId="urn:microsoft.com/office/officeart/2018/2/layout/IconVerticalSolidList"/>
    <dgm:cxn modelId="{C3DBDD85-3C1B-44F7-B643-9403A7949534}" type="presParOf" srcId="{BEA0BFD5-7CC5-4226-9930-A2F3DF82B479}" destId="{650708C7-29C1-46E4-922F-246E484DDB15}" srcOrd="3" destOrd="0" presId="urn:microsoft.com/office/officeart/2018/2/layout/IconVerticalSolidList"/>
    <dgm:cxn modelId="{079C3C24-7CAC-4A27-A413-9067CD639403}" type="presParOf" srcId="{1A84C5E6-5B8E-477C-89C3-90A05AD74664}" destId="{F9E456ED-74DC-476F-9FFC-3299715F44F1}" srcOrd="3" destOrd="0" presId="urn:microsoft.com/office/officeart/2018/2/layout/IconVerticalSolidList"/>
    <dgm:cxn modelId="{36BD505E-9DA2-46F1-8B79-E16D794E0AC7}" type="presParOf" srcId="{1A84C5E6-5B8E-477C-89C3-90A05AD74664}" destId="{E94512DC-B50C-4529-9F9A-B9142912558D}" srcOrd="4" destOrd="0" presId="urn:microsoft.com/office/officeart/2018/2/layout/IconVerticalSolidList"/>
    <dgm:cxn modelId="{55FDD129-0A62-4186-88AF-7456AADB9F00}" type="presParOf" srcId="{E94512DC-B50C-4529-9F9A-B9142912558D}" destId="{4611C1C2-8701-4740-B4FB-DB69F11199D7}" srcOrd="0" destOrd="0" presId="urn:microsoft.com/office/officeart/2018/2/layout/IconVerticalSolidList"/>
    <dgm:cxn modelId="{4556A2E7-E188-4901-A991-39A6F4EB3D3C}" type="presParOf" srcId="{E94512DC-B50C-4529-9F9A-B9142912558D}" destId="{7468966D-7D7E-487A-AD9C-81FEB955C445}" srcOrd="1" destOrd="0" presId="urn:microsoft.com/office/officeart/2018/2/layout/IconVerticalSolidList"/>
    <dgm:cxn modelId="{2C5B0D93-E4F3-4723-A76B-CDFF4F926100}" type="presParOf" srcId="{E94512DC-B50C-4529-9F9A-B9142912558D}" destId="{D36153F3-8DFC-4C81-A721-2D26635CAEA5}" srcOrd="2" destOrd="0" presId="urn:microsoft.com/office/officeart/2018/2/layout/IconVerticalSolidList"/>
    <dgm:cxn modelId="{FD7508A9-D673-4ED4-B3C9-9DB04679B624}" type="presParOf" srcId="{E94512DC-B50C-4529-9F9A-B9142912558D}" destId="{561D6047-8011-47AC-8576-A2BBD275DFFC}" srcOrd="3" destOrd="0" presId="urn:microsoft.com/office/officeart/2018/2/layout/IconVerticalSolidList"/>
    <dgm:cxn modelId="{FBB0979D-1110-476B-A668-B647CE9637D7}" type="presParOf" srcId="{1A84C5E6-5B8E-477C-89C3-90A05AD74664}" destId="{B7C12004-314D-4870-9922-22B3A335299D}" srcOrd="5" destOrd="0" presId="urn:microsoft.com/office/officeart/2018/2/layout/IconVerticalSolidList"/>
    <dgm:cxn modelId="{6528706D-916E-45A5-865D-2964AF00CA6B}" type="presParOf" srcId="{1A84C5E6-5B8E-477C-89C3-90A05AD74664}" destId="{20ACCB2F-56A7-4244-8A19-DF67858FE914}" srcOrd="6" destOrd="0" presId="urn:microsoft.com/office/officeart/2018/2/layout/IconVerticalSolidList"/>
    <dgm:cxn modelId="{48DDF2D2-A739-45E5-89A3-ECAAB08888B3}" type="presParOf" srcId="{20ACCB2F-56A7-4244-8A19-DF67858FE914}" destId="{D28BD43F-80AA-489C-B5D0-6846FBAD287E}" srcOrd="0" destOrd="0" presId="urn:microsoft.com/office/officeart/2018/2/layout/IconVerticalSolidList"/>
    <dgm:cxn modelId="{BB6579DF-E6BF-4BDD-AB49-78338406215A}" type="presParOf" srcId="{20ACCB2F-56A7-4244-8A19-DF67858FE914}" destId="{44CDD216-8084-4D80-8F50-5DDC62F4BE64}" srcOrd="1" destOrd="0" presId="urn:microsoft.com/office/officeart/2018/2/layout/IconVerticalSolidList"/>
    <dgm:cxn modelId="{72B195A5-6FEA-497A-B828-DD3649F1791D}" type="presParOf" srcId="{20ACCB2F-56A7-4244-8A19-DF67858FE914}" destId="{A13BC577-DCA5-4B89-AA5D-8ABBD9574DD9}" srcOrd="2" destOrd="0" presId="urn:microsoft.com/office/officeart/2018/2/layout/IconVerticalSolidList"/>
    <dgm:cxn modelId="{58170D4C-A4AA-4DAB-8075-68EFA1E50370}" type="presParOf" srcId="{20ACCB2F-56A7-4244-8A19-DF67858FE914}" destId="{42747FFE-477D-4CAC-8F00-546B0B764BF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47D3C-FDF4-418C-B322-412660CAC140}">
      <dsp:nvSpPr>
        <dsp:cNvPr id="0" name=""/>
        <dsp:cNvSpPr/>
      </dsp:nvSpPr>
      <dsp:spPr>
        <a:xfrm rot="5400000">
          <a:off x="3596685" y="1258443"/>
          <a:ext cx="2362199" cy="2055114"/>
        </a:xfrm>
        <a:prstGeom prst="hexagon">
          <a:avLst>
            <a:gd name="adj" fmla="val 25000"/>
            <a:gd name="vf" fmla="val 11547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Handle Missing Data</a:t>
          </a:r>
        </a:p>
      </dsp:txBody>
      <dsp:txXfrm rot="-5400000">
        <a:off x="4070482" y="1473010"/>
        <a:ext cx="1414604" cy="1625981"/>
      </dsp:txXfrm>
    </dsp:sp>
    <dsp:sp modelId="{DDED894E-F928-4B58-8151-8C641B0AE9E9}">
      <dsp:nvSpPr>
        <dsp:cNvPr id="0" name=""/>
        <dsp:cNvSpPr/>
      </dsp:nvSpPr>
      <dsp:spPr>
        <a:xfrm>
          <a:off x="5867704" y="1577340"/>
          <a:ext cx="2636215" cy="1417320"/>
        </a:xfrm>
        <a:prstGeom prst="rect">
          <a:avLst/>
        </a:prstGeom>
        <a:noFill/>
        <a:ln>
          <a:noFill/>
        </a:ln>
        <a:effectLst/>
      </dsp:spPr>
      <dsp:style>
        <a:lnRef idx="0">
          <a:scrgbClr r="0" g="0" b="0"/>
        </a:lnRef>
        <a:fillRef idx="0">
          <a:scrgbClr r="0" g="0" b="0"/>
        </a:fillRef>
        <a:effectRef idx="0">
          <a:scrgbClr r="0" g="0" b="0"/>
        </a:effectRef>
        <a:fontRef idx="minor"/>
      </dsp:style>
    </dsp:sp>
    <dsp:sp modelId="{8B3EEF96-E534-45DF-AA1A-31E9D39C013B}">
      <dsp:nvSpPr>
        <dsp:cNvPr id="0" name=""/>
        <dsp:cNvSpPr/>
      </dsp:nvSpPr>
      <dsp:spPr>
        <a:xfrm rot="5400000">
          <a:off x="1377162" y="1258443"/>
          <a:ext cx="2362199" cy="2055114"/>
        </a:xfrm>
        <a:prstGeom prst="hexagon">
          <a:avLst>
            <a:gd name="adj" fmla="val 25000"/>
            <a:gd name="vf" fmla="val 11547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Select Covariates</a:t>
          </a:r>
        </a:p>
      </dsp:txBody>
      <dsp:txXfrm rot="-5400000">
        <a:off x="1850959" y="1473010"/>
        <a:ext cx="1414604" cy="1625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B261B-F03F-44CC-AA18-CD925D2AB86E}">
      <dsp:nvSpPr>
        <dsp:cNvPr id="0" name=""/>
        <dsp:cNvSpPr/>
      </dsp:nvSpPr>
      <dsp:spPr>
        <a:xfrm>
          <a:off x="0" y="558"/>
          <a:ext cx="8503920"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FFD19D0-16C0-4BDF-82AD-1E935B6ED598}">
      <dsp:nvSpPr>
        <dsp:cNvPr id="0" name=""/>
        <dsp:cNvSpPr/>
      </dsp:nvSpPr>
      <dsp:spPr>
        <a:xfrm>
          <a:off x="0" y="558"/>
          <a:ext cx="8503920"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a:t>Question: </a:t>
          </a:r>
          <a:r>
            <a:rPr lang="en-US" sz="2200" kern="1200"/>
            <a:t>Does having a job that provides or subsidizes child care increase the length that working mothers breastfeed their children?  </a:t>
          </a:r>
        </a:p>
      </dsp:txBody>
      <dsp:txXfrm>
        <a:off x="0" y="558"/>
        <a:ext cx="8503920" cy="914176"/>
      </dsp:txXfrm>
    </dsp:sp>
    <dsp:sp modelId="{819D8033-DF1F-4134-8F1D-5062D2F145C4}">
      <dsp:nvSpPr>
        <dsp:cNvPr id="0" name=""/>
        <dsp:cNvSpPr/>
      </dsp:nvSpPr>
      <dsp:spPr>
        <a:xfrm>
          <a:off x="0" y="914734"/>
          <a:ext cx="8503920"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89E75FAA-921F-4FC6-9635-6163306F9AE5}">
      <dsp:nvSpPr>
        <dsp:cNvPr id="0" name=""/>
        <dsp:cNvSpPr/>
      </dsp:nvSpPr>
      <dsp:spPr>
        <a:xfrm>
          <a:off x="0" y="914734"/>
          <a:ext cx="8503920"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a:t>Treatment: </a:t>
          </a:r>
          <a:r>
            <a:rPr lang="en-US" sz="2200" kern="1200"/>
            <a:t>Working for a company that provides or subsidizes child care</a:t>
          </a:r>
        </a:p>
      </dsp:txBody>
      <dsp:txXfrm>
        <a:off x="0" y="914734"/>
        <a:ext cx="8503920" cy="914176"/>
      </dsp:txXfrm>
    </dsp:sp>
    <dsp:sp modelId="{2A50D557-8258-43C1-B93E-09AEB100DA89}">
      <dsp:nvSpPr>
        <dsp:cNvPr id="0" name=""/>
        <dsp:cNvSpPr/>
      </dsp:nvSpPr>
      <dsp:spPr>
        <a:xfrm>
          <a:off x="0" y="1828911"/>
          <a:ext cx="8503920"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185D680-7495-4A93-A60E-436E0B2578FB}">
      <dsp:nvSpPr>
        <dsp:cNvPr id="0" name=""/>
        <dsp:cNvSpPr/>
      </dsp:nvSpPr>
      <dsp:spPr>
        <a:xfrm>
          <a:off x="0" y="1828911"/>
          <a:ext cx="8503920"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a:t>Outcome: </a:t>
          </a:r>
          <a:r>
            <a:rPr lang="en-US" sz="2200" kern="1200"/>
            <a:t>age of the child in weeks when breastfeeding ended</a:t>
          </a:r>
        </a:p>
      </dsp:txBody>
      <dsp:txXfrm>
        <a:off x="0" y="1828911"/>
        <a:ext cx="8503920" cy="914176"/>
      </dsp:txXfrm>
    </dsp:sp>
    <dsp:sp modelId="{5B72AC2D-9150-4F1F-829D-3695BA0607DF}">
      <dsp:nvSpPr>
        <dsp:cNvPr id="0" name=""/>
        <dsp:cNvSpPr/>
      </dsp:nvSpPr>
      <dsp:spPr>
        <a:xfrm>
          <a:off x="0" y="2743088"/>
          <a:ext cx="8503920"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D9E8899-BB83-48A0-B27C-B01E29E887E1}">
      <dsp:nvSpPr>
        <dsp:cNvPr id="0" name=""/>
        <dsp:cNvSpPr/>
      </dsp:nvSpPr>
      <dsp:spPr>
        <a:xfrm>
          <a:off x="0" y="2743088"/>
          <a:ext cx="8503920"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a:t>Data source: </a:t>
          </a:r>
          <a:r>
            <a:rPr lang="en-US" sz="2200" kern="1200"/>
            <a:t>National Longitudinal Survey of Youth 1979 (NLSY79) and the NLSY79 Children and Youth</a:t>
          </a:r>
        </a:p>
      </dsp:txBody>
      <dsp:txXfrm>
        <a:off x="0" y="2743088"/>
        <a:ext cx="8503920" cy="914176"/>
      </dsp:txXfrm>
    </dsp:sp>
    <dsp:sp modelId="{4932B061-64D6-41FE-A9FD-9EDB87AB04D8}">
      <dsp:nvSpPr>
        <dsp:cNvPr id="0" name=""/>
        <dsp:cNvSpPr/>
      </dsp:nvSpPr>
      <dsp:spPr>
        <a:xfrm>
          <a:off x="0" y="3657265"/>
          <a:ext cx="8503920"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6DED33F9-18E0-448C-8FED-CCC63461C508}">
      <dsp:nvSpPr>
        <dsp:cNvPr id="0" name=""/>
        <dsp:cNvSpPr/>
      </dsp:nvSpPr>
      <dsp:spPr>
        <a:xfrm>
          <a:off x="0" y="3657265"/>
          <a:ext cx="8503920"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a:t>Sample size: </a:t>
          </a:r>
          <a:r>
            <a:rPr lang="en-US" sz="2200" kern="1200"/>
            <a:t>Child care was provided or subsidized in 107 (8.85%) of 1209 cases. </a:t>
          </a:r>
        </a:p>
      </dsp:txBody>
      <dsp:txXfrm>
        <a:off x="0" y="3657265"/>
        <a:ext cx="8503920" cy="914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3F6F-F5A9-4592-AF44-15B91D26F79A}">
      <dsp:nvSpPr>
        <dsp:cNvPr id="0" name=""/>
        <dsp:cNvSpPr/>
      </dsp:nvSpPr>
      <dsp:spPr>
        <a:xfrm>
          <a:off x="0" y="558"/>
          <a:ext cx="8503920" cy="13059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3DFBF4-ECA3-4D09-BB95-70D160FC9132}">
      <dsp:nvSpPr>
        <dsp:cNvPr id="0" name=""/>
        <dsp:cNvSpPr/>
      </dsp:nvSpPr>
      <dsp:spPr>
        <a:xfrm>
          <a:off x="395054" y="294400"/>
          <a:ext cx="718281" cy="7182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82EFFEA-72B0-4301-900E-B8AA3C4A79D3}">
      <dsp:nvSpPr>
        <dsp:cNvPr id="0" name=""/>
        <dsp:cNvSpPr/>
      </dsp:nvSpPr>
      <dsp:spPr>
        <a:xfrm>
          <a:off x="1508391" y="558"/>
          <a:ext cx="699552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22350">
            <a:lnSpc>
              <a:spcPct val="100000"/>
            </a:lnSpc>
            <a:spcBef>
              <a:spcPct val="0"/>
            </a:spcBef>
            <a:spcAft>
              <a:spcPct val="35000"/>
            </a:spcAft>
            <a:buNone/>
          </a:pPr>
          <a:r>
            <a:rPr lang="en-US" sz="2300" kern="1200"/>
            <a:t>Including variables related to exposure and the outcome in the PS model (True Confounders) decreases bias and variance.</a:t>
          </a:r>
        </a:p>
      </dsp:txBody>
      <dsp:txXfrm>
        <a:off x="1508391" y="558"/>
        <a:ext cx="6995528" cy="1305966"/>
      </dsp:txXfrm>
    </dsp:sp>
    <dsp:sp modelId="{46E19676-D059-4955-A596-2DC5BE14FC3B}">
      <dsp:nvSpPr>
        <dsp:cNvPr id="0" name=""/>
        <dsp:cNvSpPr/>
      </dsp:nvSpPr>
      <dsp:spPr>
        <a:xfrm>
          <a:off x="0" y="1633016"/>
          <a:ext cx="8503920" cy="13059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FCBC29-0983-4F58-9353-955C21EA639C}">
      <dsp:nvSpPr>
        <dsp:cNvPr id="0" name=""/>
        <dsp:cNvSpPr/>
      </dsp:nvSpPr>
      <dsp:spPr>
        <a:xfrm>
          <a:off x="395054" y="1926859"/>
          <a:ext cx="718281" cy="7182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87413A9-816D-4C9E-BDE6-823FC6B673E1}">
      <dsp:nvSpPr>
        <dsp:cNvPr id="0" name=""/>
        <dsp:cNvSpPr/>
      </dsp:nvSpPr>
      <dsp:spPr>
        <a:xfrm>
          <a:off x="1508391" y="1633016"/>
          <a:ext cx="699552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22350">
            <a:lnSpc>
              <a:spcPct val="100000"/>
            </a:lnSpc>
            <a:spcBef>
              <a:spcPct val="0"/>
            </a:spcBef>
            <a:spcAft>
              <a:spcPct val="35000"/>
            </a:spcAft>
            <a:buNone/>
          </a:pPr>
          <a:r>
            <a:rPr lang="en-US" sz="2300" kern="1200" dirty="0"/>
            <a:t>Including variables related to outcome but not the exposure does not affect bias but decreases variance. </a:t>
          </a:r>
        </a:p>
      </dsp:txBody>
      <dsp:txXfrm>
        <a:off x="1508391" y="1633016"/>
        <a:ext cx="6995528" cy="1305966"/>
      </dsp:txXfrm>
    </dsp:sp>
    <dsp:sp modelId="{09B270A4-F296-4491-80C6-8025608DC381}">
      <dsp:nvSpPr>
        <dsp:cNvPr id="0" name=""/>
        <dsp:cNvSpPr/>
      </dsp:nvSpPr>
      <dsp:spPr>
        <a:xfrm>
          <a:off x="0" y="3265475"/>
          <a:ext cx="8503920" cy="130596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D41FB2-E026-4E43-B0C6-30444ADFF83D}">
      <dsp:nvSpPr>
        <dsp:cNvPr id="0" name=""/>
        <dsp:cNvSpPr/>
      </dsp:nvSpPr>
      <dsp:spPr>
        <a:xfrm>
          <a:off x="395054" y="3559317"/>
          <a:ext cx="718281" cy="7182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4AF82B32-992C-4405-A1FC-E018AC16F199}">
      <dsp:nvSpPr>
        <dsp:cNvPr id="0" name=""/>
        <dsp:cNvSpPr/>
      </dsp:nvSpPr>
      <dsp:spPr>
        <a:xfrm>
          <a:off x="1508391" y="3265475"/>
          <a:ext cx="699552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22350">
            <a:lnSpc>
              <a:spcPct val="100000"/>
            </a:lnSpc>
            <a:spcBef>
              <a:spcPct val="0"/>
            </a:spcBef>
            <a:spcAft>
              <a:spcPct val="35000"/>
            </a:spcAft>
            <a:buNone/>
          </a:pPr>
          <a:r>
            <a:rPr lang="en-US" sz="2300" kern="1200" dirty="0"/>
            <a:t>Including variables related to the exposure but not to outcome does not affect bias but increases variance.</a:t>
          </a:r>
        </a:p>
      </dsp:txBody>
      <dsp:txXfrm>
        <a:off x="1508391" y="3265475"/>
        <a:ext cx="6995528" cy="13059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05416-F942-4BA0-A52D-A5C0FA8F0FED}">
      <dsp:nvSpPr>
        <dsp:cNvPr id="0" name=""/>
        <dsp:cNvSpPr/>
      </dsp:nvSpPr>
      <dsp:spPr>
        <a:xfrm>
          <a:off x="0" y="1897"/>
          <a:ext cx="8503920" cy="9617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B467DE-BAA6-48F0-8194-64DFCC97FB15}">
      <dsp:nvSpPr>
        <dsp:cNvPr id="0" name=""/>
        <dsp:cNvSpPr/>
      </dsp:nvSpPr>
      <dsp:spPr>
        <a:xfrm>
          <a:off x="290922" y="218286"/>
          <a:ext cx="528950" cy="5289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D9A53D5-2C29-4235-A3E0-F39A82F1B579}">
      <dsp:nvSpPr>
        <dsp:cNvPr id="0" name=""/>
        <dsp:cNvSpPr/>
      </dsp:nvSpPr>
      <dsp:spPr>
        <a:xfrm>
          <a:off x="1110795" y="1897"/>
          <a:ext cx="739312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kern="1200"/>
            <a:t>Theoretical analysis of factors influencing the selection mechanism and their relationship with outcomes</a:t>
          </a:r>
        </a:p>
      </dsp:txBody>
      <dsp:txXfrm>
        <a:off x="1110795" y="1897"/>
        <a:ext cx="7393124" cy="961727"/>
      </dsp:txXfrm>
    </dsp:sp>
    <dsp:sp modelId="{60B28BB9-A792-48E8-8037-036E2EFB4A84}">
      <dsp:nvSpPr>
        <dsp:cNvPr id="0" name=""/>
        <dsp:cNvSpPr/>
      </dsp:nvSpPr>
      <dsp:spPr>
        <a:xfrm>
          <a:off x="0" y="1204056"/>
          <a:ext cx="8503920" cy="9617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6EE2A3-A36C-4C48-9962-8A8CD48714A5}">
      <dsp:nvSpPr>
        <dsp:cNvPr id="0" name=""/>
        <dsp:cNvSpPr/>
      </dsp:nvSpPr>
      <dsp:spPr>
        <a:xfrm>
          <a:off x="290922" y="1420445"/>
          <a:ext cx="528950" cy="5289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650708C7-29C1-46E4-922F-246E484DDB15}">
      <dsp:nvSpPr>
        <dsp:cNvPr id="0" name=""/>
        <dsp:cNvSpPr/>
      </dsp:nvSpPr>
      <dsp:spPr>
        <a:xfrm>
          <a:off x="1110795" y="1204056"/>
          <a:ext cx="739312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kern="1200"/>
            <a:t>Pilot study focused on identifying the selection mechanism </a:t>
          </a:r>
        </a:p>
      </dsp:txBody>
      <dsp:txXfrm>
        <a:off x="1110795" y="1204056"/>
        <a:ext cx="7393124" cy="961727"/>
      </dsp:txXfrm>
    </dsp:sp>
    <dsp:sp modelId="{4611C1C2-8701-4740-B4FB-DB69F11199D7}">
      <dsp:nvSpPr>
        <dsp:cNvPr id="0" name=""/>
        <dsp:cNvSpPr/>
      </dsp:nvSpPr>
      <dsp:spPr>
        <a:xfrm>
          <a:off x="0" y="2406215"/>
          <a:ext cx="8503920" cy="9617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68966D-7D7E-487A-AD9C-81FEB955C445}">
      <dsp:nvSpPr>
        <dsp:cNvPr id="0" name=""/>
        <dsp:cNvSpPr/>
      </dsp:nvSpPr>
      <dsp:spPr>
        <a:xfrm>
          <a:off x="290922" y="2622604"/>
          <a:ext cx="528950" cy="5289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61D6047-8011-47AC-8576-A2BBD275DFFC}">
      <dsp:nvSpPr>
        <dsp:cNvPr id="0" name=""/>
        <dsp:cNvSpPr/>
      </dsp:nvSpPr>
      <dsp:spPr>
        <a:xfrm>
          <a:off x="1110795" y="2406215"/>
          <a:ext cx="739312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kern="1200"/>
            <a:t>Expert reviews and interviews with participants and other persons knowledgeable about the selection process</a:t>
          </a:r>
        </a:p>
      </dsp:txBody>
      <dsp:txXfrm>
        <a:off x="1110795" y="2406215"/>
        <a:ext cx="7393124" cy="961727"/>
      </dsp:txXfrm>
    </dsp:sp>
    <dsp:sp modelId="{D28BD43F-80AA-489C-B5D0-6846FBAD287E}">
      <dsp:nvSpPr>
        <dsp:cNvPr id="0" name=""/>
        <dsp:cNvSpPr/>
      </dsp:nvSpPr>
      <dsp:spPr>
        <a:xfrm>
          <a:off x="0" y="3608375"/>
          <a:ext cx="8503920" cy="9617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CDD216-8084-4D80-8F50-5DDC62F4BE64}">
      <dsp:nvSpPr>
        <dsp:cNvPr id="0" name=""/>
        <dsp:cNvSpPr/>
      </dsp:nvSpPr>
      <dsp:spPr>
        <a:xfrm>
          <a:off x="290922" y="3824763"/>
          <a:ext cx="528950" cy="5289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42747FFE-477D-4CAC-8F00-546B0B764BFC}">
      <dsp:nvSpPr>
        <dsp:cNvPr id="0" name=""/>
        <dsp:cNvSpPr/>
      </dsp:nvSpPr>
      <dsp:spPr>
        <a:xfrm>
          <a:off x="1110795" y="3608375"/>
          <a:ext cx="739312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kern="1200"/>
            <a:t>Use a sub-sample of the original data.</a:t>
          </a:r>
        </a:p>
      </dsp:txBody>
      <dsp:txXfrm>
        <a:off x="1110795" y="3608375"/>
        <a:ext cx="7393124" cy="96172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565" tIns="48783" rIns="97565" bIns="48783"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0060"/>
          </a:xfrm>
          <a:prstGeom prst="rect">
            <a:avLst/>
          </a:prstGeom>
        </p:spPr>
        <p:txBody>
          <a:bodyPr vert="horz" lIns="97565" tIns="48783" rIns="97565" bIns="48783" rtlCol="0"/>
          <a:lstStyle>
            <a:lvl1pPr algn="r">
              <a:defRPr sz="1200"/>
            </a:lvl1pPr>
          </a:lstStyle>
          <a:p>
            <a:fld id="{78510539-E1E1-462E-8CD0-F30EB2E43BE3}" type="datetimeFigureOut">
              <a:rPr lang="en-US" smtClean="0"/>
              <a:pPr/>
              <a:t>12/22/2023</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7565" tIns="48783" rIns="97565" bIns="48783"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7565" tIns="48783" rIns="97565" bIns="48783" rtlCol="0" anchor="b"/>
          <a:lstStyle>
            <a:lvl1pPr algn="r">
              <a:defRPr sz="1200"/>
            </a:lvl1pPr>
          </a:lstStyle>
          <a:p>
            <a:fld id="{9DFC018F-8BFF-46C3-9AB5-988B70B4119F}" type="slidenum">
              <a:rPr lang="en-US" smtClean="0"/>
              <a:pPr/>
              <a:t>‹#›</a:t>
            </a:fld>
            <a:endParaRPr lang="en-US"/>
          </a:p>
        </p:txBody>
      </p:sp>
    </p:spTree>
    <p:extLst>
      <p:ext uri="{BB962C8B-B14F-4D97-AF65-F5344CB8AC3E}">
        <p14:creationId xmlns:p14="http://schemas.microsoft.com/office/powerpoint/2010/main" val="131819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388"/>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idx="1"/>
          </p:nvPr>
        </p:nvSpPr>
        <p:spPr>
          <a:xfrm>
            <a:off x="4143588" y="1"/>
            <a:ext cx="3169920" cy="480388"/>
          </a:xfrm>
          <a:prstGeom prst="rect">
            <a:avLst/>
          </a:prstGeom>
        </p:spPr>
        <p:txBody>
          <a:bodyPr vert="horz" lIns="95746" tIns="47873" rIns="95746" bIns="47873" rtlCol="0"/>
          <a:lstStyle>
            <a:lvl1pPr algn="r">
              <a:defRPr sz="1200"/>
            </a:lvl1pPr>
          </a:lstStyle>
          <a:p>
            <a:fld id="{4F5472ED-2410-4292-8607-C3FC4395095B}" type="datetimeFigureOut">
              <a:rPr lang="en-US" smtClean="0"/>
              <a:t>12/22/2023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6" tIns="47873" rIns="95746" bIns="47873" rtlCol="0" anchor="ctr"/>
          <a:lstStyle/>
          <a:p>
            <a:endParaRPr lang="en-US"/>
          </a:p>
        </p:txBody>
      </p:sp>
      <p:sp>
        <p:nvSpPr>
          <p:cNvPr id="5" name="Notes Placeholder 4"/>
          <p:cNvSpPr>
            <a:spLocks noGrp="1"/>
          </p:cNvSpPr>
          <p:nvPr>
            <p:ph type="body" sz="quarter" idx="3"/>
          </p:nvPr>
        </p:nvSpPr>
        <p:spPr>
          <a:xfrm>
            <a:off x="731520" y="4561226"/>
            <a:ext cx="5852160" cy="4320213"/>
          </a:xfrm>
          <a:prstGeom prst="rect">
            <a:avLst/>
          </a:prstGeom>
        </p:spPr>
        <p:txBody>
          <a:bodyPr vert="horz" lIns="95746" tIns="47873" rIns="95746"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69920" cy="480388"/>
          </a:xfrm>
          <a:prstGeom prst="rect">
            <a:avLst/>
          </a:prstGeom>
        </p:spPr>
        <p:txBody>
          <a:bodyPr vert="horz" lIns="95746" tIns="47873" rIns="95746" bIns="47873"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174"/>
            <a:ext cx="3169920" cy="480388"/>
          </a:xfrm>
          <a:prstGeom prst="rect">
            <a:avLst/>
          </a:prstGeom>
        </p:spPr>
        <p:txBody>
          <a:bodyPr vert="horz" lIns="95746" tIns="47873" rIns="95746" bIns="47873" rtlCol="0" anchor="b"/>
          <a:lstStyle>
            <a:lvl1pPr algn="r">
              <a:defRPr sz="1200"/>
            </a:lvl1pPr>
          </a:lstStyle>
          <a:p>
            <a:fld id="{DCD1E785-207C-4BF7-9A56-F598A0AB29DF}" type="slidenum">
              <a:rPr lang="en-US" smtClean="0"/>
              <a:t>‹#›</a:t>
            </a:fld>
            <a:endParaRPr lang="en-US"/>
          </a:p>
        </p:txBody>
      </p:sp>
    </p:spTree>
    <p:extLst>
      <p:ext uri="{BB962C8B-B14F-4D97-AF65-F5344CB8AC3E}">
        <p14:creationId xmlns:p14="http://schemas.microsoft.com/office/powerpoint/2010/main" val="267675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a:t>
            </a:fld>
            <a:endParaRPr lang="en-US"/>
          </a:p>
        </p:txBody>
      </p:sp>
    </p:spTree>
    <p:extLst>
      <p:ext uri="{BB962C8B-B14F-4D97-AF65-F5344CB8AC3E}">
        <p14:creationId xmlns:p14="http://schemas.microsoft.com/office/powerpoint/2010/main" val="3740829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18</a:t>
            </a:fld>
            <a:endParaRPr lang="en-US"/>
          </a:p>
        </p:txBody>
      </p:sp>
    </p:spTree>
    <p:extLst>
      <p:ext uri="{BB962C8B-B14F-4D97-AF65-F5344CB8AC3E}">
        <p14:creationId xmlns:p14="http://schemas.microsoft.com/office/powerpoint/2010/main" val="260960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19</a:t>
            </a:fld>
            <a:endParaRPr lang="en-US"/>
          </a:p>
        </p:txBody>
      </p:sp>
    </p:spTree>
    <p:extLst>
      <p:ext uri="{BB962C8B-B14F-4D97-AF65-F5344CB8AC3E}">
        <p14:creationId xmlns:p14="http://schemas.microsoft.com/office/powerpoint/2010/main" val="4053975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20</a:t>
            </a:fld>
            <a:endParaRPr lang="en-US"/>
          </a:p>
        </p:txBody>
      </p:sp>
    </p:spTree>
    <p:extLst>
      <p:ext uri="{BB962C8B-B14F-4D97-AF65-F5344CB8AC3E}">
        <p14:creationId xmlns:p14="http://schemas.microsoft.com/office/powerpoint/2010/main" val="3988973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21</a:t>
            </a:fld>
            <a:endParaRPr lang="en-US"/>
          </a:p>
        </p:txBody>
      </p:sp>
    </p:spTree>
    <p:extLst>
      <p:ext uri="{BB962C8B-B14F-4D97-AF65-F5344CB8AC3E}">
        <p14:creationId xmlns:p14="http://schemas.microsoft.com/office/powerpoint/2010/main" val="366766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22</a:t>
            </a:fld>
            <a:endParaRPr lang="en-US"/>
          </a:p>
        </p:txBody>
      </p:sp>
    </p:spTree>
    <p:extLst>
      <p:ext uri="{BB962C8B-B14F-4D97-AF65-F5344CB8AC3E}">
        <p14:creationId xmlns:p14="http://schemas.microsoft.com/office/powerpoint/2010/main" val="1851523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23</a:t>
            </a:fld>
            <a:endParaRPr lang="en-US"/>
          </a:p>
        </p:txBody>
      </p:sp>
    </p:spTree>
    <p:extLst>
      <p:ext uri="{BB962C8B-B14F-4D97-AF65-F5344CB8AC3E}">
        <p14:creationId xmlns:p14="http://schemas.microsoft.com/office/powerpoint/2010/main" val="2029525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24</a:t>
            </a:fld>
            <a:endParaRPr lang="en-US"/>
          </a:p>
        </p:txBody>
      </p:sp>
    </p:spTree>
    <p:extLst>
      <p:ext uri="{BB962C8B-B14F-4D97-AF65-F5344CB8AC3E}">
        <p14:creationId xmlns:p14="http://schemas.microsoft.com/office/powerpoint/2010/main" val="1740381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25</a:t>
            </a:fld>
            <a:endParaRPr lang="en-US"/>
          </a:p>
        </p:txBody>
      </p:sp>
    </p:spTree>
    <p:extLst>
      <p:ext uri="{BB962C8B-B14F-4D97-AF65-F5344CB8AC3E}">
        <p14:creationId xmlns:p14="http://schemas.microsoft.com/office/powerpoint/2010/main" val="4024014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26</a:t>
            </a:fld>
            <a:endParaRPr lang="en-US"/>
          </a:p>
        </p:txBody>
      </p:sp>
    </p:spTree>
    <p:extLst>
      <p:ext uri="{BB962C8B-B14F-4D97-AF65-F5344CB8AC3E}">
        <p14:creationId xmlns:p14="http://schemas.microsoft.com/office/powerpoint/2010/main" val="3923562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28</a:t>
            </a:fld>
            <a:endParaRPr lang="en-US"/>
          </a:p>
        </p:txBody>
      </p:sp>
    </p:spTree>
    <p:extLst>
      <p:ext uri="{BB962C8B-B14F-4D97-AF65-F5344CB8AC3E}">
        <p14:creationId xmlns:p14="http://schemas.microsoft.com/office/powerpoint/2010/main" val="157217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3</a:t>
            </a:fld>
            <a:endParaRPr lang="en-US"/>
          </a:p>
        </p:txBody>
      </p:sp>
    </p:spTree>
    <p:extLst>
      <p:ext uri="{BB962C8B-B14F-4D97-AF65-F5344CB8AC3E}">
        <p14:creationId xmlns:p14="http://schemas.microsoft.com/office/powerpoint/2010/main" val="377202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29</a:t>
            </a:fld>
            <a:endParaRPr lang="en-US"/>
          </a:p>
        </p:txBody>
      </p:sp>
    </p:spTree>
    <p:extLst>
      <p:ext uri="{BB962C8B-B14F-4D97-AF65-F5344CB8AC3E}">
        <p14:creationId xmlns:p14="http://schemas.microsoft.com/office/powerpoint/2010/main" val="1666725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30</a:t>
            </a:fld>
            <a:endParaRPr lang="en-US"/>
          </a:p>
        </p:txBody>
      </p:sp>
    </p:spTree>
    <p:extLst>
      <p:ext uri="{BB962C8B-B14F-4D97-AF65-F5344CB8AC3E}">
        <p14:creationId xmlns:p14="http://schemas.microsoft.com/office/powerpoint/2010/main" val="3947279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32</a:t>
            </a:fld>
            <a:endParaRPr lang="en-US"/>
          </a:p>
        </p:txBody>
      </p:sp>
    </p:spTree>
    <p:extLst>
      <p:ext uri="{BB962C8B-B14F-4D97-AF65-F5344CB8AC3E}">
        <p14:creationId xmlns:p14="http://schemas.microsoft.com/office/powerpoint/2010/main" val="186942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4</a:t>
            </a:fld>
            <a:endParaRPr lang="en-US"/>
          </a:p>
        </p:txBody>
      </p:sp>
    </p:spTree>
    <p:extLst>
      <p:ext uri="{BB962C8B-B14F-4D97-AF65-F5344CB8AC3E}">
        <p14:creationId xmlns:p14="http://schemas.microsoft.com/office/powerpoint/2010/main" val="383076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5</a:t>
            </a:fld>
            <a:endParaRPr lang="en-US"/>
          </a:p>
        </p:txBody>
      </p:sp>
    </p:spTree>
    <p:extLst>
      <p:ext uri="{BB962C8B-B14F-4D97-AF65-F5344CB8AC3E}">
        <p14:creationId xmlns:p14="http://schemas.microsoft.com/office/powerpoint/2010/main" val="46165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6</a:t>
            </a:fld>
            <a:endParaRPr lang="en-US"/>
          </a:p>
        </p:txBody>
      </p:sp>
    </p:spTree>
    <p:extLst>
      <p:ext uri="{BB962C8B-B14F-4D97-AF65-F5344CB8AC3E}">
        <p14:creationId xmlns:p14="http://schemas.microsoft.com/office/powerpoint/2010/main" val="173001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10</a:t>
            </a:fld>
            <a:endParaRPr lang="en-US"/>
          </a:p>
        </p:txBody>
      </p:sp>
    </p:spTree>
    <p:extLst>
      <p:ext uri="{BB962C8B-B14F-4D97-AF65-F5344CB8AC3E}">
        <p14:creationId xmlns:p14="http://schemas.microsoft.com/office/powerpoint/2010/main" val="2894783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14</a:t>
            </a:fld>
            <a:endParaRPr lang="en-US"/>
          </a:p>
        </p:txBody>
      </p:sp>
    </p:spTree>
    <p:extLst>
      <p:ext uri="{BB962C8B-B14F-4D97-AF65-F5344CB8AC3E}">
        <p14:creationId xmlns:p14="http://schemas.microsoft.com/office/powerpoint/2010/main" val="1800728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15</a:t>
            </a:fld>
            <a:endParaRPr lang="en-US"/>
          </a:p>
        </p:txBody>
      </p:sp>
    </p:spTree>
    <p:extLst>
      <p:ext uri="{BB962C8B-B14F-4D97-AF65-F5344CB8AC3E}">
        <p14:creationId xmlns:p14="http://schemas.microsoft.com/office/powerpoint/2010/main" val="157970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E785-207C-4BF7-9A56-F598A0AB29DF}" type="slidenum">
              <a:rPr lang="en-US" smtClean="0"/>
              <a:t>16</a:t>
            </a:fld>
            <a:endParaRPr lang="en-US"/>
          </a:p>
        </p:txBody>
      </p:sp>
    </p:spTree>
    <p:extLst>
      <p:ext uri="{BB962C8B-B14F-4D97-AF65-F5344CB8AC3E}">
        <p14:creationId xmlns:p14="http://schemas.microsoft.com/office/powerpoint/2010/main" val="710203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C9F80F6-5B8A-4935-9166-CF3863DB16E7}" type="datetime1">
              <a:rPr lang="en-US" smtClean="0"/>
              <a:t>12/22/2023</a:t>
            </a:fld>
            <a:endParaRPr lang="en-US"/>
          </a:p>
        </p:txBody>
      </p:sp>
      <p:sp>
        <p:nvSpPr>
          <p:cNvPr id="17" name="Footer Placeholder 16"/>
          <p:cNvSpPr>
            <a:spLocks noGrp="1"/>
          </p:cNvSpPr>
          <p:nvPr>
            <p:ph type="ftr" sz="quarter" idx="11"/>
          </p:nvPr>
        </p:nvSpPr>
        <p:spPr/>
        <p:txBody>
          <a:bodyPr/>
          <a:lstStyle/>
          <a:p>
            <a:r>
              <a:rPr lang="en-US"/>
              <a:t>Data Science Training: Causal Reasoning</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pic>
        <p:nvPicPr>
          <p:cNvPr id="3" name="Picture 2" descr="A black background with colorful text&#10;&#10;Description automatically generated">
            <a:extLst>
              <a:ext uri="{FF2B5EF4-FFF2-40B4-BE49-F238E27FC236}">
                <a16:creationId xmlns:a16="http://schemas.microsoft.com/office/drawing/2014/main" id="{007BD7C9-C5DD-540E-BAA7-A575C34AFA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1345" y="5597940"/>
            <a:ext cx="1701309" cy="694747"/>
          </a:xfrm>
          <a:prstGeom prst="rect">
            <a:avLst/>
          </a:prstGeom>
        </p:spPr>
      </p:pic>
    </p:spTree>
    <p:extLst>
      <p:ext uri="{BB962C8B-B14F-4D97-AF65-F5344CB8AC3E}">
        <p14:creationId xmlns:p14="http://schemas.microsoft.com/office/powerpoint/2010/main" val="15584991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EC9326-CDB3-48A6-BA56-B3E488F13C1A}" type="datetime1">
              <a:rPr lang="en-US" smtClean="0"/>
              <a:t>12/22/2023</a:t>
            </a:fld>
            <a:endParaRPr lang="en-US"/>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6" name="Slide Number Placeholder 5"/>
          <p:cNvSpPr>
            <a:spLocks noGrp="1"/>
          </p:cNvSpPr>
          <p:nvPr>
            <p:ph type="sldNum" sz="quarter" idx="12"/>
          </p:nvPr>
        </p:nvSpPr>
        <p:spPr/>
        <p:txBody>
          <a:bodyPr/>
          <a:lstStyle/>
          <a:p>
            <a:fld id="{33BF3240-1806-4DDE-9CA6-64AC308839A7}" type="slidenum">
              <a:rPr lang="en-US" smtClean="0"/>
              <a:pPr/>
              <a:t>‹#›</a:t>
            </a:fld>
            <a:endParaRPr lang="en-US"/>
          </a:p>
        </p:txBody>
      </p:sp>
    </p:spTree>
    <p:extLst>
      <p:ext uri="{BB962C8B-B14F-4D97-AF65-F5344CB8AC3E}">
        <p14:creationId xmlns:p14="http://schemas.microsoft.com/office/powerpoint/2010/main" val="347298955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3BF3240-1806-4DDE-9CA6-64AC308839A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CBBAB-9B20-4A55-892A-C328A51C90C3}" type="datetime1">
              <a:rPr lang="en-US" smtClean="0"/>
              <a:t>12/22/2023</a:t>
            </a:fld>
            <a:endParaRPr lang="en-US"/>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243281386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219200"/>
            <a:ext cx="8686800" cy="5257800"/>
          </a:xfrm>
        </p:spPr>
        <p:txBody>
          <a:bodyPr/>
          <a:lstStyle/>
          <a:p>
            <a:pPr lvl="0"/>
            <a:r>
              <a:rPr lang="en-US" noProof="0"/>
              <a:t>Click icon to add table</a:t>
            </a:r>
          </a:p>
        </p:txBody>
      </p:sp>
      <p:sp>
        <p:nvSpPr>
          <p:cNvPr id="4" name="Rectangle 4">
            <a:extLst>
              <a:ext uri="{FF2B5EF4-FFF2-40B4-BE49-F238E27FC236}">
                <a16:creationId xmlns:a16="http://schemas.microsoft.com/office/drawing/2014/main" id="{1AD17BA4-564D-4821-AE7A-77CCF4C63265}"/>
              </a:ext>
            </a:extLst>
          </p:cNvPr>
          <p:cNvSpPr>
            <a:spLocks noGrp="1" noChangeArrowheads="1"/>
          </p:cNvSpPr>
          <p:nvPr>
            <p:ph type="dt" sz="half" idx="10"/>
          </p:nvPr>
        </p:nvSpPr>
        <p:spPr>
          <a:ln/>
        </p:spPr>
        <p:txBody>
          <a:bodyPr/>
          <a:lstStyle>
            <a:lvl1pPr>
              <a:defRPr/>
            </a:lvl1pPr>
          </a:lstStyle>
          <a:p>
            <a:fld id="{F196D2AF-CE00-4486-A238-99620A41ED15}" type="datetime1">
              <a:rPr lang="en-US" smtClean="0"/>
              <a:t>12/22/2023</a:t>
            </a:fld>
            <a:endParaRPr lang="en-US"/>
          </a:p>
        </p:txBody>
      </p:sp>
      <p:sp>
        <p:nvSpPr>
          <p:cNvPr id="5" name="Rectangle 5">
            <a:extLst>
              <a:ext uri="{FF2B5EF4-FFF2-40B4-BE49-F238E27FC236}">
                <a16:creationId xmlns:a16="http://schemas.microsoft.com/office/drawing/2014/main" id="{949A3C79-6F27-42F3-9E45-B3259EBE068B}"/>
              </a:ext>
            </a:extLst>
          </p:cNvPr>
          <p:cNvSpPr>
            <a:spLocks noGrp="1" noChangeArrowheads="1"/>
          </p:cNvSpPr>
          <p:nvPr>
            <p:ph type="ftr" sz="quarter" idx="11"/>
          </p:nvPr>
        </p:nvSpPr>
        <p:spPr>
          <a:ln/>
        </p:spPr>
        <p:txBody>
          <a:bodyPr/>
          <a:lstStyle>
            <a:lvl1pPr>
              <a:defRPr/>
            </a:lvl1pPr>
          </a:lstStyle>
          <a:p>
            <a:r>
              <a:rPr lang="en-US"/>
              <a:t>Data Science Training: Causal Reasoning</a:t>
            </a:r>
          </a:p>
        </p:txBody>
      </p:sp>
      <p:sp>
        <p:nvSpPr>
          <p:cNvPr id="6" name="Rectangle 6">
            <a:extLst>
              <a:ext uri="{FF2B5EF4-FFF2-40B4-BE49-F238E27FC236}">
                <a16:creationId xmlns:a16="http://schemas.microsoft.com/office/drawing/2014/main" id="{ED5C360E-4DC7-4901-90A6-15BB116F194E}"/>
              </a:ext>
            </a:extLst>
          </p:cNvPr>
          <p:cNvSpPr>
            <a:spLocks noGrp="1" noChangeArrowheads="1"/>
          </p:cNvSpPr>
          <p:nvPr>
            <p:ph type="sldNum" sz="quarter" idx="12"/>
          </p:nvPr>
        </p:nvSpPr>
        <p:spPr>
          <a:ln/>
        </p:spPr>
        <p:txBody>
          <a:bodyPr/>
          <a:lstStyle>
            <a:lvl1pPr>
              <a:defRPr/>
            </a:lvl1pPr>
          </a:lstStyle>
          <a:p>
            <a:fld id="{33BF3240-1806-4DDE-9CA6-64AC308839A7}" type="slidenum">
              <a:rPr lang="en-US" smtClean="0"/>
              <a:pPr/>
              <a:t>‹#›</a:t>
            </a:fld>
            <a:endParaRPr lang="en-US"/>
          </a:p>
        </p:txBody>
      </p:sp>
      <p:pic>
        <p:nvPicPr>
          <p:cNvPr id="7" name="Picture 6" descr="A black background with colorful text&#10;&#10;Description automatically generated">
            <a:extLst>
              <a:ext uri="{FF2B5EF4-FFF2-40B4-BE49-F238E27FC236}">
                <a16:creationId xmlns:a16="http://schemas.microsoft.com/office/drawing/2014/main" id="{745E9593-B2C7-A655-D577-F60A134126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extLst>
      <p:ext uri="{BB962C8B-B14F-4D97-AF65-F5344CB8AC3E}">
        <p14:creationId xmlns:p14="http://schemas.microsoft.com/office/powerpoint/2010/main" val="4163566364"/>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6784848" cy="758952"/>
          </a:xfrm>
        </p:spPr>
        <p:txBody>
          <a:bodyPr/>
          <a:lstStyle>
            <a:lvl1pPr algn="l">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FEF000B8-10C2-4617-A5E2-DE696C0B3272}" type="datetime1">
              <a:rPr lang="en-US" smtClean="0"/>
              <a:t>12/22/2023</a:t>
            </a:fld>
            <a:endParaRPr lang="en-US"/>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6" name="Slide Number Placeholder 5"/>
          <p:cNvSpPr>
            <a:spLocks noGrp="1"/>
          </p:cNvSpPr>
          <p:nvPr>
            <p:ph type="sldNum" sz="quarter" idx="12"/>
          </p:nvPr>
        </p:nvSpPr>
        <p:spPr>
          <a:xfrm>
            <a:off x="4361688" y="1026372"/>
            <a:ext cx="457200" cy="441325"/>
          </a:xfrm>
        </p:spPr>
        <p:txBody>
          <a:bodyPr/>
          <a:lstStyle/>
          <a:p>
            <a:fld id="{33BF3240-1806-4DDE-9CA6-64AC308839A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3" name="Picture 2" descr="A black background with colorful text&#10;&#10;Description automatically generated">
            <a:extLst>
              <a:ext uri="{FF2B5EF4-FFF2-40B4-BE49-F238E27FC236}">
                <a16:creationId xmlns:a16="http://schemas.microsoft.com/office/drawing/2014/main" id="{DACA1B92-99A6-89FD-69FE-0717086ED4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304800"/>
            <a:ext cx="1701309" cy="694747"/>
          </a:xfrm>
          <a:prstGeom prst="rect">
            <a:avLst/>
          </a:prstGeom>
        </p:spPr>
      </p:pic>
    </p:spTree>
    <p:extLst>
      <p:ext uri="{BB962C8B-B14F-4D97-AF65-F5344CB8AC3E}">
        <p14:creationId xmlns:p14="http://schemas.microsoft.com/office/powerpoint/2010/main" val="63891844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t>Data Science Training: Causal Reasoning</a:t>
            </a:r>
          </a:p>
        </p:txBody>
      </p:sp>
      <p:sp>
        <p:nvSpPr>
          <p:cNvPr id="4" name="Date Placeholder 3"/>
          <p:cNvSpPr>
            <a:spLocks noGrp="1"/>
          </p:cNvSpPr>
          <p:nvPr>
            <p:ph type="dt" sz="half" idx="10"/>
          </p:nvPr>
        </p:nvSpPr>
        <p:spPr/>
        <p:txBody>
          <a:bodyPr/>
          <a:lstStyle/>
          <a:p>
            <a:fld id="{1E026402-6F51-49E4-A4D7-DC5947D34A12}" type="datetime1">
              <a:rPr lang="en-US" smtClean="0"/>
              <a:t>12/22/2023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67799531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BA1A1E4-961C-4FE6-A66A-49B64A22B8D7}" type="datetime1">
              <a:rPr lang="en-US" smtClean="0"/>
              <a:t>12/22/2023</a:t>
            </a:fld>
            <a:endParaRPr lang="en-US"/>
          </a:p>
        </p:txBody>
      </p:sp>
      <p:sp>
        <p:nvSpPr>
          <p:cNvPr id="6" name="Footer Placeholder 5"/>
          <p:cNvSpPr>
            <a:spLocks noGrp="1"/>
          </p:cNvSpPr>
          <p:nvPr>
            <p:ph type="ftr" sz="quarter" idx="11"/>
          </p:nvPr>
        </p:nvSpPr>
        <p:spPr/>
        <p:txBody>
          <a:bodyPr/>
          <a:lstStyle/>
          <a:p>
            <a:r>
              <a:rPr lang="en-US"/>
              <a:t>Data Science Training: Causal Reasoning</a:t>
            </a:r>
          </a:p>
        </p:txBody>
      </p:sp>
      <p:sp>
        <p:nvSpPr>
          <p:cNvPr id="7" name="Slide Number Placeholder 6"/>
          <p:cNvSpPr>
            <a:spLocks noGrp="1"/>
          </p:cNvSpPr>
          <p:nvPr>
            <p:ph type="sldNum" sz="quarter" idx="12"/>
          </p:nvPr>
        </p:nvSpPr>
        <p:spPr/>
        <p:txBody>
          <a:bodyPr/>
          <a:lstStyle/>
          <a:p>
            <a:fld id="{33BF3240-1806-4DDE-9CA6-64AC308839A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486888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9118900-5929-4A9E-931D-E5C91C73BF7C}" type="datetime1">
              <a:rPr lang="en-US" smtClean="0"/>
              <a:t>12/22/2023</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a:t>Data Science Training: Causal Reasoning</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3BF3240-1806-4DDE-9CA6-64AC308839A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58274187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332BFED-8272-452E-AE74-B6B01078430C}" type="datetime1">
              <a:rPr lang="en-US" smtClean="0"/>
              <a:t>12/22/2023</a:t>
            </a:fld>
            <a:endParaRPr lang="en-US"/>
          </a:p>
        </p:txBody>
      </p:sp>
      <p:sp>
        <p:nvSpPr>
          <p:cNvPr id="4" name="Footer Placeholder 3"/>
          <p:cNvSpPr>
            <a:spLocks noGrp="1"/>
          </p:cNvSpPr>
          <p:nvPr>
            <p:ph type="ftr" sz="quarter" idx="11"/>
          </p:nvPr>
        </p:nvSpPr>
        <p:spPr/>
        <p:txBody>
          <a:bodyPr/>
          <a:lstStyle/>
          <a:p>
            <a:r>
              <a:rPr lang="en-US"/>
              <a:t>Data Science Training: Causal Reasoning</a:t>
            </a:r>
          </a:p>
        </p:txBody>
      </p:sp>
      <p:sp>
        <p:nvSpPr>
          <p:cNvPr id="5" name="Slide Number Placeholder 4"/>
          <p:cNvSpPr>
            <a:spLocks noGrp="1"/>
          </p:cNvSpPr>
          <p:nvPr>
            <p:ph type="sldNum" sz="quarter" idx="12"/>
          </p:nvPr>
        </p:nvSpPr>
        <p:spPr>
          <a:xfrm>
            <a:off x="4343400" y="1036020"/>
            <a:ext cx="457200" cy="441325"/>
          </a:xfrm>
        </p:spPr>
        <p:txBody>
          <a:bodyPr/>
          <a:lstStyle/>
          <a:p>
            <a:fld id="{33BF3240-1806-4DDE-9CA6-64AC308839A7}" type="slidenum">
              <a:rPr lang="en-US" smtClean="0"/>
              <a:pPr/>
              <a:t>‹#›</a:t>
            </a:fld>
            <a:endParaRPr lang="en-US"/>
          </a:p>
        </p:txBody>
      </p:sp>
      <p:pic>
        <p:nvPicPr>
          <p:cNvPr id="6" name="Picture 5" descr="A black background with colorful text&#10;&#10;Description automatically generated">
            <a:extLst>
              <a:ext uri="{FF2B5EF4-FFF2-40B4-BE49-F238E27FC236}">
                <a16:creationId xmlns:a16="http://schemas.microsoft.com/office/drawing/2014/main" id="{CDB3CF17-893F-17FD-3889-F4E766AF48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4843" y="5562081"/>
            <a:ext cx="1701309" cy="694747"/>
          </a:xfrm>
          <a:prstGeom prst="rect">
            <a:avLst/>
          </a:prstGeom>
        </p:spPr>
      </p:pic>
    </p:spTree>
    <p:extLst>
      <p:ext uri="{BB962C8B-B14F-4D97-AF65-F5344CB8AC3E}">
        <p14:creationId xmlns:p14="http://schemas.microsoft.com/office/powerpoint/2010/main" val="310032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9ABDF0-2170-45A7-A212-2934F4D9E39F}" type="datetime1">
              <a:rPr lang="en-US" smtClean="0"/>
              <a:t>12/22/2023</a:t>
            </a:fld>
            <a:endParaRPr lang="en-US"/>
          </a:p>
        </p:txBody>
      </p:sp>
      <p:sp>
        <p:nvSpPr>
          <p:cNvPr id="3" name="Footer Placeholder 2"/>
          <p:cNvSpPr>
            <a:spLocks noGrp="1"/>
          </p:cNvSpPr>
          <p:nvPr>
            <p:ph type="ftr" sz="quarter" idx="11"/>
          </p:nvPr>
        </p:nvSpPr>
        <p:spPr/>
        <p:txBody>
          <a:bodyPr/>
          <a:lstStyle/>
          <a:p>
            <a:r>
              <a:rPr lang="en-US"/>
              <a:t>Data Science Training: Causal Reasoning</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3BF3240-1806-4DDE-9CA6-64AC308839A7}" type="slidenum">
              <a:rPr lang="en-US" smtClean="0"/>
              <a:pPr/>
              <a:t>‹#›</a:t>
            </a:fld>
            <a:endParaRPr lang="en-US"/>
          </a:p>
        </p:txBody>
      </p:sp>
      <p:pic>
        <p:nvPicPr>
          <p:cNvPr id="11" name="Picture 10" descr="A black background with colorful text&#10;&#10;Description automatically generated">
            <a:extLst>
              <a:ext uri="{FF2B5EF4-FFF2-40B4-BE49-F238E27FC236}">
                <a16:creationId xmlns:a16="http://schemas.microsoft.com/office/drawing/2014/main" id="{484DA3FA-9CF8-57A6-8862-628CD2574D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676" y="41865"/>
            <a:ext cx="1701309" cy="694747"/>
          </a:xfrm>
          <a:prstGeom prst="rect">
            <a:avLst/>
          </a:prstGeom>
        </p:spPr>
      </p:pic>
    </p:spTree>
    <p:extLst>
      <p:ext uri="{BB962C8B-B14F-4D97-AF65-F5344CB8AC3E}">
        <p14:creationId xmlns:p14="http://schemas.microsoft.com/office/powerpoint/2010/main" val="335087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3BF3240-1806-4DDE-9CA6-64AC308839A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4EEDB85-A901-40D0-92EB-521EB5F232C8}" type="datetime1">
              <a:rPr lang="en-US" smtClean="0"/>
              <a:t>12/22/2023</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a:t>Data Science Training: Causal Reasoning</a:t>
            </a:r>
          </a:p>
        </p:txBody>
      </p:sp>
    </p:spTree>
    <p:extLst>
      <p:ext uri="{BB962C8B-B14F-4D97-AF65-F5344CB8AC3E}">
        <p14:creationId xmlns:p14="http://schemas.microsoft.com/office/powerpoint/2010/main" val="192705893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3BF3240-1806-4DDE-9CA6-64AC308839A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403B1E-C1AC-4DF9-870C-296B40EDD761}" type="datetime1">
              <a:rPr lang="en-US" smtClean="0"/>
              <a:t>12/22/2023</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Data Science Training: Causal Reasoning</a:t>
            </a:r>
          </a:p>
        </p:txBody>
      </p:sp>
    </p:spTree>
    <p:extLst>
      <p:ext uri="{BB962C8B-B14F-4D97-AF65-F5344CB8AC3E}">
        <p14:creationId xmlns:p14="http://schemas.microsoft.com/office/powerpoint/2010/main" val="179958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FDBE6FD-74A4-417B-AD6E-9E5497CB7D7F}" type="datetime1">
              <a:rPr lang="en-US" smtClean="0"/>
              <a:t>12/22/2023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a:t>Data Science Training: Causal Reasoning</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BF3240-1806-4DDE-9CA6-64AC308839A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3965689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journals.sagepub.com/doi/full/10.1177/0193841X21102024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oleObject" Target="../embeddings/oleObject3.bin"/><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oleObject" Target="../embeddings/oleObject6.bin"/><Relationship Id="rId4" Type="http://schemas.openxmlformats.org/officeDocument/2006/relationships/image" Target="../media/image24.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oleObject" Target="../embeddings/oleObject8.bin"/><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type="subTitle" idx="1"/>
          </p:nvPr>
        </p:nvSpPr>
        <p:spPr>
          <a:xfrm>
            <a:off x="685800" y="2819400"/>
            <a:ext cx="7772400" cy="2590800"/>
          </a:xfrm>
          <a:noFill/>
        </p:spPr>
        <p:txBody>
          <a:bodyPr anchor="ctr">
            <a:normAutofit/>
          </a:bodyPr>
          <a:lstStyle/>
          <a:p>
            <a:pPr eaLnBrk="1" hangingPunct="1">
              <a:spcBef>
                <a:spcPct val="0"/>
              </a:spcBef>
            </a:pPr>
            <a:r>
              <a:rPr lang="en-US" altLang="en-US" sz="2400" dirty="0">
                <a:solidFill>
                  <a:srgbClr val="0070C0"/>
                </a:solidFill>
                <a:effectLst>
                  <a:outerShdw blurRad="38100" dist="38100" dir="2700000" algn="tl">
                    <a:srgbClr val="000000">
                      <a:alpha val="43137"/>
                    </a:srgbClr>
                  </a:outerShdw>
                </a:effectLst>
                <a:latin typeface="+mj-lt"/>
              </a:rPr>
              <a:t>Walter L. Leite</a:t>
            </a:r>
          </a:p>
          <a:p>
            <a:pPr eaLnBrk="1" hangingPunct="1">
              <a:spcBef>
                <a:spcPct val="0"/>
              </a:spcBef>
            </a:pPr>
            <a:r>
              <a:rPr lang="en-US" altLang="en-US" sz="1400" b="0" dirty="0">
                <a:solidFill>
                  <a:srgbClr val="0070C0"/>
                </a:solidFill>
                <a:latin typeface="Bookman Old Style" panose="02050604050505020204" pitchFamily="18" charset="0"/>
              </a:rPr>
              <a:t>Research and Evaluation Methodology Program, College of Education, University of Florida</a:t>
            </a:r>
          </a:p>
        </p:txBody>
      </p:sp>
      <p:sp>
        <p:nvSpPr>
          <p:cNvPr id="4" name="Slide Number Placeholder 3"/>
          <p:cNvSpPr>
            <a:spLocks noGrp="1"/>
          </p:cNvSpPr>
          <p:nvPr>
            <p:ph type="sldNum" sz="quarter" idx="12"/>
          </p:nvPr>
        </p:nvSpPr>
        <p:spPr/>
        <p:txBody>
          <a:bodyPr/>
          <a:lstStyle/>
          <a:p>
            <a:fld id="{33BF3240-1806-4DDE-9CA6-64AC308839A7}" type="slidenum">
              <a:rPr lang="en-US" smtClean="0"/>
              <a:pPr/>
              <a:t>1</a:t>
            </a:fld>
            <a:endParaRPr lang="en-US"/>
          </a:p>
        </p:txBody>
      </p:sp>
      <p:sp>
        <p:nvSpPr>
          <p:cNvPr id="2" name="Title 1"/>
          <p:cNvSpPr>
            <a:spLocks noGrp="1"/>
          </p:cNvSpPr>
          <p:nvPr>
            <p:ph type="ctrTitle"/>
          </p:nvPr>
        </p:nvSpPr>
        <p:spPr>
          <a:xfrm>
            <a:off x="762000" y="304800"/>
            <a:ext cx="7772400" cy="1752600"/>
          </a:xfrm>
        </p:spPr>
        <p:txBody>
          <a:bodyPr/>
          <a:lstStyle/>
          <a:p>
            <a:r>
              <a:rPr lang="en-US" dirty="0"/>
              <a:t>Propensity </a:t>
            </a:r>
            <a:r>
              <a:rPr lang="en-US"/>
              <a:t>Score Analysis</a:t>
            </a:r>
            <a:endParaRPr lang="en-US" dirty="0"/>
          </a:p>
        </p:txBody>
      </p:sp>
      <p:sp>
        <p:nvSpPr>
          <p:cNvPr id="3" name="Footer Placeholder 2">
            <a:extLst>
              <a:ext uri="{FF2B5EF4-FFF2-40B4-BE49-F238E27FC236}">
                <a16:creationId xmlns:a16="http://schemas.microsoft.com/office/drawing/2014/main" id="{5D3A57F3-47C2-2F2F-10C6-51DDACA1E8B5}"/>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420970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6937248" cy="914400"/>
          </a:xfrm>
        </p:spPr>
        <p:txBody>
          <a:bodyPr>
            <a:normAutofit fontScale="90000"/>
          </a:bodyPr>
          <a:lstStyle/>
          <a:p>
            <a:pPr algn="l"/>
            <a:r>
              <a:rPr lang="en-US" dirty="0"/>
              <a:t>What covariates to include in the propensity score model?</a:t>
            </a:r>
          </a:p>
        </p:txBody>
      </p:sp>
      <p:graphicFrame>
        <p:nvGraphicFramePr>
          <p:cNvPr id="7" name="Content Placeholder 2">
            <a:extLst>
              <a:ext uri="{FF2B5EF4-FFF2-40B4-BE49-F238E27FC236}">
                <a16:creationId xmlns:a16="http://schemas.microsoft.com/office/drawing/2014/main" id="{03ED69D2-D867-7EDC-BB99-9607E95103B9}"/>
              </a:ext>
            </a:extLst>
          </p:cNvPr>
          <p:cNvGraphicFramePr>
            <a:graphicFrameLocks noGrp="1"/>
          </p:cNvGraphicFramePr>
          <p:nvPr>
            <p:ph sz="quarter" idx="1"/>
            <p:extLst>
              <p:ext uri="{D42A27DB-BD31-4B8C-83A1-F6EECF244321}">
                <p14:modId xmlns:p14="http://schemas.microsoft.com/office/powerpoint/2010/main" val="25136375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993CF841-3407-658D-9065-54E5C6521593}"/>
              </a:ext>
            </a:extLst>
          </p:cNvPr>
          <p:cNvSpPr>
            <a:spLocks noGrp="1"/>
          </p:cNvSpPr>
          <p:nvPr>
            <p:ph type="ftr" sz="quarter" idx="11"/>
          </p:nvPr>
        </p:nvSpPr>
        <p:spPr/>
        <p:txBody>
          <a:bodyPr/>
          <a:lstStyle/>
          <a:p>
            <a:r>
              <a:rPr lang="en-US"/>
              <a:t>Data Science Training: Causal Reasoning</a:t>
            </a:r>
          </a:p>
        </p:txBody>
      </p:sp>
      <p:sp>
        <p:nvSpPr>
          <p:cNvPr id="5" name="Slide Number Placeholder 4">
            <a:extLst>
              <a:ext uri="{FF2B5EF4-FFF2-40B4-BE49-F238E27FC236}">
                <a16:creationId xmlns:a16="http://schemas.microsoft.com/office/drawing/2014/main" id="{2C058498-04D6-3F12-451A-444E68E01690}"/>
              </a:ext>
            </a:extLst>
          </p:cNvPr>
          <p:cNvSpPr>
            <a:spLocks noGrp="1"/>
          </p:cNvSpPr>
          <p:nvPr>
            <p:ph type="sldNum" sz="quarter" idx="12"/>
          </p:nvPr>
        </p:nvSpPr>
        <p:spPr/>
        <p:txBody>
          <a:bodyPr/>
          <a:lstStyle/>
          <a:p>
            <a:fld id="{33BF3240-1806-4DDE-9CA6-64AC308839A7}" type="slidenum">
              <a:rPr lang="en-US" smtClean="0"/>
              <a:pPr/>
              <a:t>10</a:t>
            </a:fld>
            <a:endParaRPr lang="en-US"/>
          </a:p>
        </p:txBody>
      </p:sp>
    </p:spTree>
    <p:extLst>
      <p:ext uri="{BB962C8B-B14F-4D97-AF65-F5344CB8AC3E}">
        <p14:creationId xmlns:p14="http://schemas.microsoft.com/office/powerpoint/2010/main" val="252317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9" name="Title 1"/>
          <p:cNvSpPr>
            <a:spLocks noGrp="1"/>
          </p:cNvSpPr>
          <p:nvPr>
            <p:ph type="title"/>
          </p:nvPr>
        </p:nvSpPr>
        <p:spPr/>
        <p:txBody>
          <a:bodyPr/>
          <a:lstStyle/>
          <a:p>
            <a:pPr eaLnBrk="1" hangingPunct="1">
              <a:defRPr/>
            </a:pPr>
            <a:r>
              <a:rPr lang="en-US" dirty="0"/>
              <a:t>Identifying covariates for PS model</a:t>
            </a:r>
          </a:p>
        </p:txBody>
      </p:sp>
      <p:graphicFrame>
        <p:nvGraphicFramePr>
          <p:cNvPr id="273411" name="Content Placeholder 2">
            <a:extLst>
              <a:ext uri="{FF2B5EF4-FFF2-40B4-BE49-F238E27FC236}">
                <a16:creationId xmlns:a16="http://schemas.microsoft.com/office/drawing/2014/main" id="{88A9E5AC-2006-4E09-6929-F58DC2E72786}"/>
              </a:ext>
            </a:extLst>
          </p:cNvPr>
          <p:cNvGraphicFramePr>
            <a:graphicFrameLocks noGrp="1"/>
          </p:cNvGraphicFramePr>
          <p:nvPr>
            <p:ph sz="quarter" idx="1"/>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0CB781FD-ACA5-00AB-FB8A-4C4BA4180924}"/>
              </a:ext>
            </a:extLst>
          </p:cNvPr>
          <p:cNvSpPr>
            <a:spLocks noGrp="1"/>
          </p:cNvSpPr>
          <p:nvPr>
            <p:ph type="ftr" sz="quarter" idx="11"/>
          </p:nvPr>
        </p:nvSpPr>
        <p:spPr/>
        <p:txBody>
          <a:bodyPr/>
          <a:lstStyle/>
          <a:p>
            <a:r>
              <a:rPr lang="en-US"/>
              <a:t>Data Science Training: Causal Reasoning</a:t>
            </a:r>
          </a:p>
        </p:txBody>
      </p:sp>
      <p:sp>
        <p:nvSpPr>
          <p:cNvPr id="3" name="Slide Number Placeholder 2">
            <a:extLst>
              <a:ext uri="{FF2B5EF4-FFF2-40B4-BE49-F238E27FC236}">
                <a16:creationId xmlns:a16="http://schemas.microsoft.com/office/drawing/2014/main" id="{23BAB058-7449-BB3B-1F69-C5E2F5D9DA7A}"/>
              </a:ext>
            </a:extLst>
          </p:cNvPr>
          <p:cNvSpPr>
            <a:spLocks noGrp="1"/>
          </p:cNvSpPr>
          <p:nvPr>
            <p:ph type="sldNum" sz="quarter" idx="12"/>
          </p:nvPr>
        </p:nvSpPr>
        <p:spPr/>
        <p:txBody>
          <a:bodyPr/>
          <a:lstStyle/>
          <a:p>
            <a:fld id="{33BF3240-1806-4DDE-9CA6-64AC308839A7}" type="slidenum">
              <a:rPr lang="en-US" smtClean="0"/>
              <a:pPr/>
              <a:t>11</a:t>
            </a:fld>
            <a:endParaRPr lang="en-US"/>
          </a:p>
        </p:txBody>
      </p:sp>
    </p:spTree>
    <p:extLst>
      <p:ext uri="{BB962C8B-B14F-4D97-AF65-F5344CB8AC3E}">
        <p14:creationId xmlns:p14="http://schemas.microsoft.com/office/powerpoint/2010/main" val="293078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Estimation of propensity scores for example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31 covariates were selected;</a:t>
            </a:r>
          </a:p>
          <a:p>
            <a:pPr>
              <a:buFont typeface="Arial" panose="020B0604020202020204" pitchFamily="34" charset="0"/>
              <a:buChar char="•"/>
            </a:pPr>
            <a:endParaRPr lang="en-US" dirty="0"/>
          </a:p>
          <a:p>
            <a:pPr>
              <a:buFont typeface="Arial" panose="020B0604020202020204" pitchFamily="34" charset="0"/>
              <a:buChar char="•"/>
            </a:pPr>
            <a:r>
              <a:rPr lang="en-US" u="sng" dirty="0"/>
              <a:t>Examples:  </a:t>
            </a:r>
            <a:r>
              <a:rPr lang="en-US" dirty="0"/>
              <a:t>Benefits provided by the mother’s current job (i.e., life insurance, dental insurance, profit sharing, retirement, training opportunities), the mother’s education level, hours worked per week, and employment sector, family size, amount of public assistance received by the family, and whether a cesarean section was performed.</a:t>
            </a:r>
          </a:p>
        </p:txBody>
      </p:sp>
      <p:sp>
        <p:nvSpPr>
          <p:cNvPr id="4" name="Slide Number Placeholder 3"/>
          <p:cNvSpPr>
            <a:spLocks noGrp="1"/>
          </p:cNvSpPr>
          <p:nvPr>
            <p:ph type="sldNum" sz="quarter" idx="12"/>
          </p:nvPr>
        </p:nvSpPr>
        <p:spPr/>
        <p:txBody>
          <a:bodyPr/>
          <a:lstStyle/>
          <a:p>
            <a:fld id="{2FB50513-A38A-4351-A391-4DB2ED774F92}" type="slidenum">
              <a:rPr lang="en-US" smtClean="0"/>
              <a:t>12</a:t>
            </a:fld>
            <a:endParaRPr lang="en-US"/>
          </a:p>
        </p:txBody>
      </p:sp>
    </p:spTree>
    <p:extLst>
      <p:ext uri="{BB962C8B-B14F-4D97-AF65-F5344CB8AC3E}">
        <p14:creationId xmlns:p14="http://schemas.microsoft.com/office/powerpoint/2010/main" val="160239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missing data on covariates</a:t>
            </a:r>
          </a:p>
        </p:txBody>
      </p:sp>
      <p:sp>
        <p:nvSpPr>
          <p:cNvPr id="3" name="Content Placeholder 2"/>
          <p:cNvSpPr>
            <a:spLocks noGrp="1"/>
          </p:cNvSpPr>
          <p:nvPr>
            <p:ph sz="quarter" idx="1"/>
          </p:nvPr>
        </p:nvSpPr>
        <p:spPr/>
        <p:txBody>
          <a:bodyPr>
            <a:normAutofit fontScale="70000" lnSpcReduction="20000"/>
          </a:bodyPr>
          <a:lstStyle/>
          <a:p>
            <a:r>
              <a:rPr lang="en-US" u="sng" dirty="0" err="1"/>
              <a:t>Listwise</a:t>
            </a:r>
            <a:r>
              <a:rPr lang="en-US" u="sng" dirty="0"/>
              <a:t> deletion</a:t>
            </a:r>
            <a:r>
              <a:rPr lang="en-US" dirty="0"/>
              <a:t>: Only acceptable with very low proportion of missing data.</a:t>
            </a:r>
          </a:p>
          <a:p>
            <a:endParaRPr lang="en-US" dirty="0"/>
          </a:p>
          <a:p>
            <a:r>
              <a:rPr lang="en-US" u="sng" dirty="0"/>
              <a:t>Single imputation</a:t>
            </a:r>
            <a:r>
              <a:rPr lang="en-US" dirty="0"/>
              <a:t>: Acceptable approach if missing data indicators are also included in the PS model.</a:t>
            </a:r>
          </a:p>
          <a:p>
            <a:endParaRPr lang="en-US" dirty="0"/>
          </a:p>
          <a:p>
            <a:r>
              <a:rPr lang="en-US" u="sng" dirty="0"/>
              <a:t>Multiple imputation </a:t>
            </a:r>
            <a:r>
              <a:rPr lang="en-US" dirty="0"/>
              <a:t>of covariates, followed by averaging of multiple propensity scores to create single propensity score vector.</a:t>
            </a:r>
          </a:p>
          <a:p>
            <a:endParaRPr lang="en-US" dirty="0"/>
          </a:p>
          <a:p>
            <a:r>
              <a:rPr lang="en-US" u="sng" dirty="0"/>
              <a:t>Multiple imputation </a:t>
            </a:r>
            <a:r>
              <a:rPr lang="en-US" dirty="0"/>
              <a:t>followed by separate propensity score analysis of each imputed dataset. </a:t>
            </a:r>
          </a:p>
          <a:p>
            <a:endParaRPr lang="en-US" dirty="0"/>
          </a:p>
          <a:p>
            <a:r>
              <a:rPr lang="en-US" u="sng" dirty="0"/>
              <a:t>For more details, see</a:t>
            </a:r>
            <a:r>
              <a:rPr lang="en-US" dirty="0"/>
              <a:t>: Leite, W. L., Aydin, B., &amp; Cetin-Berber, D. D., (2021). Imputation of Missing Covariate Data Prior to Propensity Score Analysis: A Tutorial and Evaluation of the Robustness of Practical Approaches. Evaluation Review. DOI: </a:t>
            </a:r>
            <a:r>
              <a:rPr lang="en-US" dirty="0">
                <a:hlinkClick r:id="rId2"/>
              </a:rPr>
              <a:t>10.1177/0193841X211020245</a:t>
            </a:r>
            <a:endParaRPr lang="en-US" dirty="0"/>
          </a:p>
          <a:p>
            <a:endParaRPr lang="en-US" dirty="0"/>
          </a:p>
        </p:txBody>
      </p:sp>
      <p:sp>
        <p:nvSpPr>
          <p:cNvPr id="4" name="Footer Placeholder 3">
            <a:extLst>
              <a:ext uri="{FF2B5EF4-FFF2-40B4-BE49-F238E27FC236}">
                <a16:creationId xmlns:a16="http://schemas.microsoft.com/office/drawing/2014/main" id="{EE466ECB-4F44-6F95-7B1F-5AF1084CBA93}"/>
              </a:ext>
            </a:extLst>
          </p:cNvPr>
          <p:cNvSpPr>
            <a:spLocks noGrp="1"/>
          </p:cNvSpPr>
          <p:nvPr>
            <p:ph type="ftr" sz="quarter" idx="11"/>
          </p:nvPr>
        </p:nvSpPr>
        <p:spPr/>
        <p:txBody>
          <a:bodyPr/>
          <a:lstStyle/>
          <a:p>
            <a:r>
              <a:rPr lang="en-US"/>
              <a:t>Data Science Training: Causal Reasoning</a:t>
            </a:r>
          </a:p>
        </p:txBody>
      </p:sp>
      <p:sp>
        <p:nvSpPr>
          <p:cNvPr id="5" name="Slide Number Placeholder 4">
            <a:extLst>
              <a:ext uri="{FF2B5EF4-FFF2-40B4-BE49-F238E27FC236}">
                <a16:creationId xmlns:a16="http://schemas.microsoft.com/office/drawing/2014/main" id="{7E0D97CA-907D-778D-2FD6-39FF99EF073E}"/>
              </a:ext>
            </a:extLst>
          </p:cNvPr>
          <p:cNvSpPr>
            <a:spLocks noGrp="1"/>
          </p:cNvSpPr>
          <p:nvPr>
            <p:ph type="sldNum" sz="quarter" idx="12"/>
          </p:nvPr>
        </p:nvSpPr>
        <p:spPr/>
        <p:txBody>
          <a:bodyPr/>
          <a:lstStyle/>
          <a:p>
            <a:fld id="{33BF3240-1806-4DDE-9CA6-64AC308839A7}" type="slidenum">
              <a:rPr lang="en-US" smtClean="0"/>
              <a:pPr/>
              <a:t>13</a:t>
            </a:fld>
            <a:endParaRPr lang="en-US"/>
          </a:p>
        </p:txBody>
      </p:sp>
    </p:spTree>
    <p:extLst>
      <p:ext uri="{BB962C8B-B14F-4D97-AF65-F5344CB8AC3E}">
        <p14:creationId xmlns:p14="http://schemas.microsoft.com/office/powerpoint/2010/main" val="177998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Rectangle 2"/>
          <p:cNvSpPr>
            <a:spLocks noGrp="1" noChangeArrowheads="1"/>
          </p:cNvSpPr>
          <p:nvPr>
            <p:ph type="title"/>
          </p:nvPr>
        </p:nvSpPr>
        <p:spPr/>
        <p:txBody>
          <a:bodyPr>
            <a:normAutofit/>
          </a:bodyPr>
          <a:lstStyle/>
          <a:p>
            <a:pPr eaLnBrk="1" hangingPunct="1">
              <a:defRPr/>
            </a:pPr>
            <a:r>
              <a:rPr lang="en-US" dirty="0"/>
              <a:t>Estimation of Propensity Scores</a:t>
            </a:r>
          </a:p>
        </p:txBody>
      </p:sp>
      <p:sp>
        <p:nvSpPr>
          <p:cNvPr id="27651" name="Rectangle 3"/>
          <p:cNvSpPr>
            <a:spLocks noGrp="1" noChangeArrowheads="1"/>
          </p:cNvSpPr>
          <p:nvPr>
            <p:ph sz="quarter" idx="1"/>
          </p:nvPr>
        </p:nvSpPr>
        <p:spPr>
          <a:xfrm>
            <a:off x="457200" y="1371600"/>
            <a:ext cx="8686800" cy="4759325"/>
          </a:xfrm>
        </p:spPr>
        <p:txBody>
          <a:bodyPr/>
          <a:lstStyle/>
          <a:p>
            <a:pPr eaLnBrk="1" hangingPunct="1"/>
            <a:r>
              <a:rPr lang="en-US" dirty="0"/>
              <a:t>Different methods for estimating PS can be used:</a:t>
            </a:r>
          </a:p>
          <a:p>
            <a:pPr lvl="1" eaLnBrk="1" hangingPunct="1"/>
            <a:r>
              <a:rPr lang="en-US" sz="2800" i="1" dirty="0"/>
              <a:t>Statistical</a:t>
            </a:r>
            <a:r>
              <a:rPr lang="en-US" sz="2800" i="1" dirty="0">
                <a:solidFill>
                  <a:schemeClr val="tx2"/>
                </a:solidFill>
              </a:rPr>
              <a:t> models</a:t>
            </a:r>
            <a:r>
              <a:rPr lang="en-US" sz="2800" dirty="0">
                <a:solidFill>
                  <a:schemeClr val="tx2"/>
                </a:solidFill>
              </a:rPr>
              <a:t>: logistic regression, </a:t>
            </a:r>
            <a:r>
              <a:rPr lang="en-US" sz="2800" dirty="0" err="1">
                <a:solidFill>
                  <a:schemeClr val="tx2"/>
                </a:solidFill>
              </a:rPr>
              <a:t>probit</a:t>
            </a:r>
            <a:r>
              <a:rPr lang="en-US" sz="2800" dirty="0">
                <a:solidFill>
                  <a:schemeClr val="tx2"/>
                </a:solidFill>
              </a:rPr>
              <a:t> regression</a:t>
            </a:r>
          </a:p>
          <a:p>
            <a:pPr lvl="1" eaLnBrk="1" hangingPunct="1"/>
            <a:endParaRPr lang="en-US" sz="2800" i="1" dirty="0">
              <a:solidFill>
                <a:schemeClr val="tx2"/>
              </a:solidFill>
            </a:endParaRPr>
          </a:p>
          <a:p>
            <a:pPr lvl="1" eaLnBrk="1" hangingPunct="1"/>
            <a:r>
              <a:rPr lang="en-US" sz="2800" i="1" dirty="0">
                <a:solidFill>
                  <a:schemeClr val="tx2"/>
                </a:solidFill>
              </a:rPr>
              <a:t>Machine learning algorithms:</a:t>
            </a:r>
            <a:br>
              <a:rPr lang="en-US" sz="2800" dirty="0">
                <a:solidFill>
                  <a:schemeClr val="tx2"/>
                </a:solidFill>
              </a:rPr>
            </a:br>
            <a:r>
              <a:rPr lang="en-US" sz="2800" dirty="0">
                <a:solidFill>
                  <a:schemeClr val="tx2"/>
                </a:solidFill>
              </a:rPr>
              <a:t>classification trees, boosting, bagging, random forests, support vector machines, neural networks, super learner.</a:t>
            </a:r>
          </a:p>
          <a:p>
            <a:pPr lvl="1" eaLnBrk="1" hangingPunct="1">
              <a:buFont typeface="Wingdings" pitchFamily="2" charset="2"/>
              <a:buNone/>
            </a:pPr>
            <a:endParaRPr lang="en-US" sz="2800" dirty="0"/>
          </a:p>
        </p:txBody>
      </p:sp>
      <p:sp>
        <p:nvSpPr>
          <p:cNvPr id="2" name="Footer Placeholder 1">
            <a:extLst>
              <a:ext uri="{FF2B5EF4-FFF2-40B4-BE49-F238E27FC236}">
                <a16:creationId xmlns:a16="http://schemas.microsoft.com/office/drawing/2014/main" id="{7843FEED-FA37-9EDF-16D6-81FDB1DF3601}"/>
              </a:ext>
            </a:extLst>
          </p:cNvPr>
          <p:cNvSpPr>
            <a:spLocks noGrp="1"/>
          </p:cNvSpPr>
          <p:nvPr>
            <p:ph type="ftr" sz="quarter" idx="11"/>
          </p:nvPr>
        </p:nvSpPr>
        <p:spPr/>
        <p:txBody>
          <a:bodyPr/>
          <a:lstStyle/>
          <a:p>
            <a:r>
              <a:rPr lang="en-US"/>
              <a:t>Data Science Training: Causal Reasoning</a:t>
            </a:r>
          </a:p>
        </p:txBody>
      </p:sp>
      <p:sp>
        <p:nvSpPr>
          <p:cNvPr id="3" name="Slide Number Placeholder 2">
            <a:extLst>
              <a:ext uri="{FF2B5EF4-FFF2-40B4-BE49-F238E27FC236}">
                <a16:creationId xmlns:a16="http://schemas.microsoft.com/office/drawing/2014/main" id="{78FDF088-04DA-672A-34B0-C1B9DB146C50}"/>
              </a:ext>
            </a:extLst>
          </p:cNvPr>
          <p:cNvSpPr>
            <a:spLocks noGrp="1"/>
          </p:cNvSpPr>
          <p:nvPr>
            <p:ph type="sldNum" sz="quarter" idx="12"/>
          </p:nvPr>
        </p:nvSpPr>
        <p:spPr/>
        <p:txBody>
          <a:bodyPr/>
          <a:lstStyle/>
          <a:p>
            <a:fld id="{33BF3240-1806-4DDE-9CA6-64AC308839A7}" type="slidenum">
              <a:rPr lang="en-US" smtClean="0"/>
              <a:pPr/>
              <a:t>14</a:t>
            </a:fld>
            <a:endParaRPr lang="en-US"/>
          </a:p>
        </p:txBody>
      </p:sp>
    </p:spTree>
    <p:extLst>
      <p:ext uri="{BB962C8B-B14F-4D97-AF65-F5344CB8AC3E}">
        <p14:creationId xmlns:p14="http://schemas.microsoft.com/office/powerpoint/2010/main" val="601681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 functions for estimating propensity scores</a:t>
            </a:r>
          </a:p>
        </p:txBody>
      </p:sp>
      <p:sp>
        <p:nvSpPr>
          <p:cNvPr id="3" name="Slide Number Placeholder 2"/>
          <p:cNvSpPr>
            <a:spLocks noGrp="1"/>
          </p:cNvSpPr>
          <p:nvPr>
            <p:ph type="sldNum" sz="quarter" idx="12"/>
          </p:nvPr>
        </p:nvSpPr>
        <p:spPr/>
        <p:txBody>
          <a:bodyPr/>
          <a:lstStyle/>
          <a:p>
            <a:fld id="{33BF3240-1806-4DDE-9CA6-64AC308839A7}" type="slidenum">
              <a:rPr lang="en-US" smtClean="0"/>
              <a:pPr/>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91693880"/>
              </p:ext>
            </p:extLst>
          </p:nvPr>
        </p:nvGraphicFramePr>
        <p:xfrm>
          <a:off x="228601" y="1660947"/>
          <a:ext cx="8610599" cy="3292053"/>
        </p:xfrm>
        <a:graphic>
          <a:graphicData uri="http://schemas.openxmlformats.org/drawingml/2006/table">
            <a:tbl>
              <a:tblPr firstRow="1" firstCol="1" bandRow="1">
                <a:tableStyleId>{5C22544A-7EE6-4342-B048-85BDC9FD1C3A}</a:tableStyleId>
              </a:tblPr>
              <a:tblGrid>
                <a:gridCol w="1257156">
                  <a:extLst>
                    <a:ext uri="{9D8B030D-6E8A-4147-A177-3AD203B41FA5}">
                      <a16:colId xmlns:a16="http://schemas.microsoft.com/office/drawing/2014/main" val="20000"/>
                    </a:ext>
                  </a:extLst>
                </a:gridCol>
                <a:gridCol w="1639303">
                  <a:extLst>
                    <a:ext uri="{9D8B030D-6E8A-4147-A177-3AD203B41FA5}">
                      <a16:colId xmlns:a16="http://schemas.microsoft.com/office/drawing/2014/main" val="20001"/>
                    </a:ext>
                  </a:extLst>
                </a:gridCol>
                <a:gridCol w="5714140">
                  <a:extLst>
                    <a:ext uri="{9D8B030D-6E8A-4147-A177-3AD203B41FA5}">
                      <a16:colId xmlns:a16="http://schemas.microsoft.com/office/drawing/2014/main" val="20002"/>
                    </a:ext>
                  </a:extLst>
                </a:gridCol>
              </a:tblGrid>
              <a:tr h="287437">
                <a:tc>
                  <a:txBody>
                    <a:bodyPr/>
                    <a:lstStyle/>
                    <a:p>
                      <a:pPr>
                        <a:lnSpc>
                          <a:spcPct val="200000"/>
                        </a:lnSpc>
                        <a:spcAft>
                          <a:spcPts val="0"/>
                        </a:spcAft>
                      </a:pPr>
                      <a:r>
                        <a:rPr lang="en-US" sz="2000" dirty="0">
                          <a:effectLst/>
                        </a:rPr>
                        <a:t>Package</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a:effectLst/>
                        </a:rPr>
                        <a:t>Function</a:t>
                      </a:r>
                      <a:endParaRPr lang="en-US" sz="200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Method of</a:t>
                      </a:r>
                      <a:r>
                        <a:rPr lang="en-US" sz="2000" baseline="0" dirty="0">
                          <a:effectLst/>
                        </a:rPr>
                        <a:t> propensity score estimation</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0"/>
                  </a:ext>
                </a:extLst>
              </a:tr>
              <a:tr h="574873">
                <a:tc>
                  <a:txBody>
                    <a:bodyPr/>
                    <a:lstStyle/>
                    <a:p>
                      <a:pPr>
                        <a:lnSpc>
                          <a:spcPct val="200000"/>
                        </a:lnSpc>
                        <a:spcAft>
                          <a:spcPts val="0"/>
                        </a:spcAft>
                      </a:pPr>
                      <a:r>
                        <a:rPr lang="en-US" sz="2000" dirty="0">
                          <a:solidFill>
                            <a:schemeClr val="lt1"/>
                          </a:solidFill>
                          <a:effectLst/>
                          <a:latin typeface="+mn-lt"/>
                        </a:rPr>
                        <a:t>stats</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err="1">
                          <a:effectLst/>
                        </a:rPr>
                        <a:t>glm</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Logistic regression</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1"/>
                  </a:ext>
                </a:extLst>
              </a:tr>
              <a:tr h="574873">
                <a:tc>
                  <a:txBody>
                    <a:bodyPr/>
                    <a:lstStyle/>
                    <a:p>
                      <a:pPr>
                        <a:lnSpc>
                          <a:spcPct val="200000"/>
                        </a:lnSpc>
                        <a:spcAft>
                          <a:spcPts val="0"/>
                        </a:spcAft>
                      </a:pPr>
                      <a:r>
                        <a:rPr lang="en-US" sz="2000" dirty="0">
                          <a:solidFill>
                            <a:schemeClr val="lt1"/>
                          </a:solidFill>
                          <a:effectLst/>
                          <a:latin typeface="+mn-lt"/>
                        </a:rPr>
                        <a:t>lme4</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err="1">
                          <a:effectLst/>
                        </a:rPr>
                        <a:t>glmer</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baseline="0" dirty="0">
                          <a:solidFill>
                            <a:schemeClr val="dk1"/>
                          </a:solidFill>
                          <a:effectLst/>
                          <a:latin typeface="+mn-lt"/>
                        </a:rPr>
                        <a:t>Multilevel logistic regression with clustered data</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2"/>
                  </a:ext>
                </a:extLst>
              </a:tr>
              <a:tr h="574873">
                <a:tc>
                  <a:txBody>
                    <a:bodyPr/>
                    <a:lstStyle/>
                    <a:p>
                      <a:pPr>
                        <a:lnSpc>
                          <a:spcPct val="200000"/>
                        </a:lnSpc>
                        <a:spcAft>
                          <a:spcPts val="0"/>
                        </a:spcAft>
                      </a:pPr>
                      <a:r>
                        <a:rPr lang="en-US" sz="2000">
                          <a:effectLst/>
                        </a:rPr>
                        <a:t>survey</a:t>
                      </a:r>
                      <a:endParaRPr lang="en-US" sz="2000">
                        <a:solidFill>
                          <a:srgbClr val="000000"/>
                        </a:solidFill>
                        <a:effectLst/>
                        <a:latin typeface="Calibri"/>
                      </a:endParaRPr>
                    </a:p>
                  </a:txBody>
                  <a:tcPr marL="53894" marR="53894" marT="0" marB="0"/>
                </a:tc>
                <a:tc>
                  <a:txBody>
                    <a:bodyPr/>
                    <a:lstStyle/>
                    <a:p>
                      <a:pPr>
                        <a:lnSpc>
                          <a:spcPct val="200000"/>
                        </a:lnSpc>
                        <a:spcAft>
                          <a:spcPts val="0"/>
                        </a:spcAft>
                      </a:pPr>
                      <a:r>
                        <a:rPr lang="en-US" sz="2000" dirty="0" err="1">
                          <a:effectLst/>
                        </a:rPr>
                        <a:t>svyglm</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Logistic regression with complex survey data</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3"/>
                  </a:ext>
                </a:extLst>
              </a:tr>
              <a:tr h="287437">
                <a:tc>
                  <a:txBody>
                    <a:bodyPr/>
                    <a:lstStyle/>
                    <a:p>
                      <a:pPr>
                        <a:lnSpc>
                          <a:spcPct val="200000"/>
                        </a:lnSpc>
                        <a:spcAft>
                          <a:spcPts val="0"/>
                        </a:spcAft>
                      </a:pPr>
                      <a:r>
                        <a:rPr lang="en-US" sz="2000" dirty="0">
                          <a:effectLst/>
                        </a:rPr>
                        <a:t>ranger</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ranger</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Random forests</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4"/>
                  </a:ext>
                </a:extLst>
              </a:tr>
              <a:tr h="287437">
                <a:tc>
                  <a:txBody>
                    <a:bodyPr/>
                    <a:lstStyle/>
                    <a:p>
                      <a:pPr>
                        <a:lnSpc>
                          <a:spcPct val="200000"/>
                        </a:lnSpc>
                        <a:spcAft>
                          <a:spcPts val="0"/>
                        </a:spcAft>
                      </a:pPr>
                      <a:r>
                        <a:rPr lang="en-US" sz="2000" dirty="0">
                          <a:effectLst/>
                        </a:rPr>
                        <a:t>twang</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err="1">
                          <a:effectLst/>
                        </a:rPr>
                        <a:t>ps</a:t>
                      </a:r>
                      <a:endParaRPr lang="en-US" sz="2000" dirty="0">
                        <a:solidFill>
                          <a:srgbClr val="000000"/>
                        </a:solidFill>
                        <a:effectLst/>
                        <a:latin typeface="Calibri"/>
                      </a:endParaRPr>
                    </a:p>
                  </a:txBody>
                  <a:tcPr marL="53894" marR="53894" marT="0" marB="0"/>
                </a:tc>
                <a:tc>
                  <a:txBody>
                    <a:bodyPr/>
                    <a:lstStyle/>
                    <a:p>
                      <a:pPr>
                        <a:lnSpc>
                          <a:spcPct val="200000"/>
                        </a:lnSpc>
                        <a:spcAft>
                          <a:spcPts val="0"/>
                        </a:spcAft>
                      </a:pPr>
                      <a:r>
                        <a:rPr lang="en-US" sz="2000" dirty="0">
                          <a:effectLst/>
                        </a:rPr>
                        <a:t>Generalized boosted modeling</a:t>
                      </a:r>
                      <a:endParaRPr lang="en-US" sz="2000" dirty="0">
                        <a:solidFill>
                          <a:srgbClr val="000000"/>
                        </a:solidFill>
                        <a:effectLst/>
                        <a:latin typeface="Calibri"/>
                      </a:endParaRPr>
                    </a:p>
                  </a:txBody>
                  <a:tcPr marL="53894" marR="53894" marT="0" marB="0"/>
                </a:tc>
                <a:extLst>
                  <a:ext uri="{0D108BD9-81ED-4DB2-BD59-A6C34878D82A}">
                    <a16:rowId xmlns:a16="http://schemas.microsoft.com/office/drawing/2014/main" val="10005"/>
                  </a:ext>
                </a:extLst>
              </a:tr>
            </a:tbl>
          </a:graphicData>
        </a:graphic>
      </p:graphicFrame>
      <p:sp>
        <p:nvSpPr>
          <p:cNvPr id="4" name="Footer Placeholder 3">
            <a:extLst>
              <a:ext uri="{FF2B5EF4-FFF2-40B4-BE49-F238E27FC236}">
                <a16:creationId xmlns:a16="http://schemas.microsoft.com/office/drawing/2014/main" id="{BB5D8EE9-A5E9-9C0E-DD6E-9A0E1ADC0E39}"/>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46692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Rectangle 2"/>
          <p:cNvSpPr>
            <a:spLocks noGrp="1" noChangeArrowheads="1"/>
          </p:cNvSpPr>
          <p:nvPr>
            <p:ph type="title"/>
          </p:nvPr>
        </p:nvSpPr>
        <p:spPr/>
        <p:txBody>
          <a:bodyPr/>
          <a:lstStyle/>
          <a:p>
            <a:pPr eaLnBrk="1" hangingPunct="1">
              <a:defRPr/>
            </a:pPr>
            <a:r>
              <a:rPr lang="en-US" dirty="0"/>
              <a:t>Common support</a:t>
            </a:r>
          </a:p>
        </p:txBody>
      </p:sp>
      <p:sp>
        <p:nvSpPr>
          <p:cNvPr id="33795" name="Rectangle 3"/>
          <p:cNvSpPr>
            <a:spLocks noGrp="1" noChangeArrowheads="1"/>
          </p:cNvSpPr>
          <p:nvPr>
            <p:ph sz="quarter" idx="1"/>
          </p:nvPr>
        </p:nvSpPr>
        <p:spPr>
          <a:xfrm>
            <a:off x="0" y="1298448"/>
            <a:ext cx="9067800" cy="758952"/>
          </a:xfrm>
        </p:spPr>
        <p:txBody>
          <a:bodyPr>
            <a:noAutofit/>
          </a:bodyPr>
          <a:lstStyle/>
          <a:p>
            <a:pPr eaLnBrk="1" hangingPunct="1"/>
            <a:r>
              <a:rPr lang="en-US" sz="2400" i="1" dirty="0"/>
              <a:t>Common support: The area of the propensity score distribution where values exist for both groups.</a:t>
            </a:r>
            <a:endParaRPr lang="en-US" sz="2400" dirty="0"/>
          </a:p>
          <a:p>
            <a:pPr eaLnBrk="1" hangingPunct="1"/>
            <a:endParaRPr lang="en-US" sz="2400"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52400" y="2133600"/>
            <a:ext cx="8686800" cy="4343400"/>
          </a:xfrm>
          <a:prstGeom prst="rect">
            <a:avLst/>
          </a:prstGeom>
        </p:spPr>
      </p:pic>
      <p:sp>
        <p:nvSpPr>
          <p:cNvPr id="2" name="Footer Placeholder 1">
            <a:extLst>
              <a:ext uri="{FF2B5EF4-FFF2-40B4-BE49-F238E27FC236}">
                <a16:creationId xmlns:a16="http://schemas.microsoft.com/office/drawing/2014/main" id="{82FD707C-7C96-EB8D-D791-57F7BAB7ED59}"/>
              </a:ext>
            </a:extLst>
          </p:cNvPr>
          <p:cNvSpPr>
            <a:spLocks noGrp="1"/>
          </p:cNvSpPr>
          <p:nvPr>
            <p:ph type="ftr" sz="quarter" idx="11"/>
          </p:nvPr>
        </p:nvSpPr>
        <p:spPr/>
        <p:txBody>
          <a:bodyPr/>
          <a:lstStyle/>
          <a:p>
            <a:r>
              <a:rPr lang="en-US"/>
              <a:t>Data Science Training: Causal Reasoning</a:t>
            </a:r>
          </a:p>
        </p:txBody>
      </p:sp>
      <p:sp>
        <p:nvSpPr>
          <p:cNvPr id="3" name="Slide Number Placeholder 2">
            <a:extLst>
              <a:ext uri="{FF2B5EF4-FFF2-40B4-BE49-F238E27FC236}">
                <a16:creationId xmlns:a16="http://schemas.microsoft.com/office/drawing/2014/main" id="{F760754C-12DC-2E25-EDBA-0B25C4533FAC}"/>
              </a:ext>
            </a:extLst>
          </p:cNvPr>
          <p:cNvSpPr>
            <a:spLocks noGrp="1"/>
          </p:cNvSpPr>
          <p:nvPr>
            <p:ph type="sldNum" sz="quarter" idx="12"/>
          </p:nvPr>
        </p:nvSpPr>
        <p:spPr/>
        <p:txBody>
          <a:bodyPr/>
          <a:lstStyle/>
          <a:p>
            <a:fld id="{33BF3240-1806-4DDE-9CA6-64AC308839A7}" type="slidenum">
              <a:rPr lang="en-US" smtClean="0"/>
              <a:pPr/>
              <a:t>16</a:t>
            </a:fld>
            <a:endParaRPr lang="en-US"/>
          </a:p>
        </p:txBody>
      </p:sp>
    </p:spTree>
    <p:extLst>
      <p:ext uri="{BB962C8B-B14F-4D97-AF65-F5344CB8AC3E}">
        <p14:creationId xmlns:p14="http://schemas.microsoft.com/office/powerpoint/2010/main" val="3309173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Title 1"/>
          <p:cNvSpPr>
            <a:spLocks noGrp="1"/>
          </p:cNvSpPr>
          <p:nvPr>
            <p:ph type="title"/>
          </p:nvPr>
        </p:nvSpPr>
        <p:spPr>
          <a:xfrm>
            <a:off x="301752" y="307848"/>
            <a:ext cx="8534400" cy="758952"/>
          </a:xfrm>
        </p:spPr>
        <p:txBody>
          <a:bodyPr>
            <a:noAutofit/>
          </a:bodyPr>
          <a:lstStyle/>
          <a:p>
            <a:pPr eaLnBrk="1" hangingPunct="1">
              <a:defRPr/>
            </a:pPr>
            <a:r>
              <a:rPr lang="en-US" sz="2800" dirty="0"/>
              <a:t>What if adequate common support and covariate balance cannot be achieved?</a:t>
            </a:r>
          </a:p>
        </p:txBody>
      </p:sp>
      <p:sp>
        <p:nvSpPr>
          <p:cNvPr id="35843" name="Content Placeholder 2"/>
          <p:cNvSpPr>
            <a:spLocks noGrp="1"/>
          </p:cNvSpPr>
          <p:nvPr>
            <p:ph sz="quarter" idx="1"/>
          </p:nvPr>
        </p:nvSpPr>
        <p:spPr/>
        <p:txBody>
          <a:bodyPr>
            <a:normAutofit/>
          </a:bodyPr>
          <a:lstStyle/>
          <a:p>
            <a:pPr eaLnBrk="1" hangingPunct="1"/>
            <a:r>
              <a:rPr lang="en-US" dirty="0"/>
              <a:t>Indication that groups are too </a:t>
            </a:r>
            <a:r>
              <a:rPr lang="en-US" i="1" dirty="0"/>
              <a:t>heterogeneous</a:t>
            </a:r>
            <a:r>
              <a:rPr lang="en-US" dirty="0"/>
              <a:t> for estimating a causal treatment effect (particularly if groups only overlap on their tails);</a:t>
            </a:r>
          </a:p>
          <a:p>
            <a:pPr eaLnBrk="1" hangingPunct="1"/>
            <a:endParaRPr lang="en-US" dirty="0"/>
          </a:p>
          <a:p>
            <a:pPr eaLnBrk="1" hangingPunct="1"/>
            <a:r>
              <a:rPr lang="en-US" dirty="0"/>
              <a:t>If imbalance is not too severe one could hope that the </a:t>
            </a:r>
            <a:r>
              <a:rPr lang="en-US" i="1" dirty="0"/>
              <a:t>additional covariance adjustment </a:t>
            </a:r>
            <a:r>
              <a:rPr lang="en-US" dirty="0"/>
              <a:t>removes the residual bias due to imperfect balance;</a:t>
            </a:r>
          </a:p>
          <a:p>
            <a:pPr eaLnBrk="1" hangingPunct="1"/>
            <a:endParaRPr lang="en-US" dirty="0"/>
          </a:p>
          <a:p>
            <a:pPr eaLnBrk="1" hangingPunct="1"/>
            <a:r>
              <a:rPr lang="en-US" dirty="0"/>
              <a:t>It is usually harder to achieve balance on a large set of covariates than on small set of covariates</a:t>
            </a:r>
          </a:p>
          <a:p>
            <a:pPr eaLnBrk="1" hangingPunct="1"/>
            <a:endParaRPr lang="en-US" dirty="0"/>
          </a:p>
          <a:p>
            <a:pPr eaLnBrk="1" hangingPunct="1"/>
            <a:endParaRPr lang="en-US" dirty="0"/>
          </a:p>
        </p:txBody>
      </p:sp>
      <p:sp>
        <p:nvSpPr>
          <p:cNvPr id="2" name="Footer Placeholder 1">
            <a:extLst>
              <a:ext uri="{FF2B5EF4-FFF2-40B4-BE49-F238E27FC236}">
                <a16:creationId xmlns:a16="http://schemas.microsoft.com/office/drawing/2014/main" id="{9E09262A-B473-DEEA-E658-3A5C02065CA2}"/>
              </a:ext>
            </a:extLst>
          </p:cNvPr>
          <p:cNvSpPr>
            <a:spLocks noGrp="1"/>
          </p:cNvSpPr>
          <p:nvPr>
            <p:ph type="ftr" sz="quarter" idx="11"/>
          </p:nvPr>
        </p:nvSpPr>
        <p:spPr/>
        <p:txBody>
          <a:bodyPr/>
          <a:lstStyle/>
          <a:p>
            <a:r>
              <a:rPr lang="en-US"/>
              <a:t>Data Science Training: Causal Reasoning</a:t>
            </a:r>
          </a:p>
        </p:txBody>
      </p:sp>
      <p:sp>
        <p:nvSpPr>
          <p:cNvPr id="3" name="Slide Number Placeholder 2">
            <a:extLst>
              <a:ext uri="{FF2B5EF4-FFF2-40B4-BE49-F238E27FC236}">
                <a16:creationId xmlns:a16="http://schemas.microsoft.com/office/drawing/2014/main" id="{9EEC983B-4765-C4F8-0276-A507F775C003}"/>
              </a:ext>
            </a:extLst>
          </p:cNvPr>
          <p:cNvSpPr>
            <a:spLocks noGrp="1"/>
          </p:cNvSpPr>
          <p:nvPr>
            <p:ph type="sldNum" sz="quarter" idx="12"/>
          </p:nvPr>
        </p:nvSpPr>
        <p:spPr/>
        <p:txBody>
          <a:bodyPr/>
          <a:lstStyle/>
          <a:p>
            <a:fld id="{33BF3240-1806-4DDE-9CA6-64AC308839A7}" type="slidenum">
              <a:rPr lang="en-US" smtClean="0"/>
              <a:pPr/>
              <a:t>17</a:t>
            </a:fld>
            <a:endParaRPr lang="en-US"/>
          </a:p>
        </p:txBody>
      </p:sp>
    </p:spTree>
    <p:extLst>
      <p:ext uri="{BB962C8B-B14F-4D97-AF65-F5344CB8AC3E}">
        <p14:creationId xmlns:p14="http://schemas.microsoft.com/office/powerpoint/2010/main" val="3116077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Title 1"/>
          <p:cNvSpPr>
            <a:spLocks noGrp="1"/>
          </p:cNvSpPr>
          <p:nvPr>
            <p:ph type="title"/>
          </p:nvPr>
        </p:nvSpPr>
        <p:spPr>
          <a:xfrm>
            <a:off x="301752" y="379476"/>
            <a:ext cx="6784848" cy="758952"/>
          </a:xfrm>
        </p:spPr>
        <p:txBody>
          <a:bodyPr>
            <a:normAutofit fontScale="90000"/>
          </a:bodyPr>
          <a:lstStyle/>
          <a:p>
            <a:pPr eaLnBrk="1" hangingPunct="1">
              <a:defRPr/>
            </a:pPr>
            <a:r>
              <a:rPr lang="en-US" dirty="0"/>
              <a:t>Propensity Score Method Implementation</a:t>
            </a:r>
          </a:p>
        </p:txBody>
      </p:sp>
      <p:sp>
        <p:nvSpPr>
          <p:cNvPr id="2" name="Slide Number Placeholder 1"/>
          <p:cNvSpPr>
            <a:spLocks noGrp="1"/>
          </p:cNvSpPr>
          <p:nvPr>
            <p:ph type="sldNum" sz="quarter" idx="12"/>
          </p:nvPr>
        </p:nvSpPr>
        <p:spPr/>
        <p:txBody>
          <a:bodyPr/>
          <a:lstStyle/>
          <a:p>
            <a:fld id="{33BF3240-1806-4DDE-9CA6-64AC308839A7}" type="slidenum">
              <a:rPr lang="en-US" smtClean="0"/>
              <a:pPr/>
              <a:t>18</a:t>
            </a:fld>
            <a:endParaRPr lang="en-US"/>
          </a:p>
        </p:txBody>
      </p:sp>
      <p:sp>
        <p:nvSpPr>
          <p:cNvPr id="18435" name="Content Placeholder 2"/>
          <p:cNvSpPr>
            <a:spLocks noGrp="1"/>
          </p:cNvSpPr>
          <p:nvPr>
            <p:ph sz="quarter" idx="1"/>
          </p:nvPr>
        </p:nvSpPr>
        <p:spPr/>
        <p:txBody>
          <a:bodyPr>
            <a:normAutofit/>
          </a:bodyPr>
          <a:lstStyle/>
          <a:p>
            <a:pPr eaLnBrk="1" hangingPunct="1"/>
            <a:r>
              <a:rPr lang="en-US" sz="2800" dirty="0"/>
              <a:t>Propensity scores methods:</a:t>
            </a:r>
          </a:p>
          <a:p>
            <a:pPr lvl="1"/>
            <a:r>
              <a:rPr lang="en-US" sz="2800" dirty="0"/>
              <a:t>Weighting</a:t>
            </a:r>
          </a:p>
          <a:p>
            <a:pPr lvl="1"/>
            <a:endParaRPr lang="en-US" sz="2800" dirty="0"/>
          </a:p>
          <a:p>
            <a:pPr lvl="1"/>
            <a:r>
              <a:rPr lang="en-US" sz="2800" dirty="0"/>
              <a:t>Stratification</a:t>
            </a:r>
          </a:p>
          <a:p>
            <a:pPr lvl="1" eaLnBrk="1" hangingPunct="1"/>
            <a:endParaRPr lang="en-US" sz="2800" dirty="0"/>
          </a:p>
          <a:p>
            <a:pPr lvl="1" eaLnBrk="1" hangingPunct="1"/>
            <a:r>
              <a:rPr lang="en-US" sz="2800" dirty="0"/>
              <a:t>Matching</a:t>
            </a:r>
          </a:p>
          <a:p>
            <a:pPr lvl="1" eaLnBrk="1" hangingPunct="1"/>
            <a:endParaRPr lang="en-US" sz="2800" dirty="0"/>
          </a:p>
        </p:txBody>
      </p:sp>
      <p:sp>
        <p:nvSpPr>
          <p:cNvPr id="3" name="Footer Placeholder 2">
            <a:extLst>
              <a:ext uri="{FF2B5EF4-FFF2-40B4-BE49-F238E27FC236}">
                <a16:creationId xmlns:a16="http://schemas.microsoft.com/office/drawing/2014/main" id="{82861F00-64F0-FF69-C625-BFA4E558943E}"/>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62433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Weighting</a:t>
            </a:r>
          </a:p>
        </p:txBody>
      </p:sp>
      <p:sp>
        <p:nvSpPr>
          <p:cNvPr id="4" name="Slide Number Placeholder 3"/>
          <p:cNvSpPr>
            <a:spLocks noGrp="1"/>
          </p:cNvSpPr>
          <p:nvPr>
            <p:ph type="sldNum" sz="quarter" idx="12"/>
          </p:nvPr>
        </p:nvSpPr>
        <p:spPr/>
        <p:txBody>
          <a:bodyPr/>
          <a:lstStyle/>
          <a:p>
            <a:fld id="{33BF3240-1806-4DDE-9CA6-64AC308839A7}" type="slidenum">
              <a:rPr lang="en-US" smtClean="0"/>
              <a:pPr/>
              <a:t>19</a:t>
            </a:fld>
            <a:endParaRPr lang="en-US"/>
          </a:p>
        </p:txBody>
      </p:sp>
      <p:sp>
        <p:nvSpPr>
          <p:cNvPr id="3" name="Content Placeholder 2"/>
          <p:cNvSpPr>
            <a:spLocks noGrp="1"/>
          </p:cNvSpPr>
          <p:nvPr>
            <p:ph sz="quarter" idx="1"/>
          </p:nvPr>
        </p:nvSpPr>
        <p:spPr>
          <a:xfrm>
            <a:off x="304800" y="1524000"/>
            <a:ext cx="8503920" cy="5029200"/>
          </a:xfrm>
        </p:spPr>
        <p:txBody>
          <a:bodyPr>
            <a:noAutofit/>
          </a:bodyPr>
          <a:lstStyle/>
          <a:p>
            <a:r>
              <a:rPr lang="en-US" altLang="en-US" sz="2200" dirty="0">
                <a:latin typeface="Times New Roman" panose="02020603050405020304" pitchFamily="18" charset="0"/>
                <a:cs typeface="Times New Roman" panose="02020603050405020304" pitchFamily="18" charset="0"/>
              </a:rPr>
              <a:t>If the treatment assignment is random, the distribution of a covariate for the treatment group will be similar to the distribution for the control group. In experimental studies, the treated and untreated outcomes have equal probabilities of being sampled (P(Z=</a:t>
            </a:r>
            <a:r>
              <a:rPr lang="en-US" altLang="en-US" sz="2200" dirty="0" err="1">
                <a:latin typeface="Times New Roman" panose="02020603050405020304" pitchFamily="18" charset="0"/>
                <a:cs typeface="Times New Roman" panose="02020603050405020304" pitchFamily="18" charset="0"/>
              </a:rPr>
              <a:t>c|X</a:t>
            </a:r>
            <a:r>
              <a:rPr lang="en-US" altLang="en-US" sz="2200" dirty="0">
                <a:latin typeface="Times New Roman" panose="02020603050405020304" pitchFamily="18" charset="0"/>
                <a:cs typeface="Times New Roman" panose="02020603050405020304" pitchFamily="18" charset="0"/>
              </a:rPr>
              <a:t>)=0.5).</a:t>
            </a:r>
          </a:p>
          <a:p>
            <a:endParaRPr lang="en-US" sz="2200" dirty="0">
              <a:latin typeface="Times New Roman" panose="02020603050405020304" pitchFamily="18" charset="0"/>
              <a:cs typeface="Times New Roman" panose="02020603050405020304" pitchFamily="18" charset="0"/>
            </a:endParaRPr>
          </a:p>
          <a:p>
            <a:r>
              <a:rPr lang="en-US" altLang="en-US" sz="2200" dirty="0">
                <a:latin typeface="Times New Roman" panose="02020603050405020304" pitchFamily="18" charset="0"/>
                <a:cs typeface="Times New Roman" panose="02020603050405020304" pitchFamily="18" charset="0"/>
              </a:rPr>
              <a:t>In quasi-experimental designs, weighting adjusts the distribution of covariates so they are similar across groups.</a:t>
            </a:r>
          </a:p>
          <a:p>
            <a:endParaRPr lang="en-US" alt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graphicFrame>
        <p:nvGraphicFramePr>
          <p:cNvPr id="5" name="Object 4">
            <a:extLst>
              <a:ext uri="{FF2B5EF4-FFF2-40B4-BE49-F238E27FC236}">
                <a16:creationId xmlns:a16="http://schemas.microsoft.com/office/drawing/2014/main" id="{60B26830-E052-2E5E-3970-9380CC2873E9}"/>
              </a:ext>
            </a:extLst>
          </p:cNvPr>
          <p:cNvGraphicFramePr>
            <a:graphicFrameLocks noChangeAspect="1"/>
          </p:cNvGraphicFramePr>
          <p:nvPr>
            <p:extLst>
              <p:ext uri="{D42A27DB-BD31-4B8C-83A1-F6EECF244321}">
                <p14:modId xmlns:p14="http://schemas.microsoft.com/office/powerpoint/2010/main" val="1245742796"/>
              </p:ext>
            </p:extLst>
          </p:nvPr>
        </p:nvGraphicFramePr>
        <p:xfrm>
          <a:off x="609600" y="4419600"/>
          <a:ext cx="2800350" cy="1083929"/>
        </p:xfrm>
        <a:graphic>
          <a:graphicData uri="http://schemas.openxmlformats.org/presentationml/2006/ole">
            <mc:AlternateContent xmlns:mc="http://schemas.openxmlformats.org/markup-compatibility/2006">
              <mc:Choice xmlns:v="urn:schemas-microsoft-com:vml" Requires="v">
                <p:oleObj name="Equation" r:id="rId3" imgW="1117440" imgH="431640" progId="Equation.DSMT4">
                  <p:embed/>
                </p:oleObj>
              </mc:Choice>
              <mc:Fallback>
                <p:oleObj name="Equation" r:id="rId3" imgW="1117440" imgH="431640" progId="Equation.DSMT4">
                  <p:embed/>
                  <p:pic>
                    <p:nvPicPr>
                      <p:cNvPr id="13319" name="Object 4">
                        <a:extLst>
                          <a:ext uri="{FF2B5EF4-FFF2-40B4-BE49-F238E27FC236}">
                            <a16:creationId xmlns:a16="http://schemas.microsoft.com/office/drawing/2014/main" id="{C8D9FA40-319E-3F82-C010-71C55428DA0D}"/>
                          </a:ext>
                        </a:extLst>
                      </p:cNvPr>
                      <p:cNvPicPr>
                        <a:picLocks noChangeAspect="1" noChangeArrowheads="1"/>
                      </p:cNvPicPr>
                      <p:nvPr/>
                    </p:nvPicPr>
                    <p:blipFill>
                      <a:blip r:embed="rId4"/>
                      <a:srcRect/>
                      <a:stretch>
                        <a:fillRect/>
                      </a:stretch>
                    </p:blipFill>
                    <p:spPr bwMode="auto">
                      <a:xfrm>
                        <a:off x="609600" y="4419600"/>
                        <a:ext cx="2800350" cy="1083929"/>
                      </a:xfrm>
                      <a:prstGeom prst="rect">
                        <a:avLst/>
                      </a:prstGeom>
                      <a:noFill/>
                      <a:ln>
                        <a:noFill/>
                      </a:ln>
                    </p:spPr>
                  </p:pic>
                </p:oleObj>
              </mc:Fallback>
            </mc:AlternateContent>
          </a:graphicData>
        </a:graphic>
      </p:graphicFrame>
      <p:graphicFrame>
        <p:nvGraphicFramePr>
          <p:cNvPr id="6" name="Object 10">
            <a:extLst>
              <a:ext uri="{FF2B5EF4-FFF2-40B4-BE49-F238E27FC236}">
                <a16:creationId xmlns:a16="http://schemas.microsoft.com/office/drawing/2014/main" id="{110FB41A-E51D-466D-744B-741F85C9EF80}"/>
              </a:ext>
            </a:extLst>
          </p:cNvPr>
          <p:cNvGraphicFramePr>
            <a:graphicFrameLocks noChangeAspect="1"/>
          </p:cNvGraphicFramePr>
          <p:nvPr>
            <p:extLst>
              <p:ext uri="{D42A27DB-BD31-4B8C-83A1-F6EECF244321}">
                <p14:modId xmlns:p14="http://schemas.microsoft.com/office/powerpoint/2010/main" val="1586315613"/>
              </p:ext>
            </p:extLst>
          </p:nvPr>
        </p:nvGraphicFramePr>
        <p:xfrm>
          <a:off x="4332288" y="4257675"/>
          <a:ext cx="4075112" cy="1143000"/>
        </p:xfrm>
        <a:graphic>
          <a:graphicData uri="http://schemas.openxmlformats.org/presentationml/2006/ole">
            <mc:AlternateContent xmlns:mc="http://schemas.openxmlformats.org/markup-compatibility/2006">
              <mc:Choice xmlns:v="urn:schemas-microsoft-com:vml" Requires="v">
                <p:oleObj name="Equation" r:id="rId5" imgW="1523880" imgH="431640" progId="Equation.DSMT4">
                  <p:embed/>
                </p:oleObj>
              </mc:Choice>
              <mc:Fallback>
                <p:oleObj name="Equation" r:id="rId5" imgW="1523880" imgH="431640" progId="Equation.DSMT4">
                  <p:embed/>
                  <p:pic>
                    <p:nvPicPr>
                      <p:cNvPr id="11270" name="Object 10">
                        <a:extLst>
                          <a:ext uri="{FF2B5EF4-FFF2-40B4-BE49-F238E27FC236}">
                            <a16:creationId xmlns:a16="http://schemas.microsoft.com/office/drawing/2014/main" id="{A3CE0531-A03F-E7CC-D5F9-21162AA8B969}"/>
                          </a:ext>
                        </a:extLst>
                      </p:cNvPr>
                      <p:cNvPicPr>
                        <a:picLocks noChangeAspect="1" noChangeArrowheads="1"/>
                      </p:cNvPicPr>
                      <p:nvPr/>
                    </p:nvPicPr>
                    <p:blipFill>
                      <a:blip r:embed="rId6"/>
                      <a:srcRect/>
                      <a:stretch>
                        <a:fillRect/>
                      </a:stretch>
                    </p:blipFill>
                    <p:spPr bwMode="auto">
                      <a:xfrm>
                        <a:off x="4332288" y="4257675"/>
                        <a:ext cx="40751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oter Placeholder 6">
            <a:extLst>
              <a:ext uri="{FF2B5EF4-FFF2-40B4-BE49-F238E27FC236}">
                <a16:creationId xmlns:a16="http://schemas.microsoft.com/office/drawing/2014/main" id="{6BD0B00F-260B-E07F-23E9-550001EB4C94}"/>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347793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A453-878C-D6B6-C6A8-65DAD2ECB97B}"/>
              </a:ext>
            </a:extLst>
          </p:cNvPr>
          <p:cNvSpPr>
            <a:spLocks noGrp="1"/>
          </p:cNvSpPr>
          <p:nvPr>
            <p:ph type="title"/>
          </p:nvPr>
        </p:nvSpPr>
        <p:spPr/>
        <p:txBody>
          <a:bodyPr/>
          <a:lstStyle/>
          <a:p>
            <a:pPr algn="l"/>
            <a:r>
              <a:rPr lang="en-US" dirty="0"/>
              <a:t>What is propensity score analysis?</a:t>
            </a:r>
          </a:p>
        </p:txBody>
      </p:sp>
      <p:sp>
        <p:nvSpPr>
          <p:cNvPr id="3" name="Slide Number Placeholder 2">
            <a:extLst>
              <a:ext uri="{FF2B5EF4-FFF2-40B4-BE49-F238E27FC236}">
                <a16:creationId xmlns:a16="http://schemas.microsoft.com/office/drawing/2014/main" id="{4B50E808-C948-4578-99DA-B0BDD98C4BB8}"/>
              </a:ext>
            </a:extLst>
          </p:cNvPr>
          <p:cNvSpPr>
            <a:spLocks noGrp="1"/>
          </p:cNvSpPr>
          <p:nvPr>
            <p:ph type="sldNum" sz="quarter" idx="12"/>
          </p:nvPr>
        </p:nvSpPr>
        <p:spPr/>
        <p:txBody>
          <a:bodyPr/>
          <a:lstStyle/>
          <a:p>
            <a:fld id="{33BF3240-1806-4DDE-9CA6-64AC308839A7}" type="slidenum">
              <a:rPr lang="en-US" smtClean="0"/>
              <a:pPr/>
              <a:t>2</a:t>
            </a:fld>
            <a:endParaRPr lang="en-US"/>
          </a:p>
        </p:txBody>
      </p:sp>
      <p:sp>
        <p:nvSpPr>
          <p:cNvPr id="4" name="Content Placeholder 3">
            <a:extLst>
              <a:ext uri="{FF2B5EF4-FFF2-40B4-BE49-F238E27FC236}">
                <a16:creationId xmlns:a16="http://schemas.microsoft.com/office/drawing/2014/main" id="{9AE8C0F2-871C-7AD9-DA93-3908DCC79037}"/>
              </a:ext>
            </a:extLst>
          </p:cNvPr>
          <p:cNvSpPr>
            <a:spLocks noGrp="1"/>
          </p:cNvSpPr>
          <p:nvPr>
            <p:ph sz="quarter" idx="1"/>
          </p:nvPr>
        </p:nvSpPr>
        <p:spPr/>
        <p:txBody>
          <a:bodyPr/>
          <a:lstStyle/>
          <a:p>
            <a:r>
              <a:rPr lang="en-US" dirty="0"/>
              <a:t>Propensity score analysis (PSA) is a series of steps that use the propensity score to estimate a treatment effect.</a:t>
            </a:r>
          </a:p>
          <a:p>
            <a:endParaRPr lang="en-US" dirty="0"/>
          </a:p>
          <a:p>
            <a:r>
              <a:rPr lang="en-US" dirty="0"/>
              <a:t>PSA is a popular method to remove selection bias in non-experimental studies. </a:t>
            </a:r>
          </a:p>
        </p:txBody>
      </p:sp>
      <p:sp>
        <p:nvSpPr>
          <p:cNvPr id="5" name="Footer Placeholder 4">
            <a:extLst>
              <a:ext uri="{FF2B5EF4-FFF2-40B4-BE49-F238E27FC236}">
                <a16:creationId xmlns:a16="http://schemas.microsoft.com/office/drawing/2014/main" id="{D42DAFAC-81C4-EB13-B3DC-08F4BCA65FB4}"/>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4150204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Propensity Score Stratification</a:t>
            </a:r>
          </a:p>
        </p:txBody>
      </p:sp>
      <p:sp>
        <p:nvSpPr>
          <p:cNvPr id="3" name="Slide Number Placeholder 2"/>
          <p:cNvSpPr>
            <a:spLocks noGrp="1"/>
          </p:cNvSpPr>
          <p:nvPr>
            <p:ph type="sldNum" sz="quarter" idx="12"/>
          </p:nvPr>
        </p:nvSpPr>
        <p:spPr/>
        <p:txBody>
          <a:bodyPr/>
          <a:lstStyle/>
          <a:p>
            <a:pPr>
              <a:defRPr/>
            </a:pPr>
            <a:fld id="{A6A21540-C9AD-4C9A-96C4-817F7EC880FC}" type="slidenum">
              <a:rPr lang="en-US" smtClean="0"/>
              <a:pPr>
                <a:defRPr/>
              </a:pPr>
              <a:t>20</a:t>
            </a:fld>
            <a:endParaRPr lang="en-US"/>
          </a:p>
        </p:txBody>
      </p:sp>
      <p:sp>
        <p:nvSpPr>
          <p:cNvPr id="4099" name="Content Placeholder 2"/>
          <p:cNvSpPr>
            <a:spLocks noGrp="1"/>
          </p:cNvSpPr>
          <p:nvPr>
            <p:ph sz="quarter" idx="1"/>
          </p:nvPr>
        </p:nvSpPr>
        <p:spPr/>
        <p:txBody>
          <a:bodyPr/>
          <a:lstStyle/>
          <a:p>
            <a:r>
              <a:rPr lang="en-US" altLang="en-US" dirty="0"/>
              <a:t>If the sample is divided into strata such that all units within a stratum have the same e(x) and at least one unit in the stratum is exposed to each condition, the expected difference in treatment means within each stratum is the ATE at that e(x), and the weighted average of the stratum differences is an unbiased estimated of the ATE.</a:t>
            </a:r>
          </a:p>
          <a:p>
            <a:endParaRPr lang="en-US" altLang="en-US" dirty="0"/>
          </a:p>
          <a:p>
            <a:r>
              <a:rPr lang="en-US" dirty="0"/>
              <a:t>Stratification can be considered as a coerce form of matching, or as a non-parametric form of weighting.</a:t>
            </a:r>
          </a:p>
          <a:p>
            <a:endParaRPr lang="en-US" altLang="en-US" dirty="0"/>
          </a:p>
        </p:txBody>
      </p:sp>
      <p:sp>
        <p:nvSpPr>
          <p:cNvPr id="4" name="Footer Placeholder 3">
            <a:extLst>
              <a:ext uri="{FF2B5EF4-FFF2-40B4-BE49-F238E27FC236}">
                <a16:creationId xmlns:a16="http://schemas.microsoft.com/office/drawing/2014/main" id="{19836DF5-C4DD-E8C5-E3B9-3814E6A1B963}"/>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2189949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Approaches to propensity score stratification</a:t>
            </a:r>
          </a:p>
        </p:txBody>
      </p:sp>
      <p:sp>
        <p:nvSpPr>
          <p:cNvPr id="4" name="Slide Number Placeholder 3"/>
          <p:cNvSpPr>
            <a:spLocks noGrp="1"/>
          </p:cNvSpPr>
          <p:nvPr>
            <p:ph type="sldNum" sz="quarter" idx="12"/>
          </p:nvPr>
        </p:nvSpPr>
        <p:spPr/>
        <p:txBody>
          <a:bodyPr/>
          <a:lstStyle/>
          <a:p>
            <a:pPr>
              <a:defRPr/>
            </a:pPr>
            <a:fld id="{60C4CA90-ED04-431B-83AE-917F961EA5E4}" type="slidenum">
              <a:rPr lang="en-US" smtClean="0"/>
              <a:pPr>
                <a:defRPr/>
              </a:pPr>
              <a:t>21</a:t>
            </a:fld>
            <a:endParaRPr lang="en-US"/>
          </a:p>
        </p:txBody>
      </p:sp>
      <p:sp>
        <p:nvSpPr>
          <p:cNvPr id="5123" name="Content Placeholder 2"/>
          <p:cNvSpPr>
            <a:spLocks noGrp="1"/>
          </p:cNvSpPr>
          <p:nvPr>
            <p:ph sz="quarter" idx="1"/>
          </p:nvPr>
        </p:nvSpPr>
        <p:spPr/>
        <p:txBody>
          <a:bodyPr/>
          <a:lstStyle/>
          <a:p>
            <a:r>
              <a:rPr lang="en-US" dirty="0"/>
              <a:t>Divide propensity score distribution of treated and untreated into strata, typically five.</a:t>
            </a:r>
          </a:p>
          <a:p>
            <a:endParaRPr lang="en-US" altLang="en-US" dirty="0"/>
          </a:p>
          <a:p>
            <a:pPr marL="0" indent="0">
              <a:buNone/>
            </a:pPr>
            <a:r>
              <a:rPr lang="en-US" altLang="en-US" u="sng" dirty="0"/>
              <a:t>Option</a:t>
            </a:r>
            <a:r>
              <a:rPr lang="en-US" altLang="en-US" dirty="0"/>
              <a:t> 1) pool strata-specific treatment effects; </a:t>
            </a:r>
          </a:p>
          <a:p>
            <a:pPr marL="0" indent="0">
              <a:buNone/>
            </a:pPr>
            <a:endParaRPr lang="en-US" altLang="en-US" dirty="0"/>
          </a:p>
          <a:p>
            <a:pPr marL="0" indent="0">
              <a:buNone/>
            </a:pPr>
            <a:r>
              <a:rPr lang="en-US" altLang="en-US" u="sng" dirty="0"/>
              <a:t>Option</a:t>
            </a:r>
            <a:r>
              <a:rPr lang="en-US" altLang="en-US" dirty="0"/>
              <a:t> 2) marginal mean weighting through stratification. </a:t>
            </a:r>
          </a:p>
        </p:txBody>
      </p:sp>
      <p:sp>
        <p:nvSpPr>
          <p:cNvPr id="3" name="Footer Placeholder 2">
            <a:extLst>
              <a:ext uri="{FF2B5EF4-FFF2-40B4-BE49-F238E27FC236}">
                <a16:creationId xmlns:a16="http://schemas.microsoft.com/office/drawing/2014/main" id="{C40C65BE-D414-EBED-8F35-6B773EA7B78D}"/>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536856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t>Matching methods taxonomy (Leite, 2017)</a:t>
            </a:r>
          </a:p>
        </p:txBody>
      </p:sp>
      <p:sp>
        <p:nvSpPr>
          <p:cNvPr id="4" name="Slide Number Placeholder 3"/>
          <p:cNvSpPr>
            <a:spLocks noGrp="1"/>
          </p:cNvSpPr>
          <p:nvPr>
            <p:ph type="sldNum" sz="quarter" idx="12"/>
          </p:nvPr>
        </p:nvSpPr>
        <p:spPr/>
        <p:txBody>
          <a:bodyPr/>
          <a:lstStyle/>
          <a:p>
            <a:fld id="{2FB50513-A38A-4351-A391-4DB2ED774F92}" type="slidenum">
              <a:rPr lang="en-US" smtClean="0"/>
              <a:t>22</a:t>
            </a:fld>
            <a:endParaRPr lang="en-US"/>
          </a:p>
        </p:txBody>
      </p:sp>
      <p:sp>
        <p:nvSpPr>
          <p:cNvPr id="3" name="Content Placeholder 2"/>
          <p:cNvSpPr>
            <a:spLocks noGrp="1"/>
          </p:cNvSpPr>
          <p:nvPr>
            <p:ph sz="quarter" idx="1"/>
          </p:nvPr>
        </p:nvSpPr>
        <p:spPr>
          <a:xfrm>
            <a:off x="533400" y="1295400"/>
            <a:ext cx="8229600" cy="5638800"/>
          </a:xfrm>
        </p:spPr>
        <p:txBody>
          <a:bodyPr>
            <a:noAutofit/>
          </a:bodyPr>
          <a:lstStyle/>
          <a:p>
            <a:pPr>
              <a:buNone/>
            </a:pPr>
            <a:r>
              <a:rPr lang="en-US" sz="2000" u="sng" dirty="0"/>
              <a:t>Replacement:</a:t>
            </a:r>
          </a:p>
          <a:p>
            <a:pPr lvl="0"/>
            <a:r>
              <a:rPr lang="en-US" sz="2000" dirty="0"/>
              <a:t>Matching with replacement</a:t>
            </a:r>
          </a:p>
          <a:p>
            <a:r>
              <a:rPr lang="en-US" sz="2000" dirty="0"/>
              <a:t>Matching without replacement</a:t>
            </a:r>
          </a:p>
          <a:p>
            <a:endParaRPr lang="en-US" sz="2000" dirty="0"/>
          </a:p>
          <a:p>
            <a:pPr>
              <a:buNone/>
            </a:pPr>
            <a:r>
              <a:rPr lang="en-US" sz="2000" i="1" u="sng" dirty="0"/>
              <a:t>Algorithms:</a:t>
            </a:r>
            <a:endParaRPr lang="en-US" sz="2000" u="sng" dirty="0"/>
          </a:p>
          <a:p>
            <a:r>
              <a:rPr lang="en-US" sz="2000" dirty="0"/>
              <a:t>Greedy matching:</a:t>
            </a:r>
          </a:p>
          <a:p>
            <a:r>
              <a:rPr lang="en-US" sz="2000" dirty="0"/>
              <a:t>Optimal matching</a:t>
            </a:r>
          </a:p>
          <a:p>
            <a:r>
              <a:rPr lang="en-US" sz="2000" dirty="0"/>
              <a:t>Genetic matching</a:t>
            </a:r>
          </a:p>
          <a:p>
            <a:pPr>
              <a:buNone/>
            </a:pPr>
            <a:endParaRPr lang="en-US" sz="2000" dirty="0"/>
          </a:p>
          <a:p>
            <a:pPr>
              <a:buNone/>
            </a:pPr>
            <a:r>
              <a:rPr lang="en-US" sz="2000" i="1" u="sng" dirty="0"/>
              <a:t>Ratio:</a:t>
            </a:r>
          </a:p>
          <a:p>
            <a:r>
              <a:rPr lang="en-US" sz="2000" i="1" dirty="0"/>
              <a:t>Pair matching (1 to 1)</a:t>
            </a:r>
            <a:endParaRPr lang="en-US" sz="2000" dirty="0"/>
          </a:p>
          <a:p>
            <a:r>
              <a:rPr lang="en-US" sz="2000" dirty="0"/>
              <a:t>1 to k</a:t>
            </a:r>
          </a:p>
          <a:p>
            <a:r>
              <a:rPr lang="en-US" sz="2000" dirty="0"/>
              <a:t>Variable Ratio</a:t>
            </a:r>
          </a:p>
          <a:p>
            <a:r>
              <a:rPr lang="en-US" sz="2000" dirty="0"/>
              <a:t>Full</a:t>
            </a:r>
          </a:p>
          <a:p>
            <a:endParaRPr lang="en-US" sz="2000" dirty="0"/>
          </a:p>
        </p:txBody>
      </p:sp>
      <p:sp>
        <p:nvSpPr>
          <p:cNvPr id="5" name="TextBox 4">
            <a:extLst>
              <a:ext uri="{FF2B5EF4-FFF2-40B4-BE49-F238E27FC236}">
                <a16:creationId xmlns:a16="http://schemas.microsoft.com/office/drawing/2014/main" id="{0856605E-7967-7F8C-CD3E-D967C6A8727E}"/>
              </a:ext>
            </a:extLst>
          </p:cNvPr>
          <p:cNvSpPr txBox="1"/>
          <p:nvPr/>
        </p:nvSpPr>
        <p:spPr>
          <a:xfrm>
            <a:off x="5114925" y="1458172"/>
            <a:ext cx="3657600" cy="923330"/>
          </a:xfrm>
          <a:prstGeom prst="rect">
            <a:avLst/>
          </a:prstGeom>
          <a:noFill/>
        </p:spPr>
        <p:txBody>
          <a:bodyPr wrap="square" rtlCol="0">
            <a:spAutoFit/>
          </a:bodyPr>
          <a:lstStyle/>
          <a:p>
            <a:r>
              <a:rPr lang="en-US" dirty="0"/>
              <a:t>All types of matching, except 1 to 1 matching without replacement, generate weights. </a:t>
            </a:r>
          </a:p>
        </p:txBody>
      </p:sp>
      <p:sp>
        <p:nvSpPr>
          <p:cNvPr id="6" name="Footer Placeholder 5">
            <a:extLst>
              <a:ext uri="{FF2B5EF4-FFF2-40B4-BE49-F238E27FC236}">
                <a16:creationId xmlns:a16="http://schemas.microsoft.com/office/drawing/2014/main" id="{28A3C0BC-4110-2022-C53C-23574BEAE8F9}"/>
              </a:ext>
            </a:extLst>
          </p:cNvPr>
          <p:cNvSpPr>
            <a:spLocks noGrp="1"/>
          </p:cNvSpPr>
          <p:nvPr>
            <p:ph type="ftr" sz="quarter" idx="11"/>
          </p:nvPr>
        </p:nvSpPr>
        <p:spPr/>
        <p:txBody>
          <a:bodyPr/>
          <a:lstStyle/>
          <a:p>
            <a:r>
              <a:rPr lang="en-US"/>
              <a:t>Data Science Training: Causal Reasoning</a:t>
            </a:r>
          </a:p>
        </p:txBody>
      </p:sp>
      <p:sp>
        <p:nvSpPr>
          <p:cNvPr id="8" name="TextBox 7">
            <a:extLst>
              <a:ext uri="{FF2B5EF4-FFF2-40B4-BE49-F238E27FC236}">
                <a16:creationId xmlns:a16="http://schemas.microsoft.com/office/drawing/2014/main" id="{A3E0CB15-8461-8B24-2F1E-8F25D3C102B5}"/>
              </a:ext>
            </a:extLst>
          </p:cNvPr>
          <p:cNvSpPr txBox="1"/>
          <p:nvPr/>
        </p:nvSpPr>
        <p:spPr>
          <a:xfrm>
            <a:off x="5114924" y="2839549"/>
            <a:ext cx="3571875" cy="2031325"/>
          </a:xfrm>
          <a:prstGeom prst="rect">
            <a:avLst/>
          </a:prstGeom>
          <a:noFill/>
        </p:spPr>
        <p:txBody>
          <a:bodyPr wrap="square">
            <a:spAutoFit/>
          </a:bodyPr>
          <a:lstStyle/>
          <a:p>
            <a:r>
              <a:rPr lang="en-US" dirty="0"/>
              <a:t>It is advantageous to match on the linear propensity score (i.e., the logit of the propensity score) rather than the propensity score itself, because it avoids compression around zero and one. </a:t>
            </a:r>
          </a:p>
        </p:txBody>
      </p:sp>
      <p:graphicFrame>
        <p:nvGraphicFramePr>
          <p:cNvPr id="9" name="Object 8">
            <a:extLst>
              <a:ext uri="{FF2B5EF4-FFF2-40B4-BE49-F238E27FC236}">
                <a16:creationId xmlns:a16="http://schemas.microsoft.com/office/drawing/2014/main" id="{486653E3-20A5-0370-7121-250FF8E86D98}"/>
              </a:ext>
            </a:extLst>
          </p:cNvPr>
          <p:cNvGraphicFramePr>
            <a:graphicFrameLocks noChangeAspect="1"/>
          </p:cNvGraphicFramePr>
          <p:nvPr>
            <p:extLst>
              <p:ext uri="{D42A27DB-BD31-4B8C-83A1-F6EECF244321}">
                <p14:modId xmlns:p14="http://schemas.microsoft.com/office/powerpoint/2010/main" val="755712996"/>
              </p:ext>
            </p:extLst>
          </p:nvPr>
        </p:nvGraphicFramePr>
        <p:xfrm>
          <a:off x="5329237" y="5009944"/>
          <a:ext cx="2799503" cy="781256"/>
        </p:xfrm>
        <a:graphic>
          <a:graphicData uri="http://schemas.openxmlformats.org/presentationml/2006/ole">
            <mc:AlternateContent xmlns:mc="http://schemas.openxmlformats.org/markup-compatibility/2006">
              <mc:Choice xmlns:v="urn:schemas-microsoft-com:vml" Requires="v">
                <p:oleObj name="Equation" r:id="rId3" imgW="1638000" imgH="457200" progId="Equation.DSMT4">
                  <p:embed/>
                </p:oleObj>
              </mc:Choice>
              <mc:Fallback>
                <p:oleObj name="Equation" r:id="rId3" imgW="1638000" imgH="457200" progId="Equation.DSMT4">
                  <p:embed/>
                  <p:pic>
                    <p:nvPicPr>
                      <p:cNvPr id="5" name="Object 4"/>
                      <p:cNvPicPr/>
                      <p:nvPr/>
                    </p:nvPicPr>
                    <p:blipFill>
                      <a:blip r:embed="rId4"/>
                      <a:stretch>
                        <a:fillRect/>
                      </a:stretch>
                    </p:blipFill>
                    <p:spPr>
                      <a:xfrm>
                        <a:off x="5329237" y="5009944"/>
                        <a:ext cx="2799503" cy="781256"/>
                      </a:xfrm>
                      <a:prstGeom prst="rect">
                        <a:avLst/>
                      </a:prstGeom>
                    </p:spPr>
                  </p:pic>
                </p:oleObj>
              </mc:Fallback>
            </mc:AlternateContent>
          </a:graphicData>
        </a:graphic>
      </p:graphicFrame>
      <p:cxnSp>
        <p:nvCxnSpPr>
          <p:cNvPr id="11" name="Straight Connector 10">
            <a:extLst>
              <a:ext uri="{FF2B5EF4-FFF2-40B4-BE49-F238E27FC236}">
                <a16:creationId xmlns:a16="http://schemas.microsoft.com/office/drawing/2014/main" id="{87086DF4-83EC-E872-CBCD-2FB71A73CB70}"/>
              </a:ext>
            </a:extLst>
          </p:cNvPr>
          <p:cNvCxnSpPr/>
          <p:nvPr/>
        </p:nvCxnSpPr>
        <p:spPr>
          <a:xfrm>
            <a:off x="4572000" y="1524000"/>
            <a:ext cx="76200" cy="478048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71154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534400" cy="758952"/>
          </a:xfrm>
        </p:spPr>
        <p:txBody>
          <a:bodyPr>
            <a:normAutofit fontScale="90000"/>
          </a:bodyPr>
          <a:lstStyle/>
          <a:p>
            <a:r>
              <a:rPr lang="en-US" dirty="0"/>
              <a:t>R packages for propensity score method implementation</a:t>
            </a:r>
          </a:p>
        </p:txBody>
      </p:sp>
      <p:sp>
        <p:nvSpPr>
          <p:cNvPr id="3" name="Slide Number Placeholder 2"/>
          <p:cNvSpPr>
            <a:spLocks noGrp="1"/>
          </p:cNvSpPr>
          <p:nvPr>
            <p:ph type="sldNum" sz="quarter" idx="12"/>
          </p:nvPr>
        </p:nvSpPr>
        <p:spPr/>
        <p:txBody>
          <a:bodyPr/>
          <a:lstStyle/>
          <a:p>
            <a:fld id="{33BF3240-1806-4DDE-9CA6-64AC308839A7}" type="slidenum">
              <a:rPr lang="en-US" smtClean="0"/>
              <a:pPr/>
              <a:t>23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18843690"/>
              </p:ext>
            </p:extLst>
          </p:nvPr>
        </p:nvGraphicFramePr>
        <p:xfrm>
          <a:off x="381001" y="1524000"/>
          <a:ext cx="8077200" cy="4605296"/>
        </p:xfrm>
        <a:graphic>
          <a:graphicData uri="http://schemas.openxmlformats.org/drawingml/2006/table">
            <a:tbl>
              <a:tblPr firstRow="1" firstCol="1" bandRow="1">
                <a:tableStyleId>{5C22544A-7EE6-4342-B048-85BDC9FD1C3A}</a:tableStyleId>
              </a:tblPr>
              <a:tblGrid>
                <a:gridCol w="1752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5029201">
                  <a:extLst>
                    <a:ext uri="{9D8B030D-6E8A-4147-A177-3AD203B41FA5}">
                      <a16:colId xmlns:a16="http://schemas.microsoft.com/office/drawing/2014/main" val="20002"/>
                    </a:ext>
                  </a:extLst>
                </a:gridCol>
              </a:tblGrid>
              <a:tr h="153300">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Package</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a:effectLst/>
                          <a:latin typeface="Times New Roman" panose="02020603050405020304" pitchFamily="18" charset="0"/>
                          <a:cs typeface="Times New Roman" panose="02020603050405020304" pitchFamily="18" charset="0"/>
                        </a:rPr>
                        <a:t>Function</a:t>
                      </a:r>
                      <a:endParaRPr lang="en-US" sz="200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Type</a:t>
                      </a:r>
                      <a:r>
                        <a:rPr lang="en-US" sz="2000" baseline="0" dirty="0">
                          <a:effectLst/>
                          <a:latin typeface="Times New Roman" panose="02020603050405020304" pitchFamily="18" charset="0"/>
                          <a:cs typeface="Times New Roman" panose="02020603050405020304" pitchFamily="18" charset="0"/>
                        </a:rPr>
                        <a:t> of propensity score method</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0"/>
                  </a:ext>
                </a:extLst>
              </a:tr>
              <a:tr h="613198">
                <a:tc>
                  <a:txBody>
                    <a:bodyPr/>
                    <a:lstStyle/>
                    <a:p>
                      <a:pPr>
                        <a:lnSpc>
                          <a:spcPct val="200000"/>
                        </a:lnSpc>
                        <a:spcAft>
                          <a:spcPts val="0"/>
                        </a:spcAft>
                      </a:pPr>
                      <a:r>
                        <a:rPr lang="en-US" sz="2000" dirty="0" err="1">
                          <a:effectLst/>
                          <a:latin typeface="Times New Roman" panose="02020603050405020304" pitchFamily="18" charset="0"/>
                          <a:cs typeface="Times New Roman" panose="02020603050405020304" pitchFamily="18" charset="0"/>
                        </a:rPr>
                        <a:t>MatchIt</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err="1">
                          <a:effectLst/>
                          <a:latin typeface="Times New Roman" panose="02020603050405020304" pitchFamily="18" charset="0"/>
                          <a:cs typeface="Times New Roman" panose="02020603050405020304" pitchFamily="18" charset="0"/>
                        </a:rPr>
                        <a:t>matchit</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Stratification, greedy matching, and interface for genetic, optimal, and full matching</a:t>
                      </a:r>
                    </a:p>
                  </a:txBody>
                  <a:tcPr marL="28744" marR="28744" marT="0" marB="0"/>
                </a:tc>
                <a:extLst>
                  <a:ext uri="{0D108BD9-81ED-4DB2-BD59-A6C34878D82A}">
                    <a16:rowId xmlns:a16="http://schemas.microsoft.com/office/drawing/2014/main" val="10001"/>
                  </a:ext>
                </a:extLst>
              </a:tr>
              <a:tr h="306599">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Matching</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err="1">
                          <a:effectLst/>
                          <a:latin typeface="Times New Roman" panose="02020603050405020304" pitchFamily="18" charset="0"/>
                          <a:cs typeface="Times New Roman" panose="02020603050405020304" pitchFamily="18" charset="0"/>
                        </a:rPr>
                        <a:t>GenMatch</a:t>
                      </a:r>
                      <a:endParaRPr lang="en-US" sz="2000" dirty="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a:effectLst/>
                          <a:latin typeface="Times New Roman" panose="02020603050405020304" pitchFamily="18" charset="0"/>
                          <a:cs typeface="Times New Roman" panose="02020603050405020304" pitchFamily="18" charset="0"/>
                        </a:rPr>
                        <a:t>Match</a:t>
                      </a:r>
                      <a:endParaRPr lang="en-US" sz="2000" dirty="0">
                        <a:solidFill>
                          <a:srgbClr val="000000"/>
                        </a:solidFill>
                        <a:effectLst/>
                        <a:latin typeface="Times New Roman" panose="02020603050405020304" pitchFamily="18" charset="0"/>
                        <a:cs typeface="Times New Roman" panose="02020603050405020304" pitchFamily="18" charset="0"/>
                      </a:endParaRPr>
                    </a:p>
                    <a:p>
                      <a:pPr>
                        <a:lnSpc>
                          <a:spcPct val="200000"/>
                        </a:lnSpc>
                        <a:spcAft>
                          <a:spcPts val="0"/>
                        </a:spcAft>
                      </a:pP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Obtain weights for genetic matching</a:t>
                      </a:r>
                    </a:p>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Genetic matching</a:t>
                      </a:r>
                      <a:r>
                        <a:rPr lang="en-US" sz="2000" baseline="0" dirty="0">
                          <a:effectLst/>
                          <a:latin typeface="Times New Roman" panose="02020603050405020304" pitchFamily="18" charset="0"/>
                          <a:cs typeface="Times New Roman" panose="02020603050405020304" pitchFamily="18" charset="0"/>
                        </a:rPr>
                        <a:t> and </a:t>
                      </a:r>
                      <a:r>
                        <a:rPr lang="en-US" sz="2000" dirty="0">
                          <a:effectLst/>
                          <a:latin typeface="Times New Roman" panose="02020603050405020304" pitchFamily="18" charset="0"/>
                          <a:cs typeface="Times New Roman" panose="02020603050405020304" pitchFamily="18" charset="0"/>
                        </a:rPr>
                        <a:t>greedy matching</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2"/>
                  </a:ext>
                </a:extLst>
              </a:tr>
              <a:tr h="613198">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twang</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ps</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solidFill>
                            <a:srgbClr val="000000"/>
                          </a:solidFill>
                          <a:effectLst/>
                          <a:latin typeface="Times New Roman" panose="02020603050405020304" pitchFamily="18" charset="0"/>
                          <a:cs typeface="Times New Roman" panose="02020603050405020304" pitchFamily="18" charset="0"/>
                        </a:rPr>
                        <a:t>Calculate propensity</a:t>
                      </a:r>
                      <a:r>
                        <a:rPr lang="en-US" sz="2000" baseline="0" dirty="0">
                          <a:solidFill>
                            <a:srgbClr val="000000"/>
                          </a:solidFill>
                          <a:effectLst/>
                          <a:latin typeface="Times New Roman" panose="02020603050405020304" pitchFamily="18" charset="0"/>
                          <a:cs typeface="Times New Roman" panose="02020603050405020304" pitchFamily="18" charset="0"/>
                        </a:rPr>
                        <a:t> score weights</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3"/>
                  </a:ext>
                </a:extLst>
              </a:tr>
              <a:tr h="613198">
                <a:tc>
                  <a:txBody>
                    <a:bodyPr/>
                    <a:lstStyle/>
                    <a:p>
                      <a:pPr>
                        <a:lnSpc>
                          <a:spcPct val="200000"/>
                        </a:lnSpc>
                        <a:spcAft>
                          <a:spcPts val="0"/>
                        </a:spcAft>
                      </a:pPr>
                      <a:r>
                        <a:rPr lang="en-US" sz="2000" dirty="0" err="1">
                          <a:solidFill>
                            <a:schemeClr val="bg1"/>
                          </a:solidFill>
                          <a:effectLst/>
                          <a:latin typeface="Times New Roman" panose="02020603050405020304" pitchFamily="18" charset="0"/>
                          <a:cs typeface="Times New Roman" panose="02020603050405020304" pitchFamily="18" charset="0"/>
                        </a:rPr>
                        <a:t>WeightIt</a:t>
                      </a:r>
                      <a:endParaRPr lang="en-US" sz="2000" dirty="0">
                        <a:solidFill>
                          <a:schemeClr val="bg1"/>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weightit</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solidFill>
                            <a:srgbClr val="000000"/>
                          </a:solidFill>
                          <a:effectLst/>
                          <a:latin typeface="Times New Roman" panose="02020603050405020304" pitchFamily="18" charset="0"/>
                          <a:cs typeface="Times New Roman" panose="02020603050405020304" pitchFamily="18" charset="0"/>
                        </a:rPr>
                        <a:t>Calculate and apply propensity score weights</a:t>
                      </a:r>
                    </a:p>
                  </a:txBody>
                  <a:tcPr marL="28744" marR="28744" marT="0" marB="0"/>
                </a:tc>
                <a:extLst>
                  <a:ext uri="{0D108BD9-81ED-4DB2-BD59-A6C34878D82A}">
                    <a16:rowId xmlns:a16="http://schemas.microsoft.com/office/drawing/2014/main" val="1495731593"/>
                  </a:ext>
                </a:extLst>
              </a:tr>
            </a:tbl>
          </a:graphicData>
        </a:graphic>
      </p:graphicFrame>
      <p:sp>
        <p:nvSpPr>
          <p:cNvPr id="4" name="Footer Placeholder 3">
            <a:extLst>
              <a:ext uri="{FF2B5EF4-FFF2-40B4-BE49-F238E27FC236}">
                <a16:creationId xmlns:a16="http://schemas.microsoft.com/office/drawing/2014/main" id="{D719B085-2CF9-4B50-79BE-8ED6F978CEED}"/>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3376271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Title 1"/>
          <p:cNvSpPr>
            <a:spLocks noGrp="1"/>
          </p:cNvSpPr>
          <p:nvPr>
            <p:ph type="title"/>
          </p:nvPr>
        </p:nvSpPr>
        <p:spPr/>
        <p:txBody>
          <a:bodyPr/>
          <a:lstStyle/>
          <a:p>
            <a:pPr eaLnBrk="1" hangingPunct="1">
              <a:defRPr/>
            </a:pPr>
            <a:r>
              <a:rPr lang="en-US" dirty="0"/>
              <a:t>Evaluation of covariate balance</a:t>
            </a:r>
          </a:p>
        </p:txBody>
      </p:sp>
      <p:sp>
        <p:nvSpPr>
          <p:cNvPr id="2" name="Slide Number Placeholder 1"/>
          <p:cNvSpPr>
            <a:spLocks noGrp="1"/>
          </p:cNvSpPr>
          <p:nvPr>
            <p:ph type="sldNum" sz="quarter" idx="12"/>
          </p:nvPr>
        </p:nvSpPr>
        <p:spPr/>
        <p:txBody>
          <a:bodyPr/>
          <a:lstStyle/>
          <a:p>
            <a:fld id="{33BF3240-1806-4DDE-9CA6-64AC308839A7}" type="slidenum">
              <a:rPr lang="en-US" smtClean="0"/>
              <a:pPr/>
              <a:t>24</a:t>
            </a:fld>
            <a:endParaRPr lang="en-US"/>
          </a:p>
        </p:txBody>
      </p:sp>
      <p:sp>
        <p:nvSpPr>
          <p:cNvPr id="12291" name="Content Placeholder 2"/>
          <p:cNvSpPr>
            <a:spLocks noGrp="1"/>
          </p:cNvSpPr>
          <p:nvPr>
            <p:ph sz="quarter" idx="1"/>
          </p:nvPr>
        </p:nvSpPr>
        <p:spPr>
          <a:xfrm>
            <a:off x="609600" y="1524000"/>
            <a:ext cx="8229600" cy="5181600"/>
          </a:xfrm>
        </p:spPr>
        <p:txBody>
          <a:bodyPr>
            <a:normAutofit/>
          </a:bodyPr>
          <a:lstStyle/>
          <a:p>
            <a:pPr eaLnBrk="1" hangingPunct="1"/>
            <a:r>
              <a:rPr lang="en-US" sz="2400" i="1" dirty="0"/>
              <a:t>Balance</a:t>
            </a:r>
            <a:r>
              <a:rPr lang="en-US" sz="2400" dirty="0"/>
              <a:t> refers to the equivalence of the treatment and control groups’  joint distribution on all observed covariates:</a:t>
            </a:r>
          </a:p>
          <a:p>
            <a:pPr lvl="1" eaLnBrk="1" hangingPunct="1"/>
            <a:endParaRPr lang="en-US" sz="2400" dirty="0"/>
          </a:p>
          <a:p>
            <a:pPr eaLnBrk="1" hangingPunct="1"/>
            <a:r>
              <a:rPr lang="en-US" sz="2500" dirty="0"/>
              <a:t>In practice, balance on the joint distribution is hard to check (curse of dimensionality), therefore the focus is on each covariates distribution separately;</a:t>
            </a:r>
          </a:p>
          <a:p>
            <a:pPr eaLnBrk="1" hangingPunct="1"/>
            <a:endParaRPr lang="en-US" sz="2500" dirty="0"/>
          </a:p>
          <a:p>
            <a:pPr eaLnBrk="1" hangingPunct="1"/>
            <a:r>
              <a:rPr lang="en-US" sz="2400" dirty="0"/>
              <a:t>Covariate balance can be checked by visual, descriptive or inferential methods.</a:t>
            </a:r>
          </a:p>
        </p:txBody>
      </p:sp>
      <p:sp>
        <p:nvSpPr>
          <p:cNvPr id="3" name="Footer Placeholder 2">
            <a:extLst>
              <a:ext uri="{FF2B5EF4-FFF2-40B4-BE49-F238E27FC236}">
                <a16:creationId xmlns:a16="http://schemas.microsoft.com/office/drawing/2014/main" id="{7634D884-40B4-5202-B38F-1DEEA3D362B7}"/>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2186723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Title 1"/>
          <p:cNvSpPr>
            <a:spLocks noGrp="1"/>
          </p:cNvSpPr>
          <p:nvPr>
            <p:ph type="title"/>
          </p:nvPr>
        </p:nvSpPr>
        <p:spPr/>
        <p:txBody>
          <a:bodyPr/>
          <a:lstStyle/>
          <a:p>
            <a:pPr eaLnBrk="1" hangingPunct="1">
              <a:defRPr/>
            </a:pPr>
            <a:r>
              <a:rPr lang="en-US" dirty="0"/>
              <a:t>Checking for Balance</a:t>
            </a:r>
          </a:p>
        </p:txBody>
      </p:sp>
      <p:sp>
        <p:nvSpPr>
          <p:cNvPr id="2" name="Slide Number Placeholder 1"/>
          <p:cNvSpPr>
            <a:spLocks noGrp="1"/>
          </p:cNvSpPr>
          <p:nvPr>
            <p:ph type="sldNum" sz="quarter" idx="12"/>
          </p:nvPr>
        </p:nvSpPr>
        <p:spPr/>
        <p:txBody>
          <a:bodyPr/>
          <a:lstStyle/>
          <a:p>
            <a:fld id="{33BF3240-1806-4DDE-9CA6-64AC308839A7}" type="slidenum">
              <a:rPr lang="en-US" smtClean="0"/>
              <a:pPr/>
              <a:t>25</a:t>
            </a:fld>
            <a:endParaRPr lang="en-US"/>
          </a:p>
        </p:txBody>
      </p:sp>
      <p:sp>
        <p:nvSpPr>
          <p:cNvPr id="16387" name="Content Placeholder 2"/>
          <p:cNvSpPr>
            <a:spLocks noGrp="1"/>
          </p:cNvSpPr>
          <p:nvPr>
            <p:ph sz="quarter" idx="1"/>
          </p:nvPr>
        </p:nvSpPr>
        <p:spPr>
          <a:xfrm>
            <a:off x="533400" y="1295400"/>
            <a:ext cx="8458200" cy="5257800"/>
          </a:xfrm>
        </p:spPr>
        <p:txBody>
          <a:bodyPr>
            <a:normAutofit/>
          </a:bodyPr>
          <a:lstStyle/>
          <a:p>
            <a:r>
              <a:rPr lang="en-US" sz="2400" i="1" dirty="0">
                <a:solidFill>
                  <a:schemeClr val="tx2"/>
                </a:solidFill>
              </a:rPr>
              <a:t>Visual inspection</a:t>
            </a:r>
            <a:r>
              <a:rPr lang="en-US" sz="2400" dirty="0">
                <a:solidFill>
                  <a:schemeClr val="tx2"/>
                </a:solidFill>
              </a:rPr>
              <a:t>: Comparison of histograms or kernel density estimates; QQ-plots</a:t>
            </a:r>
          </a:p>
          <a:p>
            <a:endParaRPr lang="en-US" sz="2400" dirty="0">
              <a:solidFill>
                <a:schemeClr val="tx2"/>
              </a:solidFill>
            </a:endParaRPr>
          </a:p>
          <a:p>
            <a:pPr eaLnBrk="1" hangingPunct="1"/>
            <a:r>
              <a:rPr lang="en-US" sz="2400" i="1" dirty="0">
                <a:solidFill>
                  <a:schemeClr val="tx2"/>
                </a:solidFill>
              </a:rPr>
              <a:t>Descriptive criteria </a:t>
            </a:r>
            <a:r>
              <a:rPr lang="en-US" sz="2400" dirty="0">
                <a:solidFill>
                  <a:schemeClr val="tx2"/>
                </a:solidFill>
              </a:rPr>
              <a:t>that compare the covariate distribution of the treatment and control group:</a:t>
            </a:r>
          </a:p>
          <a:p>
            <a:pPr eaLnBrk="1" hangingPunct="1"/>
            <a:endParaRPr lang="en-US" sz="2400" dirty="0">
              <a:solidFill>
                <a:schemeClr val="tx2"/>
              </a:solidFill>
            </a:endParaRPr>
          </a:p>
          <a:p>
            <a:pPr eaLnBrk="1" hangingPunct="1"/>
            <a:r>
              <a:rPr lang="en-US" sz="2400" i="1" dirty="0">
                <a:solidFill>
                  <a:schemeClr val="tx2"/>
                </a:solidFill>
              </a:rPr>
              <a:t>Standardized mean difference</a:t>
            </a:r>
            <a:br>
              <a:rPr lang="en-US" sz="2400" dirty="0">
                <a:solidFill>
                  <a:schemeClr val="tx2"/>
                </a:solidFill>
              </a:rPr>
            </a:br>
            <a:endParaRPr lang="en-US" sz="2400" dirty="0">
              <a:solidFill>
                <a:schemeClr val="tx2"/>
              </a:solidFill>
            </a:endParaRPr>
          </a:p>
          <a:p>
            <a:pPr eaLnBrk="1" hangingPunct="1"/>
            <a:endParaRPr lang="en-US" sz="2400" dirty="0">
              <a:solidFill>
                <a:schemeClr val="tx2"/>
              </a:solidFill>
            </a:endParaRPr>
          </a:p>
          <a:p>
            <a:pPr marL="0" indent="0" eaLnBrk="1" hangingPunct="1">
              <a:buNone/>
            </a:pPr>
            <a:r>
              <a:rPr lang="en-US" sz="2400" dirty="0">
                <a:solidFill>
                  <a:schemeClr val="tx2"/>
                </a:solidFill>
              </a:rPr>
              <a:t>Common balance criteria:</a:t>
            </a:r>
          </a:p>
          <a:p>
            <a:pPr marL="0" indent="0" eaLnBrk="1" hangingPunct="1">
              <a:buNone/>
            </a:pPr>
            <a:r>
              <a:rPr lang="en-US" sz="2400" dirty="0"/>
              <a:t>Austin (2011): |d| &lt; 0.1 </a:t>
            </a:r>
          </a:p>
          <a:p>
            <a:pPr marL="0" indent="0" eaLnBrk="1" hangingPunct="1">
              <a:buNone/>
            </a:pPr>
            <a:r>
              <a:rPr lang="en-US" sz="2400" dirty="0"/>
              <a:t>WWC: |d| &lt; 0.05  or |d| &lt; 0.25 + covariate adjustment</a:t>
            </a:r>
          </a:p>
        </p:txBody>
      </p:sp>
      <p:sp>
        <p:nvSpPr>
          <p:cNvPr id="163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6389" name="Object 2"/>
          <p:cNvGraphicFramePr>
            <a:graphicFrameLocks noChangeAspect="1"/>
          </p:cNvGraphicFramePr>
          <p:nvPr>
            <p:extLst>
              <p:ext uri="{D42A27DB-BD31-4B8C-83A1-F6EECF244321}">
                <p14:modId xmlns:p14="http://schemas.microsoft.com/office/powerpoint/2010/main" val="940491325"/>
              </p:ext>
            </p:extLst>
          </p:nvPr>
        </p:nvGraphicFramePr>
        <p:xfrm>
          <a:off x="609600" y="4267200"/>
          <a:ext cx="3505200" cy="609600"/>
        </p:xfrm>
        <a:graphic>
          <a:graphicData uri="http://schemas.openxmlformats.org/presentationml/2006/ole">
            <mc:AlternateContent xmlns:mc="http://schemas.openxmlformats.org/markup-compatibility/2006">
              <mc:Choice xmlns:v="urn:schemas-microsoft-com:vml" Requires="v">
                <p:oleObj name="Equation" r:id="rId3" imgW="1664097" imgH="292497" progId="Equation.3">
                  <p:embed/>
                </p:oleObj>
              </mc:Choice>
              <mc:Fallback>
                <p:oleObj name="Equation" r:id="rId3" imgW="1664097" imgH="29249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267200"/>
                        <a:ext cx="350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0" name="Rectangle 3"/>
          <p:cNvSpPr>
            <a:spLocks noChangeArrowheads="1"/>
          </p:cNvSpPr>
          <p:nvPr/>
        </p:nvSpPr>
        <p:spPr bwMode="auto">
          <a:xfrm>
            <a:off x="0" y="288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639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6393" name="Rectangle 6"/>
          <p:cNvSpPr>
            <a:spLocks noChangeArrowheads="1"/>
          </p:cNvSpPr>
          <p:nvPr/>
        </p:nvSpPr>
        <p:spPr bwMode="auto">
          <a:xfrm>
            <a:off x="0" y="23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577068152"/>
              </p:ext>
            </p:extLst>
          </p:nvPr>
        </p:nvGraphicFramePr>
        <p:xfrm>
          <a:off x="5534025" y="4343400"/>
          <a:ext cx="2085975" cy="503237"/>
        </p:xfrm>
        <a:graphic>
          <a:graphicData uri="http://schemas.openxmlformats.org/presentationml/2006/ole">
            <mc:AlternateContent xmlns:mc="http://schemas.openxmlformats.org/markup-compatibility/2006">
              <mc:Choice xmlns:v="urn:schemas-microsoft-com:vml" Requires="v">
                <p:oleObj name="Equation" r:id="rId5" imgW="990360" imgH="241200" progId="Equation.DSMT4">
                  <p:embed/>
                </p:oleObj>
              </mc:Choice>
              <mc:Fallback>
                <p:oleObj name="Equation" r:id="rId5" imgW="990360" imgH="241200" progId="Equation.DSMT4">
                  <p:embed/>
                  <p:pic>
                    <p:nvPicPr>
                      <p:cNvPr id="0" name="Object 2"/>
                      <p:cNvPicPr>
                        <a:picLocks noChangeAspect="1" noChangeArrowheads="1"/>
                      </p:cNvPicPr>
                      <p:nvPr/>
                    </p:nvPicPr>
                    <p:blipFill>
                      <a:blip r:embed="rId6"/>
                      <a:srcRect/>
                      <a:stretch>
                        <a:fillRect/>
                      </a:stretch>
                    </p:blipFill>
                    <p:spPr bwMode="auto">
                      <a:xfrm>
                        <a:off x="5534025" y="4343400"/>
                        <a:ext cx="20859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4677078" y="4400490"/>
            <a:ext cx="428322" cy="400110"/>
          </a:xfrm>
          <a:prstGeom prst="rect">
            <a:avLst/>
          </a:prstGeom>
          <a:noFill/>
        </p:spPr>
        <p:txBody>
          <a:bodyPr wrap="none" rtlCol="0">
            <a:spAutoFit/>
          </a:bodyPr>
          <a:lstStyle/>
          <a:p>
            <a:r>
              <a:rPr lang="en-US" sz="2000" dirty="0"/>
              <a:t>or</a:t>
            </a:r>
          </a:p>
        </p:txBody>
      </p:sp>
      <p:sp>
        <p:nvSpPr>
          <p:cNvPr id="5" name="Footer Placeholder 4">
            <a:extLst>
              <a:ext uri="{FF2B5EF4-FFF2-40B4-BE49-F238E27FC236}">
                <a16:creationId xmlns:a16="http://schemas.microsoft.com/office/drawing/2014/main" id="{94B9E9FD-449F-F79E-71A9-5FE3ABB856CA}"/>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2062663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 packages for covariate balance check</a:t>
            </a:r>
          </a:p>
        </p:txBody>
      </p:sp>
      <p:sp>
        <p:nvSpPr>
          <p:cNvPr id="4" name="Footer Placeholder 3">
            <a:extLst>
              <a:ext uri="{FF2B5EF4-FFF2-40B4-BE49-F238E27FC236}">
                <a16:creationId xmlns:a16="http://schemas.microsoft.com/office/drawing/2014/main" id="{379E25F3-3ECB-99CD-C5FD-16AD628AB868}"/>
              </a:ext>
            </a:extLst>
          </p:cNvPr>
          <p:cNvSpPr>
            <a:spLocks noGrp="1"/>
          </p:cNvSpPr>
          <p:nvPr>
            <p:ph type="ftr" sz="quarter" idx="11"/>
          </p:nvPr>
        </p:nvSpPr>
        <p:spPr/>
        <p:txBody>
          <a:bodyPr/>
          <a:lstStyle/>
          <a:p>
            <a:r>
              <a:rPr lang="en-US"/>
              <a:t>Data Science Training: Causal Reasoning</a:t>
            </a:r>
          </a:p>
        </p:txBody>
      </p:sp>
      <p:sp>
        <p:nvSpPr>
          <p:cNvPr id="3" name="Slide Number Placeholder 2"/>
          <p:cNvSpPr>
            <a:spLocks noGrp="1"/>
          </p:cNvSpPr>
          <p:nvPr>
            <p:ph type="sldNum" sz="quarter" idx="12"/>
          </p:nvPr>
        </p:nvSpPr>
        <p:spPr/>
        <p:txBody>
          <a:bodyPr/>
          <a:lstStyle/>
          <a:p>
            <a:fld id="{33BF3240-1806-4DDE-9CA6-64AC308839A7}" type="slidenum">
              <a:rPr lang="en-US" smtClean="0"/>
              <a:pPr/>
              <a:t>26</a:t>
            </a:fld>
            <a:endParaRPr lang="en-US"/>
          </a:p>
        </p:txBody>
      </p:sp>
      <p:sp>
        <p:nvSpPr>
          <p:cNvPr id="10" name="Content Placeholder 9">
            <a:extLst>
              <a:ext uri="{FF2B5EF4-FFF2-40B4-BE49-F238E27FC236}">
                <a16:creationId xmlns:a16="http://schemas.microsoft.com/office/drawing/2014/main" id="{1CEA84A3-C66D-155D-C255-7CEF30ED4DE0}"/>
              </a:ext>
            </a:extLst>
          </p:cNvPr>
          <p:cNvSpPr>
            <a:spLocks noGrp="1"/>
          </p:cNvSpPr>
          <p:nvPr>
            <p:ph sz="quarter" idx="1"/>
          </p:nvPr>
        </p:nvSpPr>
        <p:spPr>
          <a:xfrm>
            <a:off x="301752" y="3429000"/>
            <a:ext cx="8503920" cy="2670048"/>
          </a:xfrm>
        </p:spPr>
        <p:txBody>
          <a:bodyPr>
            <a:normAutofit fontScale="47500" lnSpcReduction="20000"/>
          </a:bodyPr>
          <a:lstStyle/>
          <a:p>
            <a:pPr marL="0" indent="0">
              <a:buNone/>
            </a:pPr>
            <a:r>
              <a:rPr lang="en-US" b="1" u="sng" dirty="0"/>
              <a:t>Output from </a:t>
            </a:r>
            <a:r>
              <a:rPr lang="en-US" b="1" u="sng" dirty="0" err="1"/>
              <a:t>bal.tab</a:t>
            </a:r>
            <a:r>
              <a:rPr lang="en-US" b="1" u="sng" dirty="0"/>
              <a:t> function of cobalt package:</a:t>
            </a:r>
          </a:p>
          <a:p>
            <a:pPr marL="0" indent="0">
              <a:buNone/>
            </a:pPr>
            <a:r>
              <a:rPr lang="en-US" dirty="0"/>
              <a:t>Balance Measures</a:t>
            </a:r>
          </a:p>
          <a:p>
            <a:pPr marL="0" indent="0">
              <a:buNone/>
            </a:pPr>
            <a:r>
              <a:rPr lang="en-US" dirty="0"/>
              <a:t>                     	            Type </a:t>
            </a:r>
            <a:r>
              <a:rPr lang="en-US" dirty="0" err="1"/>
              <a:t>Diff.Adj</a:t>
            </a:r>
            <a:endParaRPr lang="en-US" dirty="0"/>
          </a:p>
          <a:p>
            <a:pPr marL="0" indent="0">
              <a:buNone/>
            </a:pPr>
            <a:endParaRPr lang="en-US" dirty="0"/>
          </a:p>
          <a:p>
            <a:pPr marL="0" indent="0">
              <a:buNone/>
            </a:pPr>
            <a:r>
              <a:rPr lang="en-US" dirty="0"/>
              <a:t>C0005300_1           Binary   0.0374</a:t>
            </a:r>
          </a:p>
          <a:p>
            <a:pPr marL="0" indent="0">
              <a:buNone/>
            </a:pPr>
            <a:r>
              <a:rPr lang="en-US" dirty="0"/>
              <a:t>C0005300_2           Binary   0.0000</a:t>
            </a:r>
          </a:p>
          <a:p>
            <a:pPr marL="0" indent="0">
              <a:buNone/>
            </a:pPr>
            <a:r>
              <a:rPr lang="en-US" dirty="0"/>
              <a:t>C0005300_3           Binary  -0.0374</a:t>
            </a:r>
          </a:p>
          <a:p>
            <a:pPr marL="0" indent="0">
              <a:buNone/>
            </a:pPr>
            <a:r>
              <a:rPr lang="en-US" dirty="0"/>
              <a:t>C0005400_2           Binary   0.0187</a:t>
            </a:r>
          </a:p>
          <a:p>
            <a:pPr marL="0" indent="0">
              <a:buNone/>
            </a:pPr>
            <a:r>
              <a:rPr lang="en-US" dirty="0"/>
              <a:t>C0270300            Contin.   0.0373</a:t>
            </a:r>
          </a:p>
          <a:p>
            <a:pPr marL="0" indent="0">
              <a:buNone/>
            </a:pPr>
            <a:r>
              <a:rPr lang="en-US" dirty="0"/>
              <a:t>C0270600            Contin.   0.0916</a:t>
            </a:r>
          </a:p>
          <a:p>
            <a:pPr marL="0" indent="0">
              <a:buNone/>
            </a:pPr>
            <a:r>
              <a:rPr lang="en-US" dirty="0"/>
              <a:t>C0270700            Contin.   0.0991</a:t>
            </a:r>
          </a:p>
          <a:p>
            <a:pPr marL="0" indent="0">
              <a:buNone/>
            </a:pPr>
            <a:r>
              <a:rPr lang="en-US" dirty="0"/>
              <a:t>C0271800             Binary   0.0280</a:t>
            </a:r>
          </a:p>
          <a:p>
            <a:pPr marL="0" indent="0">
              <a:buNone/>
            </a:pPr>
            <a:r>
              <a:rPr lang="en-US" dirty="0"/>
              <a:t>C0328000            Contin.  -0.1156</a:t>
            </a:r>
          </a:p>
        </p:txBody>
      </p:sp>
      <p:graphicFrame>
        <p:nvGraphicFramePr>
          <p:cNvPr id="5" name="Table 4"/>
          <p:cNvGraphicFramePr>
            <a:graphicFrameLocks noGrp="1"/>
          </p:cNvGraphicFramePr>
          <p:nvPr>
            <p:extLst>
              <p:ext uri="{D42A27DB-BD31-4B8C-83A1-F6EECF244321}">
                <p14:modId xmlns:p14="http://schemas.microsoft.com/office/powerpoint/2010/main" val="894333206"/>
              </p:ext>
            </p:extLst>
          </p:nvPr>
        </p:nvGraphicFramePr>
        <p:xfrm>
          <a:off x="381001" y="1524000"/>
          <a:ext cx="8077200" cy="1646598"/>
        </p:xfrm>
        <a:graphic>
          <a:graphicData uri="http://schemas.openxmlformats.org/drawingml/2006/table">
            <a:tbl>
              <a:tblPr firstRow="1" firstCol="1" bandRow="1">
                <a:tableStyleId>{5C22544A-7EE6-4342-B048-85BDC9FD1C3A}</a:tableStyleId>
              </a:tblPr>
              <a:tblGrid>
                <a:gridCol w="1752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5029201">
                  <a:extLst>
                    <a:ext uri="{9D8B030D-6E8A-4147-A177-3AD203B41FA5}">
                      <a16:colId xmlns:a16="http://schemas.microsoft.com/office/drawing/2014/main" val="20002"/>
                    </a:ext>
                  </a:extLst>
                </a:gridCol>
              </a:tblGrid>
              <a:tr h="153300">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Package</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a:effectLst/>
                          <a:latin typeface="Times New Roman" panose="02020603050405020304" pitchFamily="18" charset="0"/>
                          <a:cs typeface="Times New Roman" panose="02020603050405020304" pitchFamily="18" charset="0"/>
                        </a:rPr>
                        <a:t>Function</a:t>
                      </a:r>
                      <a:endParaRPr lang="en-US" sz="200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Type</a:t>
                      </a:r>
                      <a:r>
                        <a:rPr lang="en-US" sz="2000" baseline="0" dirty="0">
                          <a:effectLst/>
                          <a:latin typeface="Times New Roman" panose="02020603050405020304" pitchFamily="18" charset="0"/>
                          <a:cs typeface="Times New Roman" panose="02020603050405020304" pitchFamily="18" charset="0"/>
                        </a:rPr>
                        <a:t> of propensity score method</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0"/>
                  </a:ext>
                </a:extLst>
              </a:tr>
              <a:tr h="613198">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cobalt</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bal.tab</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Obtain covariate balance table</a:t>
                      </a:r>
                    </a:p>
                  </a:txBody>
                  <a:tcPr marL="28744" marR="28744" marT="0" marB="0"/>
                </a:tc>
                <a:extLst>
                  <a:ext uri="{0D108BD9-81ED-4DB2-BD59-A6C34878D82A}">
                    <a16:rowId xmlns:a16="http://schemas.microsoft.com/office/drawing/2014/main" val="10001"/>
                  </a:ext>
                </a:extLst>
              </a:tr>
              <a:tr h="306599">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twang</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bal.table</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solidFill>
                            <a:srgbClr val="000000"/>
                          </a:solidFill>
                          <a:effectLst/>
                          <a:latin typeface="Times New Roman" panose="02020603050405020304" pitchFamily="18" charset="0"/>
                          <a:cs typeface="Times New Roman" panose="02020603050405020304" pitchFamily="18" charset="0"/>
                        </a:rPr>
                        <a:t>Obtain covariate balance table</a:t>
                      </a:r>
                    </a:p>
                  </a:txBody>
                  <a:tcPr marL="28744" marR="28744"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75692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EF4A4-B929-0D23-1BD5-E81FA9A32E44}"/>
              </a:ext>
            </a:extLst>
          </p:cNvPr>
          <p:cNvSpPr>
            <a:spLocks noGrp="1"/>
          </p:cNvSpPr>
          <p:nvPr>
            <p:ph type="title"/>
          </p:nvPr>
        </p:nvSpPr>
        <p:spPr/>
        <p:txBody>
          <a:bodyPr>
            <a:normAutofit fontScale="90000"/>
          </a:bodyPr>
          <a:lstStyle/>
          <a:p>
            <a:r>
              <a:rPr lang="en-US" dirty="0"/>
              <a:t>Example of published</a:t>
            </a:r>
            <a:br>
              <a:rPr lang="en-US" dirty="0"/>
            </a:br>
            <a:r>
              <a:rPr lang="en-US" dirty="0"/>
              <a:t>covariate balance table </a:t>
            </a:r>
          </a:p>
        </p:txBody>
      </p:sp>
      <p:sp>
        <p:nvSpPr>
          <p:cNvPr id="3" name="Footer Placeholder 2">
            <a:extLst>
              <a:ext uri="{FF2B5EF4-FFF2-40B4-BE49-F238E27FC236}">
                <a16:creationId xmlns:a16="http://schemas.microsoft.com/office/drawing/2014/main" id="{D14B820A-1651-0A66-4F62-C14FD72B74E7}"/>
              </a:ext>
            </a:extLst>
          </p:cNvPr>
          <p:cNvSpPr>
            <a:spLocks noGrp="1"/>
          </p:cNvSpPr>
          <p:nvPr>
            <p:ph type="ftr" sz="quarter" idx="11"/>
          </p:nvPr>
        </p:nvSpPr>
        <p:spPr/>
        <p:txBody>
          <a:bodyPr/>
          <a:lstStyle/>
          <a:p>
            <a:r>
              <a:rPr lang="en-US"/>
              <a:t>Data Science Training: Causal Reasoning</a:t>
            </a:r>
          </a:p>
        </p:txBody>
      </p:sp>
      <p:sp>
        <p:nvSpPr>
          <p:cNvPr id="4" name="Slide Number Placeholder 3">
            <a:extLst>
              <a:ext uri="{FF2B5EF4-FFF2-40B4-BE49-F238E27FC236}">
                <a16:creationId xmlns:a16="http://schemas.microsoft.com/office/drawing/2014/main" id="{6361AC66-76B4-8BC6-B401-E26AECD05494}"/>
              </a:ext>
            </a:extLst>
          </p:cNvPr>
          <p:cNvSpPr>
            <a:spLocks noGrp="1"/>
          </p:cNvSpPr>
          <p:nvPr>
            <p:ph type="sldNum" sz="quarter" idx="12"/>
          </p:nvPr>
        </p:nvSpPr>
        <p:spPr/>
        <p:txBody>
          <a:bodyPr/>
          <a:lstStyle/>
          <a:p>
            <a:fld id="{33BF3240-1806-4DDE-9CA6-64AC308839A7}" type="slidenum">
              <a:rPr lang="en-US" smtClean="0"/>
              <a:pPr/>
              <a:t>27</a:t>
            </a:fld>
            <a:endParaRPr lang="en-US"/>
          </a:p>
        </p:txBody>
      </p:sp>
      <p:pic>
        <p:nvPicPr>
          <p:cNvPr id="7" name="Picture 6">
            <a:extLst>
              <a:ext uri="{FF2B5EF4-FFF2-40B4-BE49-F238E27FC236}">
                <a16:creationId xmlns:a16="http://schemas.microsoft.com/office/drawing/2014/main" id="{791ED5CF-F3D5-1DE6-901C-E4FFC10702F7}"/>
              </a:ext>
            </a:extLst>
          </p:cNvPr>
          <p:cNvPicPr>
            <a:picLocks noChangeAspect="1"/>
          </p:cNvPicPr>
          <p:nvPr/>
        </p:nvPicPr>
        <p:blipFill>
          <a:blip r:embed="rId2"/>
          <a:stretch>
            <a:fillRect/>
          </a:stretch>
        </p:blipFill>
        <p:spPr>
          <a:xfrm>
            <a:off x="301752" y="1615440"/>
            <a:ext cx="8550276" cy="3111672"/>
          </a:xfrm>
          <a:prstGeom prst="rect">
            <a:avLst/>
          </a:prstGeom>
        </p:spPr>
      </p:pic>
      <p:sp>
        <p:nvSpPr>
          <p:cNvPr id="8" name="TextBox 7">
            <a:extLst>
              <a:ext uri="{FF2B5EF4-FFF2-40B4-BE49-F238E27FC236}">
                <a16:creationId xmlns:a16="http://schemas.microsoft.com/office/drawing/2014/main" id="{25DD73F7-C53B-8C07-4D75-5E2A842EB29E}"/>
              </a:ext>
            </a:extLst>
          </p:cNvPr>
          <p:cNvSpPr txBox="1"/>
          <p:nvPr/>
        </p:nvSpPr>
        <p:spPr>
          <a:xfrm>
            <a:off x="551688" y="4830316"/>
            <a:ext cx="8077200" cy="1477328"/>
          </a:xfrm>
          <a:prstGeom prst="rect">
            <a:avLst/>
          </a:prstGeom>
          <a:noFill/>
        </p:spPr>
        <p:txBody>
          <a:bodyPr wrap="square" rtlCol="0">
            <a:spAutoFit/>
          </a:bodyPr>
          <a:lstStyle/>
          <a:p>
            <a:r>
              <a:rPr lang="en-US" dirty="0"/>
              <a:t>Source: </a:t>
            </a:r>
            <a:r>
              <a:rPr lang="en-US" sz="1800" dirty="0">
                <a:latin typeface="Calibri" panose="020F0502020204030204" pitchFamily="34" charset="0"/>
              </a:rPr>
              <a:t>Leite, W. L., Stapleton, L. M., &amp; Bettini, E. F. (2019). Propensity Score Analysis of Complex Survey Data with Structural Equation Modeling: A Tutorial with Mplus. </a:t>
            </a:r>
            <a:r>
              <a:rPr lang="en-US" sz="1800" i="1" dirty="0">
                <a:latin typeface="Calibri" panose="020F0502020204030204" pitchFamily="34" charset="0"/>
              </a:rPr>
              <a:t>Structural Equation Modeling: A Multidisciplinary Journal, 26(3), 448-469. https://doi.org/10.1080/10705511.2018.1522591 </a:t>
            </a:r>
          </a:p>
          <a:p>
            <a:endParaRPr lang="en-US" dirty="0"/>
          </a:p>
        </p:txBody>
      </p:sp>
    </p:spTree>
    <p:extLst>
      <p:ext uri="{BB962C8B-B14F-4D97-AF65-F5344CB8AC3E}">
        <p14:creationId xmlns:p14="http://schemas.microsoft.com/office/powerpoint/2010/main" val="3475384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Title 1"/>
          <p:cNvSpPr>
            <a:spLocks noGrp="1"/>
          </p:cNvSpPr>
          <p:nvPr>
            <p:ph type="title"/>
          </p:nvPr>
        </p:nvSpPr>
        <p:spPr>
          <a:xfrm>
            <a:off x="301752" y="307848"/>
            <a:ext cx="8534400" cy="758952"/>
          </a:xfrm>
        </p:spPr>
        <p:txBody>
          <a:bodyPr>
            <a:noAutofit/>
          </a:bodyPr>
          <a:lstStyle/>
          <a:p>
            <a:pPr eaLnBrk="1" hangingPunct="1">
              <a:defRPr/>
            </a:pPr>
            <a:r>
              <a:rPr lang="en-US" sz="2800" dirty="0"/>
              <a:t>What if adequate common support and covariate balance cannot be achieved?</a:t>
            </a:r>
          </a:p>
        </p:txBody>
      </p:sp>
      <p:sp>
        <p:nvSpPr>
          <p:cNvPr id="35843" name="Content Placeholder 2"/>
          <p:cNvSpPr>
            <a:spLocks noGrp="1"/>
          </p:cNvSpPr>
          <p:nvPr>
            <p:ph sz="quarter" idx="1"/>
          </p:nvPr>
        </p:nvSpPr>
        <p:spPr/>
        <p:txBody>
          <a:bodyPr>
            <a:normAutofit/>
          </a:bodyPr>
          <a:lstStyle/>
          <a:p>
            <a:r>
              <a:rPr lang="en-US" dirty="0"/>
              <a:t>Balance could be improved by change propensity score estimation method or model;</a:t>
            </a:r>
          </a:p>
          <a:p>
            <a:endParaRPr lang="en-US" dirty="0"/>
          </a:p>
          <a:p>
            <a:pPr eaLnBrk="1" hangingPunct="1"/>
            <a:r>
              <a:rPr lang="en-US" dirty="0"/>
              <a:t>If imbalance is not too severe, </a:t>
            </a:r>
            <a:r>
              <a:rPr lang="en-US" i="1" dirty="0"/>
              <a:t>additional covariance adjustment </a:t>
            </a:r>
            <a:r>
              <a:rPr lang="en-US" dirty="0"/>
              <a:t>may remove the residual bias;</a:t>
            </a:r>
          </a:p>
          <a:p>
            <a:pPr eaLnBrk="1" hangingPunct="1"/>
            <a:endParaRPr lang="en-US" dirty="0"/>
          </a:p>
          <a:p>
            <a:r>
              <a:rPr lang="en-US" dirty="0"/>
              <a:t>If balance is still not achieved, this indicates that groups are too </a:t>
            </a:r>
            <a:r>
              <a:rPr lang="en-US" i="1" dirty="0"/>
              <a:t>heterogeneous</a:t>
            </a:r>
            <a:r>
              <a:rPr lang="en-US" dirty="0"/>
              <a:t> for estimating a causal treatment effect;</a:t>
            </a:r>
          </a:p>
          <a:p>
            <a:pPr eaLnBrk="1" hangingPunct="1"/>
            <a:endParaRPr lang="en-US" dirty="0"/>
          </a:p>
          <a:p>
            <a:pPr eaLnBrk="1" hangingPunct="1"/>
            <a:endParaRPr lang="en-US" dirty="0"/>
          </a:p>
          <a:p>
            <a:pPr eaLnBrk="1" hangingPunct="1"/>
            <a:endParaRPr lang="en-US" dirty="0"/>
          </a:p>
        </p:txBody>
      </p:sp>
      <p:sp>
        <p:nvSpPr>
          <p:cNvPr id="2" name="Footer Placeholder 1">
            <a:extLst>
              <a:ext uri="{FF2B5EF4-FFF2-40B4-BE49-F238E27FC236}">
                <a16:creationId xmlns:a16="http://schemas.microsoft.com/office/drawing/2014/main" id="{18C79698-8776-14F6-C2C1-ED85EA7B83A2}"/>
              </a:ext>
            </a:extLst>
          </p:cNvPr>
          <p:cNvSpPr>
            <a:spLocks noGrp="1"/>
          </p:cNvSpPr>
          <p:nvPr>
            <p:ph type="ftr" sz="quarter" idx="11"/>
          </p:nvPr>
        </p:nvSpPr>
        <p:spPr/>
        <p:txBody>
          <a:bodyPr/>
          <a:lstStyle/>
          <a:p>
            <a:r>
              <a:rPr lang="en-US"/>
              <a:t>Data Science Training: Causal Reasoning</a:t>
            </a:r>
          </a:p>
        </p:txBody>
      </p:sp>
      <p:sp>
        <p:nvSpPr>
          <p:cNvPr id="3" name="Slide Number Placeholder 2">
            <a:extLst>
              <a:ext uri="{FF2B5EF4-FFF2-40B4-BE49-F238E27FC236}">
                <a16:creationId xmlns:a16="http://schemas.microsoft.com/office/drawing/2014/main" id="{0F73DBCC-9380-DDD1-18F5-46266AF5FD2B}"/>
              </a:ext>
            </a:extLst>
          </p:cNvPr>
          <p:cNvSpPr>
            <a:spLocks noGrp="1"/>
          </p:cNvSpPr>
          <p:nvPr>
            <p:ph type="sldNum" sz="quarter" idx="12"/>
          </p:nvPr>
        </p:nvSpPr>
        <p:spPr/>
        <p:txBody>
          <a:bodyPr/>
          <a:lstStyle/>
          <a:p>
            <a:fld id="{33BF3240-1806-4DDE-9CA6-64AC308839A7}" type="slidenum">
              <a:rPr lang="en-US" smtClean="0"/>
              <a:pPr/>
              <a:t>28</a:t>
            </a:fld>
            <a:endParaRPr lang="en-US"/>
          </a:p>
        </p:txBody>
      </p:sp>
    </p:spTree>
    <p:extLst>
      <p:ext uri="{BB962C8B-B14F-4D97-AF65-F5344CB8AC3E}">
        <p14:creationId xmlns:p14="http://schemas.microsoft.com/office/powerpoint/2010/main" val="1351211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152400"/>
            <a:ext cx="7391400" cy="838200"/>
          </a:xfrm>
        </p:spPr>
        <p:txBody>
          <a:bodyPr>
            <a:normAutofit/>
          </a:bodyPr>
          <a:lstStyle/>
          <a:p>
            <a:r>
              <a:rPr lang="en-US" altLang="en-US" dirty="0">
                <a:latin typeface="Arial" pitchFamily="34" charset="0"/>
              </a:rPr>
              <a:t>Estimators of the treatment effect</a:t>
            </a:r>
          </a:p>
        </p:txBody>
      </p:sp>
      <p:sp>
        <p:nvSpPr>
          <p:cNvPr id="15363" name="Rectangle 3"/>
          <p:cNvSpPr txBox="1">
            <a:spLocks noChangeArrowheads="1"/>
          </p:cNvSpPr>
          <p:nvPr/>
        </p:nvSpPr>
        <p:spPr bwMode="auto">
          <a:xfrm>
            <a:off x="333375" y="2705100"/>
            <a:ext cx="876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a:solidFill>
                  <a:srgbClr val="000066"/>
                </a:solidFill>
                <a:latin typeface="Arial" pitchFamily="34" charset="0"/>
              </a:defRPr>
            </a:lvl1pPr>
            <a:lvl2pPr marL="742950" indent="-285750" eaLnBrk="0" hangingPunct="0">
              <a:spcBef>
                <a:spcPct val="20000"/>
              </a:spcBef>
              <a:buChar char="–"/>
              <a:defRPr sz="2400">
                <a:solidFill>
                  <a:srgbClr val="000066"/>
                </a:solidFill>
                <a:latin typeface="Arial" pitchFamily="34" charset="0"/>
              </a:defRPr>
            </a:lvl2pPr>
            <a:lvl3pPr marL="1143000" indent="-228600" eaLnBrk="0" hangingPunct="0">
              <a:spcBef>
                <a:spcPct val="20000"/>
              </a:spcBef>
              <a:buChar char="•"/>
              <a:defRPr sz="2400">
                <a:solidFill>
                  <a:srgbClr val="000066"/>
                </a:solidFill>
                <a:latin typeface="Arial" pitchFamily="34" charset="0"/>
              </a:defRPr>
            </a:lvl3pPr>
            <a:lvl4pPr marL="1600200" indent="-228600" eaLnBrk="0" hangingPunct="0">
              <a:spcBef>
                <a:spcPct val="20000"/>
              </a:spcBef>
              <a:buChar char="–"/>
              <a:defRPr sz="2000">
                <a:solidFill>
                  <a:srgbClr val="000066"/>
                </a:solidFill>
                <a:latin typeface="Arial" pitchFamily="34" charset="0"/>
              </a:defRPr>
            </a:lvl4pPr>
            <a:lvl5pPr marL="2057400" indent="-228600" eaLnBrk="0" hangingPunct="0">
              <a:spcBef>
                <a:spcPct val="20000"/>
              </a:spcBef>
              <a:buChar char="»"/>
              <a:defRPr sz="2000">
                <a:solidFill>
                  <a:srgbClr val="000066"/>
                </a:solidFill>
                <a:latin typeface="Arial" pitchFamily="34" charset="0"/>
              </a:defRPr>
            </a:lvl5pPr>
            <a:lvl6pPr marL="2514600" indent="-228600" eaLnBrk="0" fontAlgn="base" hangingPunct="0">
              <a:spcBef>
                <a:spcPct val="20000"/>
              </a:spcBef>
              <a:spcAft>
                <a:spcPct val="0"/>
              </a:spcAft>
              <a:buChar char="»"/>
              <a:defRPr sz="2000">
                <a:solidFill>
                  <a:srgbClr val="000066"/>
                </a:solidFill>
                <a:latin typeface="Arial" pitchFamily="34" charset="0"/>
              </a:defRPr>
            </a:lvl6pPr>
            <a:lvl7pPr marL="2971800" indent="-228600" eaLnBrk="0" fontAlgn="base" hangingPunct="0">
              <a:spcBef>
                <a:spcPct val="20000"/>
              </a:spcBef>
              <a:spcAft>
                <a:spcPct val="0"/>
              </a:spcAft>
              <a:buChar char="»"/>
              <a:defRPr sz="2000">
                <a:solidFill>
                  <a:srgbClr val="000066"/>
                </a:solidFill>
                <a:latin typeface="Arial" pitchFamily="34" charset="0"/>
              </a:defRPr>
            </a:lvl7pPr>
            <a:lvl8pPr marL="3429000" indent="-228600" eaLnBrk="0" fontAlgn="base" hangingPunct="0">
              <a:spcBef>
                <a:spcPct val="20000"/>
              </a:spcBef>
              <a:spcAft>
                <a:spcPct val="0"/>
              </a:spcAft>
              <a:buChar char="»"/>
              <a:defRPr sz="2000">
                <a:solidFill>
                  <a:srgbClr val="000066"/>
                </a:solidFill>
                <a:latin typeface="Arial" pitchFamily="34" charset="0"/>
              </a:defRPr>
            </a:lvl8pPr>
            <a:lvl9pPr marL="3886200" indent="-228600" eaLnBrk="0" fontAlgn="base" hangingPunct="0">
              <a:spcBef>
                <a:spcPct val="20000"/>
              </a:spcBef>
              <a:spcAft>
                <a:spcPct val="0"/>
              </a:spcAft>
              <a:buChar char="»"/>
              <a:defRPr sz="2000">
                <a:solidFill>
                  <a:srgbClr val="000066"/>
                </a:solidFill>
                <a:latin typeface="Arial" pitchFamily="34" charset="0"/>
              </a:defRPr>
            </a:lvl9pPr>
          </a:lstStyle>
          <a:p>
            <a:pPr>
              <a:buFontTx/>
              <a:buNone/>
            </a:pPr>
            <a:r>
              <a:rPr lang="en-US" altLang="en-US" dirty="0"/>
              <a:t>Horvitz and Thompson Estimator (for weighting)</a:t>
            </a:r>
          </a:p>
          <a:p>
            <a:pPr>
              <a:buFontTx/>
              <a:buNone/>
            </a:pPr>
            <a:endParaRPr lang="en-US" altLang="en-US" dirty="0"/>
          </a:p>
          <a:p>
            <a:pPr>
              <a:buFontTx/>
              <a:buNone/>
            </a:pPr>
            <a:endParaRPr lang="en-US" altLang="en-US" dirty="0"/>
          </a:p>
          <a:p>
            <a:pPr>
              <a:buFontTx/>
              <a:buNone/>
            </a:pPr>
            <a:endParaRPr lang="en-US" altLang="en-US" dirty="0"/>
          </a:p>
          <a:p>
            <a:pPr>
              <a:buFontTx/>
              <a:buNone/>
            </a:pPr>
            <a:r>
              <a:rPr lang="en-US" altLang="en-US" dirty="0"/>
              <a:t>Abadie and </a:t>
            </a:r>
            <a:r>
              <a:rPr lang="en-US" altLang="en-US" dirty="0" err="1"/>
              <a:t>Imbens</a:t>
            </a:r>
            <a:r>
              <a:rPr lang="en-US" altLang="en-US" dirty="0"/>
              <a:t> Estimator (for matching) </a:t>
            </a:r>
          </a:p>
        </p:txBody>
      </p:sp>
      <p:sp>
        <p:nvSpPr>
          <p:cNvPr id="1536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Times" charset="0"/>
              </a:defRPr>
            </a:lvl1pPr>
            <a:lvl2pPr marL="742950" indent="-285750" eaLnBrk="0" hangingPunct="0">
              <a:defRPr sz="2400" baseline="-25000">
                <a:solidFill>
                  <a:schemeClr val="tx1"/>
                </a:solidFill>
                <a:latin typeface="Times" charset="0"/>
              </a:defRPr>
            </a:lvl2pPr>
            <a:lvl3pPr marL="1143000" indent="-228600" eaLnBrk="0" hangingPunct="0">
              <a:defRPr sz="2400" baseline="-25000">
                <a:solidFill>
                  <a:schemeClr val="tx1"/>
                </a:solidFill>
                <a:latin typeface="Times" charset="0"/>
              </a:defRPr>
            </a:lvl3pPr>
            <a:lvl4pPr marL="1600200" indent="-228600" eaLnBrk="0" hangingPunct="0">
              <a:defRPr sz="2400" baseline="-25000">
                <a:solidFill>
                  <a:schemeClr val="tx1"/>
                </a:solidFill>
                <a:latin typeface="Times" charset="0"/>
              </a:defRPr>
            </a:lvl4pPr>
            <a:lvl5pPr marL="2057400" indent="-228600" eaLnBrk="0" hangingPunct="0">
              <a:defRPr sz="2400" baseline="-25000">
                <a:solidFill>
                  <a:schemeClr val="tx1"/>
                </a:solidFill>
                <a:latin typeface="Times" charset="0"/>
              </a:defRPr>
            </a:lvl5pPr>
            <a:lvl6pPr marL="2514600" indent="-228600" eaLnBrk="0" fontAlgn="base" hangingPunct="0">
              <a:spcBef>
                <a:spcPct val="0"/>
              </a:spcBef>
              <a:spcAft>
                <a:spcPct val="0"/>
              </a:spcAft>
              <a:defRPr sz="2400" baseline="-25000">
                <a:solidFill>
                  <a:schemeClr val="tx1"/>
                </a:solidFill>
                <a:latin typeface="Times" charset="0"/>
              </a:defRPr>
            </a:lvl6pPr>
            <a:lvl7pPr marL="2971800" indent="-228600" eaLnBrk="0" fontAlgn="base" hangingPunct="0">
              <a:spcBef>
                <a:spcPct val="0"/>
              </a:spcBef>
              <a:spcAft>
                <a:spcPct val="0"/>
              </a:spcAft>
              <a:defRPr sz="2400" baseline="-25000">
                <a:solidFill>
                  <a:schemeClr val="tx1"/>
                </a:solidFill>
                <a:latin typeface="Times" charset="0"/>
              </a:defRPr>
            </a:lvl7pPr>
            <a:lvl8pPr marL="3429000" indent="-228600" eaLnBrk="0" fontAlgn="base" hangingPunct="0">
              <a:spcBef>
                <a:spcPct val="0"/>
              </a:spcBef>
              <a:spcAft>
                <a:spcPct val="0"/>
              </a:spcAft>
              <a:defRPr sz="2400" baseline="-25000">
                <a:solidFill>
                  <a:schemeClr val="tx1"/>
                </a:solidFill>
                <a:latin typeface="Times" charset="0"/>
              </a:defRPr>
            </a:lvl8pPr>
            <a:lvl9pPr marL="3886200" indent="-228600" eaLnBrk="0" fontAlgn="base" hangingPunct="0">
              <a:spcBef>
                <a:spcPct val="0"/>
              </a:spcBef>
              <a:spcAft>
                <a:spcPct val="0"/>
              </a:spcAft>
              <a:defRPr sz="2400" baseline="-25000">
                <a:solidFill>
                  <a:schemeClr val="tx1"/>
                </a:solidFill>
                <a:latin typeface="Times" charset="0"/>
              </a:defRPr>
            </a:lvl9pPr>
          </a:lstStyle>
          <a:p>
            <a:pPr eaLnBrk="1" hangingPunct="1"/>
            <a:endParaRPr lang="en-US" altLang="en-US"/>
          </a:p>
        </p:txBody>
      </p:sp>
      <p:sp>
        <p:nvSpPr>
          <p:cNvPr id="6" name="Title 1"/>
          <p:cNvSpPr txBox="1">
            <a:spLocks/>
          </p:cNvSpPr>
          <p:nvPr/>
        </p:nvSpPr>
        <p:spPr>
          <a:xfrm>
            <a:off x="152400" y="1238250"/>
            <a:ext cx="8534400" cy="609600"/>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altLang="en-US" sz="2800" dirty="0">
                <a:solidFill>
                  <a:srgbClr val="002060"/>
                </a:solidFill>
                <a:latin typeface="Arial" pitchFamily="34" charset="0"/>
              </a:rPr>
              <a:t>Regression Estimation</a:t>
            </a:r>
          </a:p>
        </p:txBody>
      </p:sp>
      <p:graphicFrame>
        <p:nvGraphicFramePr>
          <p:cNvPr id="2" name="Object 1">
            <a:extLst>
              <a:ext uri="{FF2B5EF4-FFF2-40B4-BE49-F238E27FC236}">
                <a16:creationId xmlns:a16="http://schemas.microsoft.com/office/drawing/2014/main" id="{D00A5102-B333-1348-E5E4-358D2F9533BE}"/>
              </a:ext>
            </a:extLst>
          </p:cNvPr>
          <p:cNvGraphicFramePr>
            <a:graphicFrameLocks noChangeAspect="1"/>
          </p:cNvGraphicFramePr>
          <p:nvPr>
            <p:extLst>
              <p:ext uri="{D42A27DB-BD31-4B8C-83A1-F6EECF244321}">
                <p14:modId xmlns:p14="http://schemas.microsoft.com/office/powerpoint/2010/main" val="1175801261"/>
              </p:ext>
            </p:extLst>
          </p:nvPr>
        </p:nvGraphicFramePr>
        <p:xfrm>
          <a:off x="333375" y="1883807"/>
          <a:ext cx="3067050" cy="690086"/>
        </p:xfrm>
        <a:graphic>
          <a:graphicData uri="http://schemas.openxmlformats.org/presentationml/2006/ole">
            <mc:AlternateContent xmlns:mc="http://schemas.openxmlformats.org/markup-compatibility/2006">
              <mc:Choice xmlns:v="urn:schemas-microsoft-com:vml" Requires="v">
                <p:oleObj name="Equation" r:id="rId3" imgW="1015920" imgH="228600" progId="Equation.DSMT4">
                  <p:embed/>
                </p:oleObj>
              </mc:Choice>
              <mc:Fallback>
                <p:oleObj name="Equation" r:id="rId3" imgW="1015920" imgH="228600" progId="Equation.DSMT4">
                  <p:embed/>
                  <p:pic>
                    <p:nvPicPr>
                      <p:cNvPr id="0" name=""/>
                      <p:cNvPicPr/>
                      <p:nvPr/>
                    </p:nvPicPr>
                    <p:blipFill>
                      <a:blip r:embed="rId4"/>
                      <a:stretch>
                        <a:fillRect/>
                      </a:stretch>
                    </p:blipFill>
                    <p:spPr>
                      <a:xfrm>
                        <a:off x="333375" y="1883807"/>
                        <a:ext cx="3067050" cy="690086"/>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481A873B-7501-C851-5730-3547936A0A25}"/>
              </a:ext>
            </a:extLst>
          </p:cNvPr>
          <p:cNvGraphicFramePr>
            <a:graphicFrameLocks noChangeAspect="1"/>
          </p:cNvGraphicFramePr>
          <p:nvPr>
            <p:extLst>
              <p:ext uri="{D42A27DB-BD31-4B8C-83A1-F6EECF244321}">
                <p14:modId xmlns:p14="http://schemas.microsoft.com/office/powerpoint/2010/main" val="2121233788"/>
              </p:ext>
            </p:extLst>
          </p:nvPr>
        </p:nvGraphicFramePr>
        <p:xfrm>
          <a:off x="3066288" y="5278992"/>
          <a:ext cx="3048000" cy="972766"/>
        </p:xfrm>
        <a:graphic>
          <a:graphicData uri="http://schemas.openxmlformats.org/presentationml/2006/ole">
            <mc:AlternateContent xmlns:mc="http://schemas.openxmlformats.org/markup-compatibility/2006">
              <mc:Choice xmlns:v="urn:schemas-microsoft-com:vml" Requires="v">
                <p:oleObj name="Equation" r:id="rId5" imgW="1346200" imgH="431800" progId="Equation.DSMT4">
                  <p:embed/>
                </p:oleObj>
              </mc:Choice>
              <mc:Fallback>
                <p:oleObj name="Equation" r:id="rId5" imgW="1346200" imgH="431800" progId="Equation.DSMT4">
                  <p:embed/>
                  <p:pic>
                    <p:nvPicPr>
                      <p:cNvPr id="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6288" y="5278992"/>
                        <a:ext cx="3048000" cy="972766"/>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A23D9E58-43EF-3CAB-36EA-528E95469646}"/>
              </a:ext>
            </a:extLst>
          </p:cNvPr>
          <p:cNvGraphicFramePr>
            <a:graphicFrameLocks noChangeAspect="1"/>
          </p:cNvGraphicFramePr>
          <p:nvPr>
            <p:extLst>
              <p:ext uri="{D42A27DB-BD31-4B8C-83A1-F6EECF244321}">
                <p14:modId xmlns:p14="http://schemas.microsoft.com/office/powerpoint/2010/main" val="4225056450"/>
              </p:ext>
            </p:extLst>
          </p:nvPr>
        </p:nvGraphicFramePr>
        <p:xfrm>
          <a:off x="2860675" y="3224019"/>
          <a:ext cx="2854325" cy="1633822"/>
        </p:xfrm>
        <a:graphic>
          <a:graphicData uri="http://schemas.openxmlformats.org/presentationml/2006/ole">
            <mc:AlternateContent xmlns:mc="http://schemas.openxmlformats.org/markup-compatibility/2006">
              <mc:Choice xmlns:v="urn:schemas-microsoft-com:vml" Requires="v">
                <p:oleObj name="Equation" r:id="rId7" imgW="1511300" imgH="863600" progId="Equation.DSMT4">
                  <p:embed/>
                </p:oleObj>
              </mc:Choice>
              <mc:Fallback>
                <p:oleObj name="Equation" r:id="rId7" imgW="1511300" imgH="863600" progId="Equation.DSMT4">
                  <p:embed/>
                  <p:pic>
                    <p:nvPicPr>
                      <p:cNvPr id="11269" name="Object 3">
                        <a:extLst>
                          <a:ext uri="{FF2B5EF4-FFF2-40B4-BE49-F238E27FC236}">
                            <a16:creationId xmlns:a16="http://schemas.microsoft.com/office/drawing/2014/main" id="{4734D174-86E5-E88A-9D29-2F58B4803CA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0675" y="3224019"/>
                        <a:ext cx="2854325" cy="1633822"/>
                      </a:xfrm>
                      <a:prstGeom prst="rect">
                        <a:avLst/>
                      </a:prstGeom>
                      <a:noFill/>
                      <a:ln>
                        <a:noFill/>
                      </a:ln>
                    </p:spPr>
                  </p:pic>
                </p:oleObj>
              </mc:Fallback>
            </mc:AlternateContent>
          </a:graphicData>
        </a:graphic>
      </p:graphicFrame>
      <p:sp>
        <p:nvSpPr>
          <p:cNvPr id="5" name="Footer Placeholder 4">
            <a:extLst>
              <a:ext uri="{FF2B5EF4-FFF2-40B4-BE49-F238E27FC236}">
                <a16:creationId xmlns:a16="http://schemas.microsoft.com/office/drawing/2014/main" id="{1794F6D2-BBD0-D962-7487-35859069D15F}"/>
              </a:ext>
            </a:extLst>
          </p:cNvPr>
          <p:cNvSpPr>
            <a:spLocks noGrp="1"/>
          </p:cNvSpPr>
          <p:nvPr>
            <p:ph type="ftr" sz="quarter" idx="11"/>
          </p:nvPr>
        </p:nvSpPr>
        <p:spPr/>
        <p:txBody>
          <a:bodyPr/>
          <a:lstStyle/>
          <a:p>
            <a:r>
              <a:rPr lang="en-US"/>
              <a:t>Data Science Training: Causal Reasoning</a:t>
            </a:r>
          </a:p>
        </p:txBody>
      </p:sp>
      <p:sp>
        <p:nvSpPr>
          <p:cNvPr id="7" name="Slide Number Placeholder 6">
            <a:extLst>
              <a:ext uri="{FF2B5EF4-FFF2-40B4-BE49-F238E27FC236}">
                <a16:creationId xmlns:a16="http://schemas.microsoft.com/office/drawing/2014/main" id="{F20E3701-F9D6-E2AF-AD23-EBEB892C14F5}"/>
              </a:ext>
            </a:extLst>
          </p:cNvPr>
          <p:cNvSpPr>
            <a:spLocks noGrp="1"/>
          </p:cNvSpPr>
          <p:nvPr>
            <p:ph type="sldNum" sz="quarter" idx="12"/>
          </p:nvPr>
        </p:nvSpPr>
        <p:spPr/>
        <p:txBody>
          <a:bodyPr/>
          <a:lstStyle/>
          <a:p>
            <a:fld id="{33BF3240-1806-4DDE-9CA6-64AC308839A7}" type="slidenum">
              <a:rPr lang="en-US" smtClean="0"/>
              <a:pPr/>
              <a:t>29</a:t>
            </a:fld>
            <a:endParaRPr lang="en-US"/>
          </a:p>
        </p:txBody>
      </p:sp>
    </p:spTree>
    <p:extLst>
      <p:ext uri="{BB962C8B-B14F-4D97-AF65-F5344CB8AC3E}">
        <p14:creationId xmlns:p14="http://schemas.microsoft.com/office/powerpoint/2010/main" val="343713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712787"/>
          </a:xfrm>
        </p:spPr>
        <p:txBody>
          <a:bodyPr/>
          <a:lstStyle/>
          <a:p>
            <a:pPr eaLnBrk="1" hangingPunct="1">
              <a:defRPr/>
            </a:pPr>
            <a:r>
              <a:rPr lang="en-US" sz="3800" dirty="0"/>
              <a:t>Propensity scores</a:t>
            </a:r>
          </a:p>
        </p:txBody>
      </p:sp>
      <p:sp>
        <p:nvSpPr>
          <p:cNvPr id="4" name="Slide Number Placeholder 5"/>
          <p:cNvSpPr>
            <a:spLocks noGrp="1"/>
          </p:cNvSpPr>
          <p:nvPr>
            <p:ph type="sldNum" sz="quarter" idx="12"/>
          </p:nvPr>
        </p:nvSpPr>
        <p:spPr>
          <a:xfrm>
            <a:off x="8129016" y="5734050"/>
            <a:ext cx="609600" cy="521208"/>
          </a:xfrm>
          <a:prstGeom prst="rect">
            <a:avLst/>
          </a:prstGeom>
        </p:spPr>
        <p:txBody>
          <a:bodyPr/>
          <a:lstStyle/>
          <a:p>
            <a:pPr>
              <a:defRPr/>
            </a:pPr>
            <a:fld id="{112D2D03-80C6-482F-B650-5F3EAB0DD631}" type="slidenum">
              <a:rPr lang="en-US" altLang="en-US"/>
              <a:pPr>
                <a:defRPr/>
              </a:pPr>
              <a:t>3</a:t>
            </a:fld>
            <a:endParaRPr lang="en-US" altLang="en-US"/>
          </a:p>
        </p:txBody>
      </p:sp>
      <p:sp>
        <p:nvSpPr>
          <p:cNvPr id="7172" name="Rectangle 3"/>
          <p:cNvSpPr>
            <a:spLocks noGrp="1" noChangeArrowheads="1"/>
          </p:cNvSpPr>
          <p:nvPr>
            <p:ph sz="quarter" idx="1"/>
          </p:nvPr>
        </p:nvSpPr>
        <p:spPr>
          <a:xfrm>
            <a:off x="457200" y="1600200"/>
            <a:ext cx="8305800" cy="4800600"/>
          </a:xfrm>
        </p:spPr>
        <p:txBody>
          <a:bodyPr>
            <a:normAutofit/>
          </a:bodyPr>
          <a:lstStyle/>
          <a:p>
            <a:pPr eaLnBrk="1" hangingPunct="1"/>
            <a:r>
              <a:rPr lang="en-US" sz="2400" dirty="0"/>
              <a:t>The propensity score is defined as a conditional probability of treatment assignment, given observed covariates (Rosembaum &amp; Rubin, 1983);</a:t>
            </a:r>
          </a:p>
          <a:p>
            <a:pPr eaLnBrk="1" hangingPunct="1"/>
            <a:endParaRPr lang="en-US" sz="2400" dirty="0"/>
          </a:p>
          <a:p>
            <a:pPr eaLnBrk="1" hangingPunct="1"/>
            <a:endParaRPr lang="en-US" sz="2400" dirty="0"/>
          </a:p>
          <a:p>
            <a:pPr eaLnBrk="1" hangingPunct="1"/>
            <a:endParaRPr lang="en-US" sz="2400" dirty="0"/>
          </a:p>
          <a:p>
            <a:pPr eaLnBrk="1" hangingPunct="1"/>
            <a:r>
              <a:rPr lang="en-US" sz="2400" dirty="0"/>
              <a:t>If the propensity score was correctly specified, balancing the treatment and control groups with respect to propensity score also balances them with respect to distributions of covariates;</a:t>
            </a:r>
          </a:p>
          <a:p>
            <a:pPr eaLnBrk="1" hangingPunct="1"/>
            <a:endParaRPr lang="en-US" sz="2400" dirty="0"/>
          </a:p>
        </p:txBody>
      </p:sp>
      <p:graphicFrame>
        <p:nvGraphicFramePr>
          <p:cNvPr id="7173" name="Object 5"/>
          <p:cNvGraphicFramePr>
            <a:graphicFrameLocks noChangeAspect="1"/>
          </p:cNvGraphicFramePr>
          <p:nvPr>
            <p:extLst>
              <p:ext uri="{D42A27DB-BD31-4B8C-83A1-F6EECF244321}">
                <p14:modId xmlns:p14="http://schemas.microsoft.com/office/powerpoint/2010/main" val="3028590808"/>
              </p:ext>
            </p:extLst>
          </p:nvPr>
        </p:nvGraphicFramePr>
        <p:xfrm>
          <a:off x="2960687" y="2979737"/>
          <a:ext cx="4116587" cy="754063"/>
        </p:xfrm>
        <a:graphic>
          <a:graphicData uri="http://schemas.openxmlformats.org/presentationml/2006/ole">
            <mc:AlternateContent xmlns:mc="http://schemas.openxmlformats.org/markup-compatibility/2006">
              <mc:Choice xmlns:v="urn:schemas-microsoft-com:vml" Requires="v">
                <p:oleObj name="Equation" r:id="rId3" imgW="1231560" imgH="228600" progId="Equation.DSMT4">
                  <p:embed/>
                </p:oleObj>
              </mc:Choice>
              <mc:Fallback>
                <p:oleObj name="Equation" r:id="rId3" imgW="1231560" imgH="228600" progId="Equation.DSMT4">
                  <p:embed/>
                  <p:pic>
                    <p:nvPicPr>
                      <p:cNvPr id="0" name=""/>
                      <p:cNvPicPr>
                        <a:picLocks noChangeAspect="1" noChangeArrowheads="1"/>
                      </p:cNvPicPr>
                      <p:nvPr/>
                    </p:nvPicPr>
                    <p:blipFill>
                      <a:blip r:embed="rId4"/>
                      <a:srcRect/>
                      <a:stretch>
                        <a:fillRect/>
                      </a:stretch>
                    </p:blipFill>
                    <p:spPr bwMode="auto">
                      <a:xfrm>
                        <a:off x="2960687" y="2979737"/>
                        <a:ext cx="4116587" cy="754063"/>
                      </a:xfrm>
                      <a:prstGeom prst="rect">
                        <a:avLst/>
                      </a:prstGeom>
                      <a:noFill/>
                      <a:ln>
                        <a:noFill/>
                      </a:ln>
                    </p:spPr>
                  </p:pic>
                </p:oleObj>
              </mc:Fallback>
            </mc:AlternateContent>
          </a:graphicData>
        </a:graphic>
      </p:graphicFrame>
      <p:sp>
        <p:nvSpPr>
          <p:cNvPr id="2" name="Footer Placeholder 1">
            <a:extLst>
              <a:ext uri="{FF2B5EF4-FFF2-40B4-BE49-F238E27FC236}">
                <a16:creationId xmlns:a16="http://schemas.microsoft.com/office/drawing/2014/main" id="{708BEFB6-7022-B908-3343-DDFC59742734}"/>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1728818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05600" cy="758952"/>
          </a:xfrm>
        </p:spPr>
        <p:txBody>
          <a:bodyPr>
            <a:normAutofit fontScale="90000"/>
          </a:bodyPr>
          <a:lstStyle/>
          <a:p>
            <a:r>
              <a:rPr lang="en-US" dirty="0"/>
              <a:t>R packages for treatment effect estimation</a:t>
            </a:r>
          </a:p>
        </p:txBody>
      </p:sp>
      <p:sp>
        <p:nvSpPr>
          <p:cNvPr id="3" name="Slide Number Placeholder 2"/>
          <p:cNvSpPr>
            <a:spLocks noGrp="1"/>
          </p:cNvSpPr>
          <p:nvPr>
            <p:ph type="sldNum" sz="quarter" idx="12"/>
          </p:nvPr>
        </p:nvSpPr>
        <p:spPr/>
        <p:txBody>
          <a:bodyPr/>
          <a:lstStyle/>
          <a:p>
            <a:fld id="{33BF3240-1806-4DDE-9CA6-64AC308839A7}" type="slidenum">
              <a:rPr lang="en-US" smtClean="0"/>
              <a:pPr/>
              <a:t>30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4943619"/>
              </p:ext>
            </p:extLst>
          </p:nvPr>
        </p:nvGraphicFramePr>
        <p:xfrm>
          <a:off x="381001" y="1524000"/>
          <a:ext cx="8077200" cy="4598100"/>
        </p:xfrm>
        <a:graphic>
          <a:graphicData uri="http://schemas.openxmlformats.org/drawingml/2006/table">
            <a:tbl>
              <a:tblPr firstRow="1" firstCol="1" bandRow="1">
                <a:tableStyleId>{5C22544A-7EE6-4342-B048-85BDC9FD1C3A}</a:tableStyleId>
              </a:tblPr>
              <a:tblGrid>
                <a:gridCol w="1752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5029201">
                  <a:extLst>
                    <a:ext uri="{9D8B030D-6E8A-4147-A177-3AD203B41FA5}">
                      <a16:colId xmlns:a16="http://schemas.microsoft.com/office/drawing/2014/main" val="20002"/>
                    </a:ext>
                  </a:extLst>
                </a:gridCol>
              </a:tblGrid>
              <a:tr h="153300">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Package</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a:effectLst/>
                          <a:latin typeface="Times New Roman" panose="02020603050405020304" pitchFamily="18" charset="0"/>
                          <a:cs typeface="Times New Roman" panose="02020603050405020304" pitchFamily="18" charset="0"/>
                        </a:rPr>
                        <a:t>Function</a:t>
                      </a:r>
                      <a:endParaRPr lang="en-US" sz="200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Type</a:t>
                      </a:r>
                      <a:r>
                        <a:rPr lang="en-US" sz="2000" baseline="0" dirty="0">
                          <a:effectLst/>
                          <a:latin typeface="Times New Roman" panose="02020603050405020304" pitchFamily="18" charset="0"/>
                          <a:cs typeface="Times New Roman" panose="02020603050405020304" pitchFamily="18" charset="0"/>
                        </a:rPr>
                        <a:t> of propensity score method</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0"/>
                  </a:ext>
                </a:extLst>
              </a:tr>
              <a:tr h="613198">
                <a:tc>
                  <a:txBody>
                    <a:bodyPr/>
                    <a:lstStyle/>
                    <a:p>
                      <a:pPr marL="0" algn="l" rtl="0" eaLnBrk="1" latinLnBrk="0" hangingPunct="1">
                        <a:lnSpc>
                          <a:spcPct val="200000"/>
                        </a:lnSpc>
                        <a:spcAft>
                          <a:spcPts val="0"/>
                        </a:spcAft>
                      </a:pPr>
                      <a:r>
                        <a:rPr kumimoji="0" lang="en-US" sz="2000" b="1" kern="1200" dirty="0">
                          <a:solidFill>
                            <a:schemeClr val="lt1"/>
                          </a:solidFill>
                          <a:effectLst/>
                          <a:latin typeface="Times New Roman" panose="02020603050405020304" pitchFamily="18" charset="0"/>
                          <a:ea typeface="+mn-ea"/>
                          <a:cs typeface="Times New Roman" panose="02020603050405020304" pitchFamily="18" charset="0"/>
                        </a:rPr>
                        <a:t>survey</a:t>
                      </a:r>
                    </a:p>
                  </a:txBody>
                  <a:tcPr marL="28744" marR="28744" marT="0" marB="0"/>
                </a:tc>
                <a:tc>
                  <a:txBody>
                    <a:bodyPr/>
                    <a:lstStyle/>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svymean</a:t>
                      </a:r>
                      <a:endParaRPr lang="en-US" sz="2000" dirty="0">
                        <a:solidFill>
                          <a:srgbClr val="000000"/>
                        </a:solidFill>
                        <a:effectLst/>
                        <a:latin typeface="Times New Roman" panose="02020603050405020304" pitchFamily="18" charset="0"/>
                        <a:cs typeface="Times New Roman" panose="02020603050405020304" pitchFamily="18" charset="0"/>
                      </a:endParaRPr>
                    </a:p>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Svycontrast</a:t>
                      </a:r>
                      <a:endParaRPr lang="en-US" sz="2000" dirty="0">
                        <a:solidFill>
                          <a:srgbClr val="000000"/>
                        </a:solidFill>
                        <a:effectLst/>
                        <a:latin typeface="Times New Roman" panose="02020603050405020304" pitchFamily="18" charset="0"/>
                        <a:cs typeface="Times New Roman" panose="02020603050405020304" pitchFamily="18" charset="0"/>
                      </a:endParaRPr>
                    </a:p>
                    <a:p>
                      <a:pPr>
                        <a:lnSpc>
                          <a:spcPct val="200000"/>
                        </a:lnSpc>
                        <a:spcAft>
                          <a:spcPts val="0"/>
                        </a:spcAft>
                      </a:pPr>
                      <a:endParaRPr lang="en-US" sz="2000" dirty="0">
                        <a:solidFill>
                          <a:srgbClr val="000000"/>
                        </a:solidFill>
                        <a:effectLst/>
                        <a:latin typeface="Times New Roman" panose="02020603050405020304" pitchFamily="18" charset="0"/>
                        <a:cs typeface="Times New Roman" panose="02020603050405020304" pitchFamily="18" charset="0"/>
                      </a:endParaRPr>
                    </a:p>
                    <a:p>
                      <a:pPr>
                        <a:lnSpc>
                          <a:spcPct val="200000"/>
                        </a:lnSpc>
                        <a:spcAft>
                          <a:spcPts val="0"/>
                        </a:spcAft>
                      </a:pPr>
                      <a:r>
                        <a:rPr lang="en-US" sz="2000" dirty="0" err="1">
                          <a:solidFill>
                            <a:srgbClr val="000000"/>
                          </a:solidFill>
                          <a:effectLst/>
                          <a:latin typeface="Times New Roman" panose="02020603050405020304" pitchFamily="18" charset="0"/>
                          <a:cs typeface="Times New Roman" panose="02020603050405020304" pitchFamily="18" charset="0"/>
                        </a:rPr>
                        <a:t>svyglm</a:t>
                      </a:r>
                      <a:r>
                        <a:rPr lang="en-US" sz="2000" dirty="0">
                          <a:solidFill>
                            <a:srgbClr val="000000"/>
                          </a:solidFill>
                          <a:effectLst/>
                          <a:latin typeface="Times New Roman" panose="02020603050405020304" pitchFamily="18" charset="0"/>
                          <a:cs typeface="Times New Roman" panose="02020603050405020304" pitchFamily="18" charset="0"/>
                        </a:rPr>
                        <a:t> </a:t>
                      </a: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Estimate</a:t>
                      </a:r>
                      <a:r>
                        <a:rPr lang="en-US" sz="2000" baseline="0" dirty="0">
                          <a:effectLst/>
                          <a:latin typeface="Times New Roman" panose="02020603050405020304" pitchFamily="18" charset="0"/>
                          <a:cs typeface="Times New Roman" panose="02020603050405020304" pitchFamily="18" charset="0"/>
                        </a:rPr>
                        <a:t> weighted means</a:t>
                      </a:r>
                    </a:p>
                    <a:p>
                      <a:pPr marL="0" marR="0" lvl="0" indent="0" algn="l" defTabSz="914400" rtl="0" eaLnBrk="1" fontAlgn="auto" latinLnBrk="0" hangingPunct="1">
                        <a:lnSpc>
                          <a:spcPct val="200000"/>
                        </a:lnSpc>
                        <a:spcBef>
                          <a:spcPts val="0"/>
                        </a:spcBef>
                        <a:spcAft>
                          <a:spcPts val="0"/>
                        </a:spcAft>
                        <a:buClrTx/>
                        <a:buSzTx/>
                        <a:buFontTx/>
                        <a:buNone/>
                        <a:tabLst/>
                        <a:defRPr/>
                      </a:pPr>
                      <a:r>
                        <a:rPr lang="en-US" sz="2000" baseline="0" dirty="0">
                          <a:effectLst/>
                          <a:latin typeface="Times New Roman" panose="02020603050405020304" pitchFamily="18" charset="0"/>
                          <a:cs typeface="Times New Roman" panose="02020603050405020304" pitchFamily="18" charset="0"/>
                        </a:rPr>
                        <a:t>Estimate ATE, ATT with Horvitz and Thompson </a:t>
                      </a:r>
                      <a:r>
                        <a:rPr lang="en-US" sz="2000" baseline="0" dirty="0" err="1">
                          <a:effectLst/>
                          <a:latin typeface="Times New Roman" panose="02020603050405020304" pitchFamily="18" charset="0"/>
                          <a:cs typeface="Times New Roman" panose="02020603050405020304" pitchFamily="18" charset="0"/>
                        </a:rPr>
                        <a:t>estim</a:t>
                      </a:r>
                      <a:endParaRPr lang="en-US" sz="2000" baseline="0" dirty="0">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200000"/>
                        </a:lnSpc>
                        <a:spcBef>
                          <a:spcPts val="0"/>
                        </a:spcBef>
                        <a:spcAft>
                          <a:spcPts val="0"/>
                        </a:spcAft>
                        <a:buClrTx/>
                        <a:buSzTx/>
                        <a:buFontTx/>
                        <a:buNone/>
                        <a:tabLst/>
                        <a:defRPr/>
                      </a:pPr>
                      <a:r>
                        <a:rPr lang="en-US" sz="2000" baseline="0" dirty="0">
                          <a:effectLst/>
                          <a:latin typeface="Times New Roman" panose="02020603050405020304" pitchFamily="18" charset="0"/>
                          <a:cs typeface="Times New Roman" panose="02020603050405020304" pitchFamily="18" charset="0"/>
                        </a:rPr>
                        <a:t>Fit weighted regression</a:t>
                      </a:r>
                      <a:endParaRPr lang="en-US" sz="2000" dirty="0">
                        <a:effectLst/>
                        <a:latin typeface="Times New Roman" panose="02020603050405020304" pitchFamily="18" charset="0"/>
                        <a:cs typeface="Times New Roman" panose="02020603050405020304" pitchFamily="18" charset="0"/>
                      </a:endParaRPr>
                    </a:p>
                    <a:p>
                      <a:pPr>
                        <a:lnSpc>
                          <a:spcPct val="200000"/>
                        </a:lnSpc>
                        <a:spcAft>
                          <a:spcPts val="0"/>
                        </a:spcAft>
                      </a:pPr>
                      <a:r>
                        <a:rPr lang="en-US" sz="2000" baseline="0" dirty="0" err="1">
                          <a:effectLst/>
                          <a:latin typeface="Times New Roman" panose="02020603050405020304" pitchFamily="18" charset="0"/>
                          <a:cs typeface="Times New Roman" panose="02020603050405020304" pitchFamily="18" charset="0"/>
                        </a:rPr>
                        <a:t>ator</a:t>
                      </a:r>
                      <a:endParaRPr lang="en-US" sz="2000" dirty="0">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1"/>
                  </a:ext>
                </a:extLst>
              </a:tr>
              <a:tr h="306599">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Matching</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a:effectLst/>
                          <a:latin typeface="Times New Roman" panose="02020603050405020304" pitchFamily="18" charset="0"/>
                          <a:cs typeface="Times New Roman" panose="02020603050405020304" pitchFamily="18" charset="0"/>
                        </a:rPr>
                        <a:t>Match</a:t>
                      </a:r>
                      <a:endParaRPr lang="en-US" sz="2000" dirty="0">
                        <a:solidFill>
                          <a:srgbClr val="000000"/>
                        </a:solidFill>
                        <a:effectLst/>
                        <a:latin typeface="Times New Roman" panose="02020603050405020304" pitchFamily="18" charset="0"/>
                        <a:cs typeface="Times New Roman" panose="02020603050405020304" pitchFamily="18" charset="0"/>
                      </a:endParaRPr>
                    </a:p>
                    <a:p>
                      <a:pPr>
                        <a:lnSpc>
                          <a:spcPct val="200000"/>
                        </a:lnSpc>
                        <a:spcAft>
                          <a:spcPts val="0"/>
                        </a:spcAft>
                      </a:pP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tc>
                  <a:txBody>
                    <a:bodyPr/>
                    <a:lstStyle/>
                    <a:p>
                      <a:pPr>
                        <a:lnSpc>
                          <a:spcPct val="200000"/>
                        </a:lnSpc>
                        <a:spcAft>
                          <a:spcPts val="0"/>
                        </a:spcAft>
                      </a:pPr>
                      <a:r>
                        <a:rPr lang="en-US" sz="2000" dirty="0">
                          <a:effectLst/>
                          <a:latin typeface="Times New Roman" panose="02020603050405020304" pitchFamily="18" charset="0"/>
                          <a:cs typeface="Times New Roman" panose="02020603050405020304" pitchFamily="18" charset="0"/>
                        </a:rPr>
                        <a:t>Estimate ATT</a:t>
                      </a:r>
                      <a:r>
                        <a:rPr lang="en-US" sz="2000" baseline="0" dirty="0">
                          <a:effectLst/>
                          <a:latin typeface="Times New Roman" panose="02020603050405020304" pitchFamily="18" charset="0"/>
                          <a:cs typeface="Times New Roman" panose="02020603050405020304" pitchFamily="18" charset="0"/>
                        </a:rPr>
                        <a:t> and ATE with </a:t>
                      </a:r>
                      <a:r>
                        <a:rPr lang="en-US" sz="2000" baseline="0" dirty="0" err="1">
                          <a:effectLst/>
                          <a:latin typeface="Times New Roman" panose="02020603050405020304" pitchFamily="18" charset="0"/>
                          <a:cs typeface="Times New Roman" panose="02020603050405020304" pitchFamily="18" charset="0"/>
                        </a:rPr>
                        <a:t>Abadie</a:t>
                      </a:r>
                      <a:r>
                        <a:rPr lang="en-US" sz="2000" baseline="0" dirty="0">
                          <a:effectLst/>
                          <a:latin typeface="Times New Roman" panose="02020603050405020304" pitchFamily="18" charset="0"/>
                          <a:cs typeface="Times New Roman" panose="02020603050405020304" pitchFamily="18" charset="0"/>
                        </a:rPr>
                        <a:t> and </a:t>
                      </a:r>
                      <a:r>
                        <a:rPr lang="en-US" sz="2000" baseline="0" dirty="0" err="1">
                          <a:effectLst/>
                          <a:latin typeface="Times New Roman" panose="02020603050405020304" pitchFamily="18" charset="0"/>
                          <a:cs typeface="Times New Roman" panose="02020603050405020304" pitchFamily="18" charset="0"/>
                        </a:rPr>
                        <a:t>Imbens</a:t>
                      </a:r>
                      <a:r>
                        <a:rPr lang="en-US" sz="2000" baseline="0" dirty="0">
                          <a:effectLst/>
                          <a:latin typeface="Times New Roman" panose="02020603050405020304" pitchFamily="18" charset="0"/>
                          <a:cs typeface="Times New Roman" panose="02020603050405020304" pitchFamily="18" charset="0"/>
                        </a:rPr>
                        <a:t> estimator</a:t>
                      </a:r>
                      <a:endParaRPr lang="en-US" sz="2000" dirty="0">
                        <a:solidFill>
                          <a:srgbClr val="000000"/>
                        </a:solidFill>
                        <a:effectLst/>
                        <a:latin typeface="Times New Roman" panose="02020603050405020304" pitchFamily="18" charset="0"/>
                        <a:cs typeface="Times New Roman" panose="02020603050405020304" pitchFamily="18" charset="0"/>
                      </a:endParaRPr>
                    </a:p>
                  </a:txBody>
                  <a:tcPr marL="28744" marR="28744" marT="0" marB="0"/>
                </a:tc>
                <a:extLst>
                  <a:ext uri="{0D108BD9-81ED-4DB2-BD59-A6C34878D82A}">
                    <a16:rowId xmlns:a16="http://schemas.microsoft.com/office/drawing/2014/main" val="10003"/>
                  </a:ext>
                </a:extLst>
              </a:tr>
            </a:tbl>
          </a:graphicData>
        </a:graphic>
      </p:graphicFrame>
      <p:sp>
        <p:nvSpPr>
          <p:cNvPr id="4" name="Footer Placeholder 3">
            <a:extLst>
              <a:ext uri="{FF2B5EF4-FFF2-40B4-BE49-F238E27FC236}">
                <a16:creationId xmlns:a16="http://schemas.microsoft.com/office/drawing/2014/main" id="{DADE819E-F436-E09F-D39D-7DB6294DD839}"/>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4076211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
            <a:ext cx="7546848" cy="1143000"/>
          </a:xfrm>
        </p:spPr>
        <p:txBody>
          <a:bodyPr>
            <a:normAutofit/>
          </a:bodyPr>
          <a:lstStyle/>
          <a:p>
            <a:r>
              <a:rPr lang="en-US" sz="2800" dirty="0"/>
              <a:t>Treatment effect estimates with variable ratio genetic matching using the Matching package</a:t>
            </a:r>
          </a:p>
        </p:txBody>
      </p:sp>
      <p:sp>
        <p:nvSpPr>
          <p:cNvPr id="3" name="Content Placeholder 2"/>
          <p:cNvSpPr>
            <a:spLocks noGrp="1"/>
          </p:cNvSpPr>
          <p:nvPr>
            <p:ph idx="1"/>
          </p:nvPr>
        </p:nvSpPr>
        <p:spPr>
          <a:xfrm>
            <a:off x="228600" y="1554162"/>
            <a:ext cx="8763000" cy="4999038"/>
          </a:xfrm>
        </p:spPr>
        <p:txBody>
          <a:bodyPr>
            <a:normAutofit lnSpcReduction="10000"/>
          </a:bodyPr>
          <a:lstStyle/>
          <a:p>
            <a:pPr marL="0" indent="0">
              <a:buNone/>
            </a:pPr>
            <a:r>
              <a:rPr lang="pt-BR" sz="2000" dirty="0"/>
              <a:t>Matching only:</a:t>
            </a:r>
          </a:p>
          <a:p>
            <a:pPr marL="0" indent="0">
              <a:buNone/>
            </a:pPr>
            <a:endParaRPr lang="pt-BR" sz="2000" dirty="0"/>
          </a:p>
          <a:p>
            <a:pPr marL="0" indent="0">
              <a:buNone/>
            </a:pPr>
            <a:r>
              <a:rPr lang="pt-BR" sz="2000" dirty="0"/>
              <a:t>Estimate...  3.7664 </a:t>
            </a:r>
            <a:endParaRPr lang="en-US" sz="2000" dirty="0"/>
          </a:p>
          <a:p>
            <a:pPr marL="0" indent="0">
              <a:buNone/>
            </a:pPr>
            <a:r>
              <a:rPr lang="pt-BR" sz="2000" dirty="0"/>
              <a:t>AI SE......  2.6266 </a:t>
            </a:r>
            <a:endParaRPr lang="en-US" sz="2000" dirty="0"/>
          </a:p>
          <a:p>
            <a:pPr marL="0" indent="0">
              <a:buNone/>
            </a:pPr>
            <a:r>
              <a:rPr lang="pt-BR" sz="2000" dirty="0"/>
              <a:t>T-stat.....  </a:t>
            </a:r>
            <a:r>
              <a:rPr lang="en-US" sz="2000" dirty="0"/>
              <a:t>1.4339 </a:t>
            </a:r>
          </a:p>
          <a:p>
            <a:pPr marL="0" indent="0">
              <a:buNone/>
            </a:pPr>
            <a:r>
              <a:rPr lang="en-US" sz="2000" dirty="0" err="1"/>
              <a:t>p.val</a:t>
            </a:r>
            <a:r>
              <a:rPr lang="en-US" sz="2000" dirty="0"/>
              <a:t>......  0.1516 </a:t>
            </a:r>
          </a:p>
          <a:p>
            <a:pPr marL="0" indent="0">
              <a:buNone/>
            </a:pPr>
            <a:endParaRPr lang="en-US" sz="2000" dirty="0">
              <a:solidFill>
                <a:schemeClr val="tx1"/>
              </a:solidFill>
            </a:endParaRPr>
          </a:p>
          <a:p>
            <a:pPr marL="0" indent="0">
              <a:buNone/>
            </a:pPr>
            <a:r>
              <a:rPr lang="en-US" sz="2000" dirty="0"/>
              <a:t>Matching with additional bias adjustment by regressing the outcomes on covariates only with the matched data:</a:t>
            </a:r>
          </a:p>
          <a:p>
            <a:pPr marL="0" indent="0">
              <a:buNone/>
            </a:pPr>
            <a:endParaRPr lang="en-US" sz="2000" dirty="0">
              <a:solidFill>
                <a:schemeClr val="tx1"/>
              </a:solidFill>
            </a:endParaRPr>
          </a:p>
          <a:p>
            <a:r>
              <a:rPr lang="en-US" sz="2000" dirty="0"/>
              <a:t>Estimate...  4.352 </a:t>
            </a:r>
          </a:p>
          <a:p>
            <a:r>
              <a:rPr lang="en-US" sz="2000" dirty="0"/>
              <a:t>AI SE......  2.7694 </a:t>
            </a:r>
          </a:p>
          <a:p>
            <a:r>
              <a:rPr lang="en-US" sz="2000" dirty="0"/>
              <a:t>T-stat.....  1.5714 </a:t>
            </a:r>
          </a:p>
          <a:p>
            <a:r>
              <a:rPr lang="en-US" sz="2000" dirty="0" err="1"/>
              <a:t>p.val</a:t>
            </a:r>
            <a:r>
              <a:rPr lang="en-US" sz="2000" dirty="0"/>
              <a:t>......  0.11608 </a:t>
            </a:r>
          </a:p>
          <a:p>
            <a:pPr marL="0" indent="0">
              <a:buNone/>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2FB50513-A38A-4351-A391-4DB2ED774F92}" type="slidenum">
              <a:rPr lang="en-US" smtClean="0"/>
              <a:t>31</a:t>
            </a:fld>
            <a:endParaRPr lang="en-US"/>
          </a:p>
        </p:txBody>
      </p:sp>
    </p:spTree>
    <p:extLst>
      <p:ext uri="{BB962C8B-B14F-4D97-AF65-F5344CB8AC3E}">
        <p14:creationId xmlns:p14="http://schemas.microsoft.com/office/powerpoint/2010/main" val="1636251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a:t>
            </a:r>
          </a:p>
        </p:txBody>
      </p:sp>
      <p:sp>
        <p:nvSpPr>
          <p:cNvPr id="4" name="Slide Number Placeholder 3"/>
          <p:cNvSpPr>
            <a:spLocks noGrp="1"/>
          </p:cNvSpPr>
          <p:nvPr>
            <p:ph type="sldNum" sz="quarter" idx="12"/>
          </p:nvPr>
        </p:nvSpPr>
        <p:spPr/>
        <p:txBody>
          <a:bodyPr/>
          <a:lstStyle/>
          <a:p>
            <a:fld id="{33BF3240-1806-4DDE-9CA6-64AC308839A7}" type="slidenum">
              <a:rPr lang="en-US" smtClean="0"/>
              <a:pPr/>
              <a:t>32</a:t>
            </a:fld>
            <a:endParaRPr lang="en-US"/>
          </a:p>
        </p:txBody>
      </p:sp>
      <p:sp>
        <p:nvSpPr>
          <p:cNvPr id="3" name="Content Placeholder 2"/>
          <p:cNvSpPr>
            <a:spLocks noGrp="1"/>
          </p:cNvSpPr>
          <p:nvPr>
            <p:ph sz="quarter" idx="1"/>
          </p:nvPr>
        </p:nvSpPr>
        <p:spPr/>
        <p:txBody>
          <a:bodyPr>
            <a:normAutofit/>
          </a:bodyPr>
          <a:lstStyle/>
          <a:p>
            <a:r>
              <a:rPr lang="en-US" sz="1800" dirty="0"/>
              <a:t>It asks the question: Would the conclusion change if an important covariate was omitted?</a:t>
            </a:r>
          </a:p>
          <a:p>
            <a:endParaRPr lang="en-US" sz="1800" dirty="0"/>
          </a:p>
          <a:p>
            <a:r>
              <a:rPr lang="en-US" sz="1800" dirty="0"/>
              <a:t>Goals: </a:t>
            </a:r>
          </a:p>
          <a:p>
            <a:pPr lvl="1"/>
            <a:r>
              <a:rPr lang="en-US" sz="1800" dirty="0">
                <a:solidFill>
                  <a:schemeClr val="tx1"/>
                </a:solidFill>
              </a:rPr>
              <a:t>Determine how strong the effect of an omitted covariate would have to be for the significance test of the treatment effect to change</a:t>
            </a:r>
          </a:p>
          <a:p>
            <a:pPr lvl="1"/>
            <a:endParaRPr lang="en-US" sz="1800" dirty="0">
              <a:solidFill>
                <a:schemeClr val="tx1"/>
              </a:solidFill>
            </a:endParaRPr>
          </a:p>
          <a:p>
            <a:pPr lvl="1"/>
            <a:r>
              <a:rPr lang="en-US" sz="1800" dirty="0">
                <a:solidFill>
                  <a:schemeClr val="tx1"/>
                </a:solidFill>
              </a:rPr>
              <a:t>Determine the degree of robustness of treatment effects to hidden bias, which is the part of the selection bias due to omitted confounders. </a:t>
            </a:r>
          </a:p>
          <a:p>
            <a:pPr marL="274320" lvl="1" indent="0">
              <a:buNone/>
            </a:pPr>
            <a:endParaRPr lang="en-US" sz="1800" dirty="0">
              <a:solidFill>
                <a:schemeClr val="tx1"/>
              </a:solidFill>
            </a:endParaRPr>
          </a:p>
          <a:p>
            <a:pPr marL="274320" lvl="1" indent="0">
              <a:buNone/>
            </a:pPr>
            <a:r>
              <a:rPr lang="en-US" sz="1800" u="sng" dirty="0">
                <a:solidFill>
                  <a:schemeClr val="tx1"/>
                </a:solidFill>
              </a:rPr>
              <a:t>R packages: </a:t>
            </a:r>
          </a:p>
          <a:p>
            <a:pPr marL="274320" lvl="1" indent="0">
              <a:buNone/>
            </a:pPr>
            <a:r>
              <a:rPr lang="en-US" sz="1800" dirty="0" err="1">
                <a:solidFill>
                  <a:schemeClr val="tx1"/>
                </a:solidFill>
              </a:rPr>
              <a:t>sensemakr</a:t>
            </a:r>
            <a:r>
              <a:rPr lang="en-US" sz="1800" dirty="0">
                <a:solidFill>
                  <a:schemeClr val="tx1"/>
                </a:solidFill>
              </a:rPr>
              <a:t> - </a:t>
            </a:r>
            <a:r>
              <a:rPr lang="en-US" sz="1800" dirty="0">
                <a:solidFill>
                  <a:srgbClr val="000000"/>
                </a:solidFill>
                <a:effectLst/>
                <a:latin typeface="Times New Roman" panose="02020603050405020304" pitchFamily="18" charset="0"/>
                <a:cs typeface="Times New Roman" panose="02020603050405020304" pitchFamily="18" charset="0"/>
              </a:rPr>
              <a:t>Sensitivity analysis using the Cinelli and Hazlett method</a:t>
            </a:r>
          </a:p>
          <a:p>
            <a:pPr marL="274320" lvl="1" indent="0">
              <a:buNone/>
            </a:pPr>
            <a:r>
              <a:rPr lang="en-US" sz="1800" dirty="0" err="1">
                <a:solidFill>
                  <a:srgbClr val="000000"/>
                </a:solidFill>
                <a:latin typeface="Times New Roman" panose="02020603050405020304" pitchFamily="18" charset="0"/>
                <a:cs typeface="Times New Roman" panose="02020603050405020304" pitchFamily="18" charset="0"/>
              </a:rPr>
              <a:t>konfound</a:t>
            </a:r>
            <a:r>
              <a:rPr lang="en-US" sz="1800" dirty="0">
                <a:solidFill>
                  <a:srgbClr val="000000"/>
                </a:solidFill>
                <a:latin typeface="Times New Roman" panose="02020603050405020304" pitchFamily="18" charset="0"/>
                <a:cs typeface="Times New Roman" panose="02020603050405020304" pitchFamily="18" charset="0"/>
              </a:rPr>
              <a:t> –sensitivity analysis with the Frank et al. method.</a:t>
            </a:r>
            <a:endParaRPr lang="en-US" sz="1800" dirty="0">
              <a:solidFill>
                <a:srgbClr val="000000"/>
              </a:solidFill>
              <a:effectLst/>
              <a:latin typeface="Times New Roman" panose="02020603050405020304" pitchFamily="18" charset="0"/>
              <a:cs typeface="Times New Roman" panose="02020603050405020304" pitchFamily="18" charset="0"/>
            </a:endParaRPr>
          </a:p>
          <a:p>
            <a:pPr marL="274320" lvl="1" indent="0">
              <a:buNone/>
            </a:pPr>
            <a:endParaRPr lang="en-US" sz="1800" dirty="0">
              <a:solidFill>
                <a:schemeClr val="tx1"/>
              </a:solidFill>
            </a:endParaRPr>
          </a:p>
        </p:txBody>
      </p:sp>
      <p:sp>
        <p:nvSpPr>
          <p:cNvPr id="5" name="Footer Placeholder 4">
            <a:extLst>
              <a:ext uri="{FF2B5EF4-FFF2-40B4-BE49-F238E27FC236}">
                <a16:creationId xmlns:a16="http://schemas.microsoft.com/office/drawing/2014/main" id="{3C7E8A84-E44C-397A-68E1-8DCC51C538C0}"/>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3395616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7D43F-13A3-18E9-9050-8CA184CFDA67}"/>
              </a:ext>
            </a:extLst>
          </p:cNvPr>
          <p:cNvSpPr>
            <a:spLocks noGrp="1"/>
          </p:cNvSpPr>
          <p:nvPr>
            <p:ph type="title"/>
          </p:nvPr>
        </p:nvSpPr>
        <p:spPr>
          <a:xfrm>
            <a:off x="301752" y="358945"/>
            <a:ext cx="7013448" cy="758952"/>
          </a:xfrm>
        </p:spPr>
        <p:txBody>
          <a:bodyPr>
            <a:normAutofit fontScale="90000"/>
          </a:bodyPr>
          <a:lstStyle/>
          <a:p>
            <a:r>
              <a:rPr lang="en-US" dirty="0"/>
              <a:t>Sensitivity analysis example with </a:t>
            </a:r>
            <a:r>
              <a:rPr lang="en-US" dirty="0" err="1"/>
              <a:t>kounfound</a:t>
            </a:r>
            <a:r>
              <a:rPr lang="en-US" dirty="0"/>
              <a:t> package</a:t>
            </a:r>
          </a:p>
        </p:txBody>
      </p:sp>
      <p:sp>
        <p:nvSpPr>
          <p:cNvPr id="3" name="Footer Placeholder 2">
            <a:extLst>
              <a:ext uri="{FF2B5EF4-FFF2-40B4-BE49-F238E27FC236}">
                <a16:creationId xmlns:a16="http://schemas.microsoft.com/office/drawing/2014/main" id="{D8743178-8EFD-EEEE-C686-0D1E8A559745}"/>
              </a:ext>
            </a:extLst>
          </p:cNvPr>
          <p:cNvSpPr>
            <a:spLocks noGrp="1"/>
          </p:cNvSpPr>
          <p:nvPr>
            <p:ph type="ftr" sz="quarter" idx="11"/>
          </p:nvPr>
        </p:nvSpPr>
        <p:spPr/>
        <p:txBody>
          <a:bodyPr/>
          <a:lstStyle/>
          <a:p>
            <a:r>
              <a:rPr lang="en-US"/>
              <a:t>Data Science Training: Causal Reasoning</a:t>
            </a:r>
          </a:p>
        </p:txBody>
      </p:sp>
      <p:sp>
        <p:nvSpPr>
          <p:cNvPr id="4" name="Slide Number Placeholder 3">
            <a:extLst>
              <a:ext uri="{FF2B5EF4-FFF2-40B4-BE49-F238E27FC236}">
                <a16:creationId xmlns:a16="http://schemas.microsoft.com/office/drawing/2014/main" id="{2C8197AD-A15C-858C-EE02-2EF4882ED99B}"/>
              </a:ext>
            </a:extLst>
          </p:cNvPr>
          <p:cNvSpPr>
            <a:spLocks noGrp="1"/>
          </p:cNvSpPr>
          <p:nvPr>
            <p:ph type="sldNum" sz="quarter" idx="12"/>
          </p:nvPr>
        </p:nvSpPr>
        <p:spPr/>
        <p:txBody>
          <a:bodyPr/>
          <a:lstStyle/>
          <a:p>
            <a:fld id="{33BF3240-1806-4DDE-9CA6-64AC308839A7}" type="slidenum">
              <a:rPr lang="en-US" smtClean="0"/>
              <a:pPr/>
              <a:t>33</a:t>
            </a:fld>
            <a:endParaRPr lang="en-US"/>
          </a:p>
        </p:txBody>
      </p:sp>
      <p:sp>
        <p:nvSpPr>
          <p:cNvPr id="5" name="Content Placeholder 4">
            <a:extLst>
              <a:ext uri="{FF2B5EF4-FFF2-40B4-BE49-F238E27FC236}">
                <a16:creationId xmlns:a16="http://schemas.microsoft.com/office/drawing/2014/main" id="{EEF6C79F-B3FA-ECAC-CFD5-A699791ED852}"/>
              </a:ext>
            </a:extLst>
          </p:cNvPr>
          <p:cNvSpPr>
            <a:spLocks noGrp="1"/>
          </p:cNvSpPr>
          <p:nvPr>
            <p:ph sz="quarter" idx="1"/>
          </p:nvPr>
        </p:nvSpPr>
        <p:spPr/>
        <p:txBody>
          <a:bodyPr>
            <a:normAutofit lnSpcReduction="10000"/>
          </a:bodyPr>
          <a:lstStyle/>
          <a:p>
            <a:pPr marL="0" indent="0">
              <a:buNone/>
            </a:pPr>
            <a:r>
              <a:rPr lang="en-US" sz="2200" u="sng" dirty="0"/>
              <a:t>Robustness of Inference to Replacement (RIR):</a:t>
            </a:r>
          </a:p>
          <a:p>
            <a:pPr>
              <a:buFont typeface="Wingdings" panose="05000000000000000000" pitchFamily="2" charset="2"/>
              <a:buChar char="Ø"/>
            </a:pPr>
            <a:r>
              <a:rPr lang="en-US" sz="2200" dirty="0"/>
              <a:t>To sustain an inference,  27.763 % of the estimate would have to be due to bias. </a:t>
            </a:r>
          </a:p>
          <a:p>
            <a:pPr>
              <a:buFont typeface="Wingdings" panose="05000000000000000000" pitchFamily="2" charset="2"/>
              <a:buChar char="Ø"/>
            </a:pPr>
            <a:r>
              <a:rPr lang="en-US" sz="2200" dirty="0"/>
              <a:t>This is based on a threshold of 5.041 for statistical significance (alpha = 0.05).</a:t>
            </a:r>
          </a:p>
          <a:p>
            <a:pPr>
              <a:buFont typeface="Wingdings" panose="05000000000000000000" pitchFamily="2" charset="2"/>
              <a:buChar char="Ø"/>
            </a:pPr>
            <a:r>
              <a:rPr lang="en-US" sz="2200" dirty="0"/>
              <a:t>To sustain an inference, 57 of the cases with 0 effect would have to be replaced with cases at the threshold of inference (RIR = 57).</a:t>
            </a:r>
          </a:p>
          <a:p>
            <a:pPr marL="0" indent="0">
              <a:buNone/>
            </a:pPr>
            <a:endParaRPr lang="en-US" sz="2200" dirty="0"/>
          </a:p>
          <a:p>
            <a:pPr marL="0" indent="0">
              <a:buNone/>
            </a:pPr>
            <a:r>
              <a:rPr lang="en-US" sz="2200" u="sng" dirty="0"/>
              <a:t>Reference: </a:t>
            </a:r>
            <a:r>
              <a:rPr lang="en-US" sz="2200" dirty="0">
                <a:latin typeface="Calibri" panose="020F0502020204030204" pitchFamily="34" charset="0"/>
              </a:rPr>
              <a:t>Frank, K. A., </a:t>
            </a:r>
            <a:r>
              <a:rPr lang="en-US" sz="2200" dirty="0" err="1">
                <a:latin typeface="Calibri" panose="020F0502020204030204" pitchFamily="34" charset="0"/>
              </a:rPr>
              <a:t>Maroulis</a:t>
            </a:r>
            <a:r>
              <a:rPr lang="en-US" sz="2200" dirty="0">
                <a:latin typeface="Calibri" panose="020F0502020204030204" pitchFamily="34" charset="0"/>
              </a:rPr>
              <a:t>, S. J., Duong, M. Q., &amp; </a:t>
            </a:r>
            <a:r>
              <a:rPr lang="en-US" sz="2200" dirty="0" err="1">
                <a:latin typeface="Calibri" panose="020F0502020204030204" pitchFamily="34" charset="0"/>
              </a:rPr>
              <a:t>Kelcey</a:t>
            </a:r>
            <a:r>
              <a:rPr lang="en-US" sz="2200" dirty="0">
                <a:latin typeface="Calibri" panose="020F0502020204030204" pitchFamily="34" charset="0"/>
              </a:rPr>
              <a:t>, B. M. (2013). What Would It Take to Change an Inference? Using Rubin's Causal Model to Interpret the Robustness of Causal Inferences. </a:t>
            </a:r>
            <a:r>
              <a:rPr lang="en-US" sz="2200" i="1" dirty="0">
                <a:latin typeface="Calibri" panose="020F0502020204030204" pitchFamily="34" charset="0"/>
              </a:rPr>
              <a:t>Educational Evaluation and Policy Analysis. https://doi.org/10.3102/0162373713493129 </a:t>
            </a:r>
          </a:p>
          <a:p>
            <a:endParaRPr lang="en-US" dirty="0"/>
          </a:p>
        </p:txBody>
      </p:sp>
    </p:spTree>
    <p:extLst>
      <p:ext uri="{BB962C8B-B14F-4D97-AF65-F5344CB8AC3E}">
        <p14:creationId xmlns:p14="http://schemas.microsoft.com/office/powerpoint/2010/main" val="3419535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9BCD-BC69-D2D7-33D5-665C33B31A54}"/>
              </a:ext>
            </a:extLst>
          </p:cNvPr>
          <p:cNvSpPr>
            <a:spLocks noGrp="1"/>
          </p:cNvSpPr>
          <p:nvPr>
            <p:ph type="title"/>
          </p:nvPr>
        </p:nvSpPr>
        <p:spPr/>
        <p:txBody>
          <a:bodyPr/>
          <a:lstStyle/>
          <a:p>
            <a:r>
              <a:rPr lang="en-US" dirty="0"/>
              <a:t>Recommended readings</a:t>
            </a:r>
          </a:p>
        </p:txBody>
      </p:sp>
      <p:sp>
        <p:nvSpPr>
          <p:cNvPr id="3" name="Footer Placeholder 2">
            <a:extLst>
              <a:ext uri="{FF2B5EF4-FFF2-40B4-BE49-F238E27FC236}">
                <a16:creationId xmlns:a16="http://schemas.microsoft.com/office/drawing/2014/main" id="{05DF0F1C-3694-7932-7892-D21C85EE25B5}"/>
              </a:ext>
            </a:extLst>
          </p:cNvPr>
          <p:cNvSpPr>
            <a:spLocks noGrp="1"/>
          </p:cNvSpPr>
          <p:nvPr>
            <p:ph type="ftr" sz="quarter" idx="11"/>
          </p:nvPr>
        </p:nvSpPr>
        <p:spPr/>
        <p:txBody>
          <a:bodyPr/>
          <a:lstStyle/>
          <a:p>
            <a:r>
              <a:rPr lang="en-US"/>
              <a:t>Data Science Training: Causal Reasoning</a:t>
            </a:r>
          </a:p>
        </p:txBody>
      </p:sp>
      <p:sp>
        <p:nvSpPr>
          <p:cNvPr id="4" name="Slide Number Placeholder 3">
            <a:extLst>
              <a:ext uri="{FF2B5EF4-FFF2-40B4-BE49-F238E27FC236}">
                <a16:creationId xmlns:a16="http://schemas.microsoft.com/office/drawing/2014/main" id="{4B1B7D27-CCB9-7E75-2F60-E3D52F3C3ED7}"/>
              </a:ext>
            </a:extLst>
          </p:cNvPr>
          <p:cNvSpPr>
            <a:spLocks noGrp="1"/>
          </p:cNvSpPr>
          <p:nvPr>
            <p:ph type="sldNum" sz="quarter" idx="12"/>
          </p:nvPr>
        </p:nvSpPr>
        <p:spPr/>
        <p:txBody>
          <a:bodyPr/>
          <a:lstStyle/>
          <a:p>
            <a:fld id="{33BF3240-1806-4DDE-9CA6-64AC308839A7}" type="slidenum">
              <a:rPr lang="en-US" smtClean="0"/>
              <a:pPr/>
              <a:t>34</a:t>
            </a:fld>
            <a:endParaRPr lang="en-US"/>
          </a:p>
        </p:txBody>
      </p:sp>
      <p:sp>
        <p:nvSpPr>
          <p:cNvPr id="5" name="Content Placeholder 4">
            <a:extLst>
              <a:ext uri="{FF2B5EF4-FFF2-40B4-BE49-F238E27FC236}">
                <a16:creationId xmlns:a16="http://schemas.microsoft.com/office/drawing/2014/main" id="{543C0E74-CEC4-ED67-DD90-9ECC0C3C0579}"/>
              </a:ext>
            </a:extLst>
          </p:cNvPr>
          <p:cNvSpPr>
            <a:spLocks noGrp="1"/>
          </p:cNvSpPr>
          <p:nvPr>
            <p:ph sz="quarter" idx="1"/>
          </p:nvPr>
        </p:nvSpPr>
        <p:spPr/>
        <p:txBody>
          <a:bodyPr/>
          <a:lstStyle/>
          <a:p>
            <a:r>
              <a:rPr lang="en-US" sz="1800" dirty="0">
                <a:latin typeface="Calibri" panose="020F0502020204030204" pitchFamily="34" charset="0"/>
              </a:rPr>
              <a:t>Leite, W. L. (2017). </a:t>
            </a:r>
            <a:r>
              <a:rPr lang="en-US" sz="1800" i="1" dirty="0">
                <a:latin typeface="Calibri" panose="020F0502020204030204" pitchFamily="34" charset="0"/>
              </a:rPr>
              <a:t>Practical propensity score methods using R. Sage Publishing. </a:t>
            </a:r>
          </a:p>
          <a:p>
            <a:endParaRPr lang="en-US" sz="1800" dirty="0">
              <a:latin typeface="Calibri" panose="020F0502020204030204" pitchFamily="34" charset="0"/>
            </a:endParaRPr>
          </a:p>
          <a:p>
            <a:r>
              <a:rPr lang="en-US" sz="1800" dirty="0">
                <a:latin typeface="Calibri" panose="020F0502020204030204" pitchFamily="34" charset="0"/>
              </a:rPr>
              <a:t>Leite, W. L., Stapleton, L. M., &amp; Bettini, E. F. (2019). Propensity Score Analysis of Complex Survey Data with Structural Equation Modeling: A Tutorial with Mplus. </a:t>
            </a:r>
            <a:r>
              <a:rPr lang="en-US" sz="1800" i="1" dirty="0">
                <a:latin typeface="Calibri" panose="020F0502020204030204" pitchFamily="34" charset="0"/>
              </a:rPr>
              <a:t>Structural Equation Modeling: A Multidisciplinary Journal, 26(3), 448-469. https://doi.org/10.1080/10705511.2018.1522591 </a:t>
            </a:r>
          </a:p>
          <a:p>
            <a:endParaRPr lang="en-US" sz="1800" i="1" dirty="0">
              <a:latin typeface="Calibri" panose="020F0502020204030204" pitchFamily="34" charset="0"/>
            </a:endParaRPr>
          </a:p>
          <a:p>
            <a:r>
              <a:rPr lang="en-US" sz="1800" dirty="0">
                <a:latin typeface="Calibri" panose="020F0502020204030204" pitchFamily="34" charset="0"/>
              </a:rPr>
              <a:t>Leite, W. L., Jimenez, F., Kaya, Y., Stapleton, L. M., MacInnes, J. W., &amp; </a:t>
            </a:r>
            <a:r>
              <a:rPr lang="en-US" sz="1800" dirty="0" err="1">
                <a:latin typeface="Calibri" panose="020F0502020204030204" pitchFamily="34" charset="0"/>
              </a:rPr>
              <a:t>Sandbach</a:t>
            </a:r>
            <a:r>
              <a:rPr lang="en-US" sz="1800" dirty="0">
                <a:latin typeface="Calibri" panose="020F0502020204030204" pitchFamily="34" charset="0"/>
              </a:rPr>
              <a:t>, R. (2015). An Evaluation of Weighting Methods Based on Propensity Scores to Reduce Selection Bias in Multilevel Observational Studies. </a:t>
            </a:r>
            <a:r>
              <a:rPr lang="en-US" sz="1800" i="1" dirty="0">
                <a:latin typeface="Calibri" panose="020F0502020204030204" pitchFamily="34" charset="0"/>
              </a:rPr>
              <a:t>Multivariate Behavioral Research, 50(3), 265-284. https://doi.org/10.1080/00273171.2014.991018 </a:t>
            </a:r>
          </a:p>
          <a:p>
            <a:endParaRPr lang="en-US" sz="1800" i="1" dirty="0">
              <a:latin typeface="Calibri" panose="020F0502020204030204" pitchFamily="34" charset="0"/>
            </a:endParaRPr>
          </a:p>
          <a:p>
            <a:endParaRPr lang="en-US" dirty="0"/>
          </a:p>
        </p:txBody>
      </p:sp>
    </p:spTree>
    <p:extLst>
      <p:ext uri="{BB962C8B-B14F-4D97-AF65-F5344CB8AC3E}">
        <p14:creationId xmlns:p14="http://schemas.microsoft.com/office/powerpoint/2010/main" val="173671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2"/>
          <p:cNvSpPr>
            <a:spLocks noGrp="1" noChangeArrowheads="1"/>
          </p:cNvSpPr>
          <p:nvPr>
            <p:ph type="title"/>
          </p:nvPr>
        </p:nvSpPr>
        <p:spPr/>
        <p:txBody>
          <a:bodyPr/>
          <a:lstStyle/>
          <a:p>
            <a:pPr algn="l" eaLnBrk="1" hangingPunct="1">
              <a:defRPr/>
            </a:pPr>
            <a:r>
              <a:rPr lang="en-US" sz="3200" dirty="0"/>
              <a:t>Properties of Propensity Scores</a:t>
            </a:r>
          </a:p>
        </p:txBody>
      </p:sp>
      <p:sp>
        <p:nvSpPr>
          <p:cNvPr id="2" name="Slide Number Placeholder 1"/>
          <p:cNvSpPr>
            <a:spLocks noGrp="1"/>
          </p:cNvSpPr>
          <p:nvPr>
            <p:ph type="sldNum" sz="quarter" idx="12"/>
          </p:nvPr>
        </p:nvSpPr>
        <p:spPr/>
        <p:txBody>
          <a:bodyPr/>
          <a:lstStyle/>
          <a:p>
            <a:fld id="{33BF3240-1806-4DDE-9CA6-64AC308839A7}" type="slidenum">
              <a:rPr lang="en-US" smtClean="0"/>
              <a:pPr/>
              <a:t>4</a:t>
            </a:fld>
            <a:endParaRPr lang="en-US"/>
          </a:p>
        </p:txBody>
      </p:sp>
      <p:sp>
        <p:nvSpPr>
          <p:cNvPr id="9219" name="Rectangle 3"/>
          <p:cNvSpPr>
            <a:spLocks noGrp="1" noChangeArrowheads="1"/>
          </p:cNvSpPr>
          <p:nvPr>
            <p:ph sz="quarter" idx="1"/>
          </p:nvPr>
        </p:nvSpPr>
        <p:spPr>
          <a:xfrm>
            <a:off x="263857" y="1600200"/>
            <a:ext cx="8915400" cy="4953000"/>
          </a:xfrm>
        </p:spPr>
        <p:txBody>
          <a:bodyPr/>
          <a:lstStyle/>
          <a:p>
            <a:pPr eaLnBrk="1" hangingPunct="1">
              <a:lnSpc>
                <a:spcPct val="90000"/>
              </a:lnSpc>
            </a:pPr>
            <a:r>
              <a:rPr lang="en-US" dirty="0"/>
              <a:t>If treatment selection is </a:t>
            </a:r>
            <a:r>
              <a:rPr lang="en-US" i="1" dirty="0"/>
              <a:t>strongly ignorable </a:t>
            </a:r>
            <a:r>
              <a:rPr lang="en-US" dirty="0"/>
              <a:t>given an observed set of individual covariates </a:t>
            </a:r>
            <a:r>
              <a:rPr lang="en-US" b="1" dirty="0"/>
              <a:t>X</a:t>
            </a:r>
            <a:r>
              <a:rPr lang="en-US" dirty="0"/>
              <a:t>, then it is also strongly ignorable when these individual covariates are combined into a propensity score </a:t>
            </a:r>
            <a:r>
              <a:rPr lang="en-US" i="1" dirty="0"/>
              <a:t>e</a:t>
            </a:r>
            <a:r>
              <a:rPr lang="en-US" dirty="0"/>
              <a:t>(</a:t>
            </a:r>
            <a:r>
              <a:rPr lang="en-US" b="1" dirty="0"/>
              <a:t>X</a:t>
            </a:r>
            <a:r>
              <a:rPr lang="en-US" dirty="0"/>
              <a:t>), (proved Rosenbaum &amp; Rubin 1983).</a:t>
            </a:r>
          </a:p>
          <a:p>
            <a:pPr eaLnBrk="1" hangingPunct="1">
              <a:lnSpc>
                <a:spcPct val="90000"/>
              </a:lnSpc>
            </a:pPr>
            <a:endParaRPr lang="en-US" dirty="0"/>
          </a:p>
          <a:p>
            <a:pPr eaLnBrk="1" hangingPunct="1"/>
            <a:r>
              <a:rPr lang="en-US" dirty="0"/>
              <a:t>The propensity score reduces all the information in the predictors to one number </a:t>
            </a:r>
          </a:p>
          <a:p>
            <a:pPr lvl="1" eaLnBrk="1" hangingPunct="1"/>
            <a:r>
              <a:rPr lang="en-US" dirty="0"/>
              <a:t>This can make it easier to do matching or stratifying when there are multiple matching variables available.</a:t>
            </a:r>
          </a:p>
          <a:p>
            <a:pPr eaLnBrk="1" hangingPunct="1">
              <a:lnSpc>
                <a:spcPct val="90000"/>
              </a:lnSpc>
            </a:pPr>
            <a:endParaRPr lang="en-US" dirty="0"/>
          </a:p>
          <a:p>
            <a:pPr eaLnBrk="1" hangingPunct="1">
              <a:buFont typeface="Wingdings" pitchFamily="2" charset="2"/>
              <a:buNone/>
            </a:pPr>
            <a:endParaRPr lang="en-US" u="sng" dirty="0"/>
          </a:p>
        </p:txBody>
      </p:sp>
      <p:sp>
        <p:nvSpPr>
          <p:cNvPr id="3" name="Footer Placeholder 2">
            <a:extLst>
              <a:ext uri="{FF2B5EF4-FFF2-40B4-BE49-F238E27FC236}">
                <a16:creationId xmlns:a16="http://schemas.microsoft.com/office/drawing/2014/main" id="{5F7D62C0-B9BA-0C26-0BA4-A6876D7DD518}"/>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293057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1752" y="384048"/>
            <a:ext cx="6937248" cy="758952"/>
          </a:xfrm>
        </p:spPr>
        <p:txBody>
          <a:bodyPr>
            <a:noAutofit/>
          </a:bodyPr>
          <a:lstStyle/>
          <a:p>
            <a:pPr eaLnBrk="1" hangingPunct="1">
              <a:defRPr/>
            </a:pPr>
            <a:r>
              <a:rPr lang="en-US" sz="2400" dirty="0"/>
              <a:t>Advantages of Propensity Score Methods over Conditioning on Covariates</a:t>
            </a:r>
          </a:p>
        </p:txBody>
      </p:sp>
      <p:sp>
        <p:nvSpPr>
          <p:cNvPr id="4" name="Slide Number Placeholder 5"/>
          <p:cNvSpPr>
            <a:spLocks noGrp="1"/>
          </p:cNvSpPr>
          <p:nvPr>
            <p:ph type="sldNum" sz="quarter" idx="12"/>
          </p:nvPr>
        </p:nvSpPr>
        <p:spPr>
          <a:xfrm>
            <a:off x="8129016" y="5734050"/>
            <a:ext cx="609600" cy="521208"/>
          </a:xfrm>
          <a:prstGeom prst="rect">
            <a:avLst/>
          </a:prstGeom>
        </p:spPr>
        <p:txBody>
          <a:bodyPr/>
          <a:lstStyle/>
          <a:p>
            <a:pPr>
              <a:defRPr/>
            </a:pPr>
            <a:fld id="{927E588D-93A4-4FD7-8B6C-203F971FE350}" type="slidenum">
              <a:rPr lang="en-US" altLang="en-US"/>
              <a:pPr>
                <a:defRPr/>
              </a:pPr>
              <a:t>5</a:t>
            </a:fld>
            <a:endParaRPr lang="en-US" altLang="en-US"/>
          </a:p>
        </p:txBody>
      </p:sp>
      <p:sp>
        <p:nvSpPr>
          <p:cNvPr id="5124" name="Rectangle 3"/>
          <p:cNvSpPr>
            <a:spLocks noGrp="1" noChangeArrowheads="1"/>
          </p:cNvSpPr>
          <p:nvPr>
            <p:ph sz="quarter" idx="1"/>
          </p:nvPr>
        </p:nvSpPr>
        <p:spPr>
          <a:xfrm>
            <a:off x="457200" y="1676400"/>
            <a:ext cx="8229600" cy="4572000"/>
          </a:xfrm>
        </p:spPr>
        <p:txBody>
          <a:bodyPr/>
          <a:lstStyle/>
          <a:p>
            <a:pPr eaLnBrk="1" hangingPunct="1"/>
            <a:r>
              <a:rPr lang="en-US" dirty="0"/>
              <a:t>Smaller models where fewer parameters are estimated;</a:t>
            </a:r>
          </a:p>
          <a:p>
            <a:pPr eaLnBrk="1" hangingPunct="1"/>
            <a:endParaRPr lang="en-US" dirty="0"/>
          </a:p>
          <a:p>
            <a:pPr eaLnBrk="1" hangingPunct="1"/>
            <a:r>
              <a:rPr lang="en-US" dirty="0"/>
              <a:t>Linearity assumptions are not made;</a:t>
            </a:r>
          </a:p>
          <a:p>
            <a:pPr eaLnBrk="1" hangingPunct="1"/>
            <a:endParaRPr lang="en-US" dirty="0"/>
          </a:p>
          <a:p>
            <a:pPr eaLnBrk="1" hangingPunct="1"/>
            <a:r>
              <a:rPr lang="en-US" dirty="0"/>
              <a:t>Problem of differences in distributions of covariates for treatment and control groups is eliminated.</a:t>
            </a:r>
          </a:p>
        </p:txBody>
      </p:sp>
      <p:sp>
        <p:nvSpPr>
          <p:cNvPr id="2" name="Footer Placeholder 1">
            <a:extLst>
              <a:ext uri="{FF2B5EF4-FFF2-40B4-BE49-F238E27FC236}">
                <a16:creationId xmlns:a16="http://schemas.microsoft.com/office/drawing/2014/main" id="{979971FA-E53E-BCF3-EFD2-E4CB3641BFAF}"/>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2745385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Propensity Score Analysis</a:t>
            </a:r>
          </a:p>
        </p:txBody>
      </p:sp>
      <p:sp>
        <p:nvSpPr>
          <p:cNvPr id="3" name="Slide Number Placeholder 2"/>
          <p:cNvSpPr>
            <a:spLocks noGrp="1"/>
          </p:cNvSpPr>
          <p:nvPr>
            <p:ph type="sldNum" sz="quarter" idx="12"/>
          </p:nvPr>
        </p:nvSpPr>
        <p:spPr/>
        <p:txBody>
          <a:bodyPr/>
          <a:lstStyle/>
          <a:p>
            <a:fld id="{33BF3240-1806-4DDE-9CA6-64AC308839A7}" type="slidenum">
              <a:rPr lang="en-US" smtClean="0"/>
              <a:pPr/>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38902484"/>
              </p:ext>
            </p:extLst>
          </p:nvPr>
        </p:nvGraphicFramePr>
        <p:xfrm>
          <a:off x="380999" y="1143000"/>
          <a:ext cx="8458201" cy="5493939"/>
        </p:xfrm>
        <a:graphic>
          <a:graphicData uri="http://schemas.openxmlformats.org/drawingml/2006/table">
            <a:tbl>
              <a:tblPr firstRow="1" firstCol="1" bandRow="1">
                <a:tableStyleId>{5C22544A-7EE6-4342-B048-85BDC9FD1C3A}</a:tableStyleId>
              </a:tblPr>
              <a:tblGrid>
                <a:gridCol w="2844800">
                  <a:extLst>
                    <a:ext uri="{9D8B030D-6E8A-4147-A177-3AD203B41FA5}">
                      <a16:colId xmlns:a16="http://schemas.microsoft.com/office/drawing/2014/main" val="20000"/>
                    </a:ext>
                  </a:extLst>
                </a:gridCol>
                <a:gridCol w="5613401">
                  <a:extLst>
                    <a:ext uri="{9D8B030D-6E8A-4147-A177-3AD203B41FA5}">
                      <a16:colId xmlns:a16="http://schemas.microsoft.com/office/drawing/2014/main" val="20001"/>
                    </a:ext>
                  </a:extLst>
                </a:gridCol>
              </a:tblGrid>
              <a:tr h="224412">
                <a:tc>
                  <a:txBody>
                    <a:bodyPr/>
                    <a:lstStyle/>
                    <a:p>
                      <a:pPr>
                        <a:spcAft>
                          <a:spcPts val="0"/>
                        </a:spcAft>
                      </a:pPr>
                      <a:r>
                        <a:rPr lang="en-US" sz="2000" dirty="0">
                          <a:effectLst/>
                        </a:rPr>
                        <a:t>Step</a:t>
                      </a:r>
                      <a:endParaRPr lang="en-US"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dirty="0">
                          <a:effectLst/>
                        </a:rPr>
                        <a:t>Objective</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673237">
                <a:tc>
                  <a:txBody>
                    <a:bodyPr/>
                    <a:lstStyle/>
                    <a:p>
                      <a:pPr marL="0" marR="0" lvl="0" indent="0">
                        <a:lnSpc>
                          <a:spcPct val="115000"/>
                        </a:lnSpc>
                        <a:spcBef>
                          <a:spcPts val="0"/>
                        </a:spcBef>
                        <a:spcAft>
                          <a:spcPts val="0"/>
                        </a:spcAft>
                        <a:buFont typeface="+mj-lt"/>
                        <a:buNone/>
                      </a:pPr>
                      <a:r>
                        <a:rPr lang="en-US" sz="2000">
                          <a:effectLst/>
                        </a:rPr>
                        <a:t>Data preparation</a:t>
                      </a:r>
                      <a:endParaRPr lang="en-US"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dirty="0">
                          <a:effectLst/>
                        </a:rPr>
                        <a:t>Obtain complete data that is ready for analysis</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73237">
                <a:tc>
                  <a:txBody>
                    <a:bodyPr/>
                    <a:lstStyle/>
                    <a:p>
                      <a:pPr marL="0" marR="0" lvl="0" indent="0">
                        <a:lnSpc>
                          <a:spcPct val="115000"/>
                        </a:lnSpc>
                        <a:spcBef>
                          <a:spcPts val="0"/>
                        </a:spcBef>
                        <a:spcAft>
                          <a:spcPts val="0"/>
                        </a:spcAft>
                        <a:buFont typeface="+mj-lt"/>
                        <a:buNone/>
                      </a:pPr>
                      <a:r>
                        <a:rPr lang="en-US" sz="2000">
                          <a:effectLst/>
                        </a:rPr>
                        <a:t>Propensity score estimation</a:t>
                      </a:r>
                      <a:endParaRPr lang="en-US"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a:effectLst/>
                        </a:rPr>
                        <a:t>Obtain propensity scores for treated and untreated individuals</a:t>
                      </a:r>
                      <a:endParaRPr lang="en-US" sz="20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122063">
                <a:tc>
                  <a:txBody>
                    <a:bodyPr/>
                    <a:lstStyle/>
                    <a:p>
                      <a:pPr marL="0" marR="0" lvl="0" indent="0">
                        <a:lnSpc>
                          <a:spcPct val="115000"/>
                        </a:lnSpc>
                        <a:spcBef>
                          <a:spcPts val="0"/>
                        </a:spcBef>
                        <a:spcAft>
                          <a:spcPts val="0"/>
                        </a:spcAft>
                        <a:buFont typeface="+mj-lt"/>
                        <a:buNone/>
                      </a:pPr>
                      <a:r>
                        <a:rPr lang="en-US" sz="2000">
                          <a:effectLst/>
                        </a:rPr>
                        <a:t>Propensity score method implementation</a:t>
                      </a:r>
                      <a:endParaRPr lang="en-US"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a:effectLst/>
                        </a:rPr>
                        <a:t>Implement a strategy to balance treated and untreated covariate distributions using propensity scores</a:t>
                      </a:r>
                      <a:endParaRPr lang="en-US" sz="20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897651">
                <a:tc>
                  <a:txBody>
                    <a:bodyPr/>
                    <a:lstStyle/>
                    <a:p>
                      <a:pPr marL="0" marR="0" lvl="0" indent="0">
                        <a:lnSpc>
                          <a:spcPct val="115000"/>
                        </a:lnSpc>
                        <a:spcBef>
                          <a:spcPts val="0"/>
                        </a:spcBef>
                        <a:spcAft>
                          <a:spcPts val="0"/>
                        </a:spcAft>
                        <a:buFont typeface="+mj-lt"/>
                        <a:buNone/>
                      </a:pPr>
                      <a:r>
                        <a:rPr lang="en-US" sz="2000">
                          <a:effectLst/>
                        </a:rPr>
                        <a:t>Covariate balance evaluation</a:t>
                      </a:r>
                      <a:endParaRPr lang="en-US"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a:effectLst/>
                        </a:rPr>
                        <a:t>Determine the degree to which balance of covariate distributions between treated and untreated was achieved</a:t>
                      </a:r>
                      <a:endParaRPr lang="en-US" sz="20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45136">
                <a:tc>
                  <a:txBody>
                    <a:bodyPr/>
                    <a:lstStyle/>
                    <a:p>
                      <a:pPr marL="0" marR="0" lvl="0" indent="0">
                        <a:lnSpc>
                          <a:spcPct val="115000"/>
                        </a:lnSpc>
                        <a:spcBef>
                          <a:spcPts val="0"/>
                        </a:spcBef>
                        <a:spcAft>
                          <a:spcPts val="0"/>
                        </a:spcAft>
                        <a:buFont typeface="+mj-lt"/>
                        <a:buNone/>
                      </a:pPr>
                      <a:r>
                        <a:rPr lang="en-US" sz="2000">
                          <a:effectLst/>
                        </a:rPr>
                        <a:t>Treatment effect estimation </a:t>
                      </a:r>
                      <a:endParaRPr lang="en-US"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a:effectLst/>
                        </a:rPr>
                        <a:t>Estimate the treatment effect and its standard error</a:t>
                      </a:r>
                      <a:endParaRPr lang="en-US" sz="200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1122063">
                <a:tc>
                  <a:txBody>
                    <a:bodyPr/>
                    <a:lstStyle/>
                    <a:p>
                      <a:pPr marL="0" marR="0" lvl="0" indent="0">
                        <a:lnSpc>
                          <a:spcPct val="115000"/>
                        </a:lnSpc>
                        <a:spcBef>
                          <a:spcPts val="0"/>
                        </a:spcBef>
                        <a:spcAft>
                          <a:spcPts val="0"/>
                        </a:spcAft>
                        <a:buFont typeface="+mj-lt"/>
                        <a:buNone/>
                      </a:pPr>
                      <a:r>
                        <a:rPr lang="en-US" sz="2000" dirty="0">
                          <a:effectLst/>
                        </a:rPr>
                        <a:t>Sensitivity analysis</a:t>
                      </a:r>
                      <a:endParaRPr lang="en-US"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en-US" sz="2000" dirty="0">
                          <a:effectLst/>
                        </a:rPr>
                        <a:t>Determine how strong the effect of an omitted covariate would have to be for the significance test of the treatment effect to change</a:t>
                      </a:r>
                      <a:endParaRPr lang="en-US" sz="20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4" name="Footer Placeholder 3">
            <a:extLst>
              <a:ext uri="{FF2B5EF4-FFF2-40B4-BE49-F238E27FC236}">
                <a16:creationId xmlns:a16="http://schemas.microsoft.com/office/drawing/2014/main" id="{85399C8C-0C5D-CBF2-377B-6F879510EF3F}"/>
              </a:ext>
            </a:extLst>
          </p:cNvPr>
          <p:cNvSpPr>
            <a:spLocks noGrp="1"/>
          </p:cNvSpPr>
          <p:nvPr>
            <p:ph type="ftr" sz="quarter" idx="11"/>
          </p:nvPr>
        </p:nvSpPr>
        <p:spPr/>
        <p:txBody>
          <a:bodyPr/>
          <a:lstStyle/>
          <a:p>
            <a:r>
              <a:rPr lang="en-US"/>
              <a:t>Data Science Training: Causal Reasoning</a:t>
            </a:r>
          </a:p>
        </p:txBody>
      </p:sp>
    </p:spTree>
    <p:extLst>
      <p:ext uri="{BB962C8B-B14F-4D97-AF65-F5344CB8AC3E}">
        <p14:creationId xmlns:p14="http://schemas.microsoft.com/office/powerpoint/2010/main" val="72393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8435-CB5E-EC0E-D08D-F838997DC830}"/>
              </a:ext>
            </a:extLst>
          </p:cNvPr>
          <p:cNvSpPr>
            <a:spLocks noGrp="1"/>
          </p:cNvSpPr>
          <p:nvPr>
            <p:ph type="title"/>
          </p:nvPr>
        </p:nvSpPr>
        <p:spPr/>
        <p:txBody>
          <a:bodyPr/>
          <a:lstStyle/>
          <a:p>
            <a:r>
              <a:rPr lang="en-US" dirty="0"/>
              <a:t>STEP 1: Data Preparation</a:t>
            </a:r>
          </a:p>
        </p:txBody>
      </p:sp>
      <p:sp>
        <p:nvSpPr>
          <p:cNvPr id="3" name="Footer Placeholder 2">
            <a:extLst>
              <a:ext uri="{FF2B5EF4-FFF2-40B4-BE49-F238E27FC236}">
                <a16:creationId xmlns:a16="http://schemas.microsoft.com/office/drawing/2014/main" id="{8483F9B7-D78A-B2CD-DBD2-6A54045BE8CF}"/>
              </a:ext>
            </a:extLst>
          </p:cNvPr>
          <p:cNvSpPr>
            <a:spLocks noGrp="1"/>
          </p:cNvSpPr>
          <p:nvPr>
            <p:ph type="ftr" sz="quarter" idx="11"/>
          </p:nvPr>
        </p:nvSpPr>
        <p:spPr/>
        <p:txBody>
          <a:bodyPr/>
          <a:lstStyle/>
          <a:p>
            <a:r>
              <a:rPr lang="en-US"/>
              <a:t>Data Science Training: Causal Reasoning</a:t>
            </a:r>
          </a:p>
        </p:txBody>
      </p:sp>
      <p:sp>
        <p:nvSpPr>
          <p:cNvPr id="4" name="Slide Number Placeholder 3">
            <a:extLst>
              <a:ext uri="{FF2B5EF4-FFF2-40B4-BE49-F238E27FC236}">
                <a16:creationId xmlns:a16="http://schemas.microsoft.com/office/drawing/2014/main" id="{C85F9DF2-0818-A810-282B-0BA664B1A348}"/>
              </a:ext>
            </a:extLst>
          </p:cNvPr>
          <p:cNvSpPr>
            <a:spLocks noGrp="1"/>
          </p:cNvSpPr>
          <p:nvPr>
            <p:ph type="sldNum" sz="quarter" idx="12"/>
          </p:nvPr>
        </p:nvSpPr>
        <p:spPr/>
        <p:txBody>
          <a:bodyPr/>
          <a:lstStyle/>
          <a:p>
            <a:fld id="{33BF3240-1806-4DDE-9CA6-64AC308839A7}" type="slidenum">
              <a:rPr lang="en-US" smtClean="0"/>
              <a:pPr/>
              <a:t>7</a:t>
            </a:fld>
            <a:endParaRPr lang="en-US"/>
          </a:p>
        </p:txBody>
      </p:sp>
      <p:graphicFrame>
        <p:nvGraphicFramePr>
          <p:cNvPr id="9" name="Content Placeholder 4">
            <a:extLst>
              <a:ext uri="{FF2B5EF4-FFF2-40B4-BE49-F238E27FC236}">
                <a16:creationId xmlns:a16="http://schemas.microsoft.com/office/drawing/2014/main" id="{81D24972-0D95-CE6A-E750-821DCF41DC33}"/>
              </a:ext>
            </a:extLst>
          </p:cNvPr>
          <p:cNvGraphicFramePr>
            <a:graphicFrameLocks noGrp="1"/>
          </p:cNvGraphicFramePr>
          <p:nvPr>
            <p:ph sz="quarter" idx="1"/>
            <p:extLst>
              <p:ext uri="{D42A27DB-BD31-4B8C-83A1-F6EECF244321}">
                <p14:modId xmlns:p14="http://schemas.microsoft.com/office/powerpoint/2010/main" val="2373839592"/>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24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12" name="Content Placeholder 2">
            <a:extLst>
              <a:ext uri="{FF2B5EF4-FFF2-40B4-BE49-F238E27FC236}">
                <a16:creationId xmlns:a16="http://schemas.microsoft.com/office/drawing/2014/main" id="{F42B3847-233F-2C03-D9CF-EE7899EA618E}"/>
              </a:ext>
            </a:extLst>
          </p:cNvPr>
          <p:cNvGraphicFramePr>
            <a:graphicFrameLocks noGrp="1"/>
          </p:cNvGraphicFramePr>
          <p:nvPr>
            <p:ph idx="1"/>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2FB50513-A38A-4351-A391-4DB2ED774F92}" type="slidenum">
              <a:rPr lang="en-US" smtClean="0"/>
              <a:t>8</a:t>
            </a:fld>
            <a:endParaRPr lang="en-US"/>
          </a:p>
        </p:txBody>
      </p:sp>
    </p:spTree>
    <p:extLst>
      <p:ext uri="{BB962C8B-B14F-4D97-AF65-F5344CB8AC3E}">
        <p14:creationId xmlns:p14="http://schemas.microsoft.com/office/powerpoint/2010/main" val="36599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923"/>
            <a:ext cx="6784848" cy="758952"/>
          </a:xfrm>
        </p:spPr>
        <p:txBody>
          <a:bodyPr>
            <a:normAutofit fontScale="90000"/>
          </a:bodyPr>
          <a:lstStyle/>
          <a:p>
            <a:r>
              <a:rPr lang="en-US" dirty="0"/>
              <a:t>What covariates to include in the propensity score model?</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219200" y="1447800"/>
            <a:ext cx="6248400" cy="4953000"/>
          </a:xfrm>
          <a:prstGeom prst="rect">
            <a:avLst/>
          </a:prstGeom>
        </p:spPr>
      </p:pic>
      <p:sp>
        <p:nvSpPr>
          <p:cNvPr id="3" name="Footer Placeholder 2">
            <a:extLst>
              <a:ext uri="{FF2B5EF4-FFF2-40B4-BE49-F238E27FC236}">
                <a16:creationId xmlns:a16="http://schemas.microsoft.com/office/drawing/2014/main" id="{9DDEDC16-A0DA-E7CC-7B8C-B4144749F0BA}"/>
              </a:ext>
            </a:extLst>
          </p:cNvPr>
          <p:cNvSpPr>
            <a:spLocks noGrp="1"/>
          </p:cNvSpPr>
          <p:nvPr>
            <p:ph type="ftr" sz="quarter" idx="11"/>
          </p:nvPr>
        </p:nvSpPr>
        <p:spPr/>
        <p:txBody>
          <a:bodyPr/>
          <a:lstStyle/>
          <a:p>
            <a:r>
              <a:rPr lang="en-US"/>
              <a:t>Data Science Training: Causal Reasoning</a:t>
            </a:r>
          </a:p>
        </p:txBody>
      </p:sp>
      <p:sp>
        <p:nvSpPr>
          <p:cNvPr id="5" name="Slide Number Placeholder 4">
            <a:extLst>
              <a:ext uri="{FF2B5EF4-FFF2-40B4-BE49-F238E27FC236}">
                <a16:creationId xmlns:a16="http://schemas.microsoft.com/office/drawing/2014/main" id="{711D00EC-8AA2-BADF-0761-ED334A3C3827}"/>
              </a:ext>
            </a:extLst>
          </p:cNvPr>
          <p:cNvSpPr>
            <a:spLocks noGrp="1"/>
          </p:cNvSpPr>
          <p:nvPr>
            <p:ph type="sldNum" sz="quarter" idx="12"/>
          </p:nvPr>
        </p:nvSpPr>
        <p:spPr/>
        <p:txBody>
          <a:bodyPr/>
          <a:lstStyle/>
          <a:p>
            <a:fld id="{33BF3240-1806-4DDE-9CA6-64AC308839A7}" type="slidenum">
              <a:rPr lang="en-US" smtClean="0"/>
              <a:pPr/>
              <a:t>9</a:t>
            </a:fld>
            <a:endParaRPr lang="en-US"/>
          </a:p>
        </p:txBody>
      </p:sp>
    </p:spTree>
    <p:extLst>
      <p:ext uri="{BB962C8B-B14F-4D97-AF65-F5344CB8AC3E}">
        <p14:creationId xmlns:p14="http://schemas.microsoft.com/office/powerpoint/2010/main" val="16664322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1_Potential_Outcomes_Framework</Template>
  <TotalTime>7969</TotalTime>
  <Words>2370</Words>
  <Application>Microsoft Office PowerPoint</Application>
  <PresentationFormat>On-screen Show (4:3)</PresentationFormat>
  <Paragraphs>360</Paragraphs>
  <Slides>34</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Arial</vt:lpstr>
      <vt:lpstr>Bookman Old Style</vt:lpstr>
      <vt:lpstr>Calibri</vt:lpstr>
      <vt:lpstr>Georgia</vt:lpstr>
      <vt:lpstr>Times</vt:lpstr>
      <vt:lpstr>Times New Roman</vt:lpstr>
      <vt:lpstr>Wingdings</vt:lpstr>
      <vt:lpstr>Wingdings 2</vt:lpstr>
      <vt:lpstr>Civic</vt:lpstr>
      <vt:lpstr>Equation</vt:lpstr>
      <vt:lpstr>Propensity Score Analysis</vt:lpstr>
      <vt:lpstr>What is propensity score analysis?</vt:lpstr>
      <vt:lpstr>Propensity scores</vt:lpstr>
      <vt:lpstr>Properties of Propensity Scores</vt:lpstr>
      <vt:lpstr>Advantages of Propensity Score Methods over Conditioning on Covariates</vt:lpstr>
      <vt:lpstr>Steps of Propensity Score Analysis</vt:lpstr>
      <vt:lpstr>STEP 1: Data Preparation</vt:lpstr>
      <vt:lpstr>Example</vt:lpstr>
      <vt:lpstr>What covariates to include in the propensity score model?</vt:lpstr>
      <vt:lpstr>What covariates to include in the propensity score model?</vt:lpstr>
      <vt:lpstr>Identifying covariates for PS model</vt:lpstr>
      <vt:lpstr>Estimation of propensity scores for example</vt:lpstr>
      <vt:lpstr>Handling missing data on covariates</vt:lpstr>
      <vt:lpstr>Estimation of Propensity Scores</vt:lpstr>
      <vt:lpstr>R functions for estimating propensity scores</vt:lpstr>
      <vt:lpstr>Common support</vt:lpstr>
      <vt:lpstr>What if adequate common support and covariate balance cannot be achieved?</vt:lpstr>
      <vt:lpstr>Propensity Score Method Implementation</vt:lpstr>
      <vt:lpstr>Weighting</vt:lpstr>
      <vt:lpstr>Propensity Score Stratification</vt:lpstr>
      <vt:lpstr>Approaches to propensity score stratification</vt:lpstr>
      <vt:lpstr>Matching methods taxonomy (Leite, 2017)</vt:lpstr>
      <vt:lpstr>R packages for propensity score method implementation</vt:lpstr>
      <vt:lpstr>Evaluation of covariate balance</vt:lpstr>
      <vt:lpstr>Checking for Balance</vt:lpstr>
      <vt:lpstr>R packages for covariate balance check</vt:lpstr>
      <vt:lpstr>Example of published covariate balance table </vt:lpstr>
      <vt:lpstr>What if adequate common support and covariate balance cannot be achieved?</vt:lpstr>
      <vt:lpstr>Estimators of the treatment effect</vt:lpstr>
      <vt:lpstr>R packages for treatment effect estimation</vt:lpstr>
      <vt:lpstr>Treatment effect estimates with variable ratio genetic matching using the Matching package</vt:lpstr>
      <vt:lpstr>Sensitivity Analysis</vt:lpstr>
      <vt:lpstr>Sensitivity analysis example with kounfound package</vt:lpstr>
      <vt:lpstr>Recommended readings</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Quasi-Experimental Design and Analysis</dc:title>
  <dc:creator>Walter Leite</dc:creator>
  <cp:lastModifiedBy>Leite,Walter</cp:lastModifiedBy>
  <cp:revision>126</cp:revision>
  <cp:lastPrinted>2017-03-08T21:49:10Z</cp:lastPrinted>
  <dcterms:created xsi:type="dcterms:W3CDTF">2011-01-04T12:54:46Z</dcterms:created>
  <dcterms:modified xsi:type="dcterms:W3CDTF">2023-12-22T18:30:02Z</dcterms:modified>
</cp:coreProperties>
</file>