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sldIdLst>
    <p:sldId id="256" r:id="rId2"/>
    <p:sldId id="269" r:id="rId3"/>
    <p:sldId id="272" r:id="rId4"/>
    <p:sldId id="257" r:id="rId5"/>
    <p:sldId id="271" r:id="rId6"/>
    <p:sldId id="270" r:id="rId7"/>
    <p:sldId id="268" r:id="rId8"/>
    <p:sldId id="259" r:id="rId9"/>
    <p:sldId id="264" r:id="rId10"/>
    <p:sldId id="258" r:id="rId11"/>
    <p:sldId id="265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739C3-3777-4D50-8861-00B203A54953}" type="doc">
      <dgm:prSet loTypeId="urn:microsoft.com/office/officeart/2016/7/layout/LinearArrow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4C691C0-D387-4C83-9B52-181D59316B87}">
      <dgm:prSet custT="1"/>
      <dgm:spPr/>
      <dgm:t>
        <a:bodyPr/>
        <a:lstStyle/>
        <a:p>
          <a:r>
            <a:rPr lang="en-US" sz="1400" b="0" i="0"/>
            <a:t>Estimate the CATE</a:t>
          </a:r>
          <a:endParaRPr lang="en-US" sz="1400"/>
        </a:p>
      </dgm:t>
    </dgm:pt>
    <dgm:pt modelId="{BAB7B858-1CE7-419E-92F1-E4F079AB88CE}" type="parTrans" cxnId="{112A1F43-CD26-45F0-B7A3-2DC50374C52E}">
      <dgm:prSet/>
      <dgm:spPr/>
      <dgm:t>
        <a:bodyPr/>
        <a:lstStyle/>
        <a:p>
          <a:endParaRPr lang="en-US"/>
        </a:p>
      </dgm:t>
    </dgm:pt>
    <dgm:pt modelId="{C51D8BFD-DEB1-448D-AC78-041D95D3E4F4}" type="sibTrans" cxnId="{112A1F43-CD26-45F0-B7A3-2DC50374C52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3C9BED0-4C7E-4D2B-B366-4A9642C4E00C}">
      <dgm:prSet custT="1"/>
      <dgm:spPr/>
      <dgm:t>
        <a:bodyPr/>
        <a:lstStyle/>
        <a:p>
          <a:r>
            <a:rPr lang="en-US" sz="1400" b="0" i="0"/>
            <a:t>Visualize the distribution of CATE</a:t>
          </a:r>
          <a:endParaRPr lang="en-US" sz="1400"/>
        </a:p>
      </dgm:t>
    </dgm:pt>
    <dgm:pt modelId="{A741C4A7-A6DE-4814-A64B-B78491FE64BD}" type="parTrans" cxnId="{84575721-26C8-4638-8A16-80ECFBF4DD86}">
      <dgm:prSet/>
      <dgm:spPr/>
      <dgm:t>
        <a:bodyPr/>
        <a:lstStyle/>
        <a:p>
          <a:endParaRPr lang="en-US"/>
        </a:p>
      </dgm:t>
    </dgm:pt>
    <dgm:pt modelId="{5F383C79-FD5F-41B2-97DC-FD9B8E4BB3EF}" type="sibTrans" cxnId="{84575721-26C8-4638-8A16-80ECFBF4DD8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10F235C-7216-4B52-8DEF-1CB2FBFA2A13}">
      <dgm:prSet custT="1"/>
      <dgm:spPr/>
      <dgm:t>
        <a:bodyPr/>
        <a:lstStyle/>
        <a:p>
          <a:r>
            <a:rPr lang="en-US" sz="1400" b="0" i="0"/>
            <a:t>Obtain variable importance of covariates</a:t>
          </a:r>
          <a:endParaRPr lang="en-US" sz="1400"/>
        </a:p>
      </dgm:t>
    </dgm:pt>
    <dgm:pt modelId="{4CEF7D41-81C9-4566-B620-0CB3CEDC9722}" type="parTrans" cxnId="{4FD9028A-BD14-4E4B-81B5-C0063382AA89}">
      <dgm:prSet/>
      <dgm:spPr/>
      <dgm:t>
        <a:bodyPr/>
        <a:lstStyle/>
        <a:p>
          <a:endParaRPr lang="en-US"/>
        </a:p>
      </dgm:t>
    </dgm:pt>
    <dgm:pt modelId="{6F443F70-8A89-4558-B48E-117DCF0FDAF1}" type="sibTrans" cxnId="{4FD9028A-BD14-4E4B-81B5-C0063382AA89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D49AB058-EF12-4DE8-B5B6-6CE2863B9899}">
      <dgm:prSet custT="1"/>
      <dgm:spPr/>
      <dgm:t>
        <a:bodyPr/>
        <a:lstStyle/>
        <a:p>
          <a:r>
            <a:rPr lang="en-US" sz="1400" b="0" i="0" dirty="0"/>
            <a:t>Identify those that benefit the most and the least from the treatment. </a:t>
          </a:r>
          <a:endParaRPr lang="en-US" sz="1400" dirty="0"/>
        </a:p>
      </dgm:t>
    </dgm:pt>
    <dgm:pt modelId="{42DE8C2C-445B-4AE4-ADBD-104D164581E6}" type="parTrans" cxnId="{984B4B67-FA55-4A95-801A-1000716EAD65}">
      <dgm:prSet/>
      <dgm:spPr/>
      <dgm:t>
        <a:bodyPr/>
        <a:lstStyle/>
        <a:p>
          <a:endParaRPr lang="en-US"/>
        </a:p>
      </dgm:t>
    </dgm:pt>
    <dgm:pt modelId="{8209938C-1FED-4DDD-8A2D-DB25A1A5DF13}" type="sibTrans" cxnId="{984B4B67-FA55-4A95-801A-1000716EAD65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690290EC-11D5-401E-8E0A-D2FA98357558}">
      <dgm:prSet/>
      <dgm:spPr/>
      <dgm:t>
        <a:bodyPr/>
        <a:lstStyle/>
        <a:p>
          <a:r>
            <a:rPr lang="en-US" b="0" i="0" dirty="0"/>
            <a:t>Examine covariate values of those that benefit the most and the least.</a:t>
          </a:r>
          <a:endParaRPr lang="en-US" dirty="0"/>
        </a:p>
      </dgm:t>
    </dgm:pt>
    <dgm:pt modelId="{A017B4FC-19CF-4BA1-82D7-E6E4E564EF0F}" type="parTrans" cxnId="{689C350B-E513-4883-8E30-9368A9DA9944}">
      <dgm:prSet/>
      <dgm:spPr/>
      <dgm:t>
        <a:bodyPr/>
        <a:lstStyle/>
        <a:p>
          <a:endParaRPr lang="en-US"/>
        </a:p>
      </dgm:t>
    </dgm:pt>
    <dgm:pt modelId="{67333C70-23B5-4A5B-9298-D096CFB80E96}" type="sibTrans" cxnId="{689C350B-E513-4883-8E30-9368A9DA9944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6E25CB64-1A89-4DDC-A7E1-6BADE4F2E14C}" type="pres">
      <dgm:prSet presAssocID="{455739C3-3777-4D50-8861-00B203A54953}" presName="linearFlow" presStyleCnt="0">
        <dgm:presLayoutVars>
          <dgm:dir/>
          <dgm:animLvl val="lvl"/>
          <dgm:resizeHandles val="exact"/>
        </dgm:presLayoutVars>
      </dgm:prSet>
      <dgm:spPr/>
    </dgm:pt>
    <dgm:pt modelId="{BE812995-4521-477C-B073-191ADBEC5AA5}" type="pres">
      <dgm:prSet presAssocID="{B4C691C0-D387-4C83-9B52-181D59316B87}" presName="compositeNode" presStyleCnt="0"/>
      <dgm:spPr/>
    </dgm:pt>
    <dgm:pt modelId="{FAC584D0-BFA0-4B5B-BC52-867661576421}" type="pres">
      <dgm:prSet presAssocID="{B4C691C0-D387-4C83-9B52-181D59316B87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3E4ACCF2-A8E8-497C-8914-06E4C54F9F15}" type="pres">
      <dgm:prSet presAssocID="{B4C691C0-D387-4C83-9B52-181D59316B87}" presName="parSh" presStyleCnt="0"/>
      <dgm:spPr/>
    </dgm:pt>
    <dgm:pt modelId="{D2998A48-5D36-4F9C-8DE5-EE4D4B358C98}" type="pres">
      <dgm:prSet presAssocID="{B4C691C0-D387-4C83-9B52-181D59316B87}" presName="lineNode" presStyleLbl="alignAccFollowNode1" presStyleIdx="0" presStyleCnt="15"/>
      <dgm:spPr/>
    </dgm:pt>
    <dgm:pt modelId="{FACEB17B-AEA5-41B9-A6B9-F27E5AE2C1CA}" type="pres">
      <dgm:prSet presAssocID="{B4C691C0-D387-4C83-9B52-181D59316B87}" presName="lineArrowNode" presStyleLbl="alignAccFollowNode1" presStyleIdx="1" presStyleCnt="15"/>
      <dgm:spPr/>
    </dgm:pt>
    <dgm:pt modelId="{5BE55BC2-6C59-43A4-AD2E-3A71D8ACE88D}" type="pres">
      <dgm:prSet presAssocID="{C51D8BFD-DEB1-448D-AC78-041D95D3E4F4}" presName="sibTransNodeCircle" presStyleLbl="alignNode1" presStyleIdx="0" presStyleCnt="5">
        <dgm:presLayoutVars>
          <dgm:chMax val="0"/>
          <dgm:bulletEnabled/>
        </dgm:presLayoutVars>
      </dgm:prSet>
      <dgm:spPr/>
    </dgm:pt>
    <dgm:pt modelId="{F44A6A31-1E07-460E-A278-16EE2428CD37}" type="pres">
      <dgm:prSet presAssocID="{C51D8BFD-DEB1-448D-AC78-041D95D3E4F4}" presName="spacerBetweenCircleAndCallout" presStyleCnt="0">
        <dgm:presLayoutVars/>
      </dgm:prSet>
      <dgm:spPr/>
    </dgm:pt>
    <dgm:pt modelId="{CAC31092-47CD-4DF9-B20A-147CA86BBEF1}" type="pres">
      <dgm:prSet presAssocID="{B4C691C0-D387-4C83-9B52-181D59316B87}" presName="nodeText" presStyleLbl="alignAccFollowNode1" presStyleIdx="2" presStyleCnt="15">
        <dgm:presLayoutVars>
          <dgm:bulletEnabled val="1"/>
        </dgm:presLayoutVars>
      </dgm:prSet>
      <dgm:spPr/>
    </dgm:pt>
    <dgm:pt modelId="{3B3376D2-8026-454F-95A1-B460F53297E6}" type="pres">
      <dgm:prSet presAssocID="{C51D8BFD-DEB1-448D-AC78-041D95D3E4F4}" presName="sibTransComposite" presStyleCnt="0"/>
      <dgm:spPr/>
    </dgm:pt>
    <dgm:pt modelId="{5F14236E-9493-47C6-90EA-5FC060B41F3B}" type="pres">
      <dgm:prSet presAssocID="{63C9BED0-4C7E-4D2B-B366-4A9642C4E00C}" presName="compositeNode" presStyleCnt="0"/>
      <dgm:spPr/>
    </dgm:pt>
    <dgm:pt modelId="{9403F0E7-4E34-43E0-A13F-9247C2E025AD}" type="pres">
      <dgm:prSet presAssocID="{63C9BED0-4C7E-4D2B-B366-4A9642C4E00C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BBB778D0-FE6C-4829-9536-662ED03FD7BC}" type="pres">
      <dgm:prSet presAssocID="{63C9BED0-4C7E-4D2B-B366-4A9642C4E00C}" presName="parSh" presStyleCnt="0"/>
      <dgm:spPr/>
    </dgm:pt>
    <dgm:pt modelId="{28737DD5-8E39-4A92-9CED-225CC312F75C}" type="pres">
      <dgm:prSet presAssocID="{63C9BED0-4C7E-4D2B-B366-4A9642C4E00C}" presName="lineNode" presStyleLbl="alignAccFollowNode1" presStyleIdx="3" presStyleCnt="15"/>
      <dgm:spPr/>
    </dgm:pt>
    <dgm:pt modelId="{8C43E751-18F3-4F6A-900B-FC1A743F4F9B}" type="pres">
      <dgm:prSet presAssocID="{63C9BED0-4C7E-4D2B-B366-4A9642C4E00C}" presName="lineArrowNode" presStyleLbl="alignAccFollowNode1" presStyleIdx="4" presStyleCnt="15"/>
      <dgm:spPr/>
    </dgm:pt>
    <dgm:pt modelId="{B93F4CFB-7204-46A8-97C7-817A02A50588}" type="pres">
      <dgm:prSet presAssocID="{5F383C79-FD5F-41B2-97DC-FD9B8E4BB3EF}" presName="sibTransNodeCircle" presStyleLbl="alignNode1" presStyleIdx="1" presStyleCnt="5">
        <dgm:presLayoutVars>
          <dgm:chMax val="0"/>
          <dgm:bulletEnabled/>
        </dgm:presLayoutVars>
      </dgm:prSet>
      <dgm:spPr/>
    </dgm:pt>
    <dgm:pt modelId="{98DD63A3-7638-441F-B8C4-43A5241080C1}" type="pres">
      <dgm:prSet presAssocID="{5F383C79-FD5F-41B2-97DC-FD9B8E4BB3EF}" presName="spacerBetweenCircleAndCallout" presStyleCnt="0">
        <dgm:presLayoutVars/>
      </dgm:prSet>
      <dgm:spPr/>
    </dgm:pt>
    <dgm:pt modelId="{C494F09A-146B-4572-8BCA-9ABD6D0154F1}" type="pres">
      <dgm:prSet presAssocID="{63C9BED0-4C7E-4D2B-B366-4A9642C4E00C}" presName="nodeText" presStyleLbl="alignAccFollowNode1" presStyleIdx="5" presStyleCnt="15">
        <dgm:presLayoutVars>
          <dgm:bulletEnabled val="1"/>
        </dgm:presLayoutVars>
      </dgm:prSet>
      <dgm:spPr/>
    </dgm:pt>
    <dgm:pt modelId="{192DF402-6436-43B8-B79E-208BE9973383}" type="pres">
      <dgm:prSet presAssocID="{5F383C79-FD5F-41B2-97DC-FD9B8E4BB3EF}" presName="sibTransComposite" presStyleCnt="0"/>
      <dgm:spPr/>
    </dgm:pt>
    <dgm:pt modelId="{218982D6-690F-404F-9554-B2D95E38D40D}" type="pres">
      <dgm:prSet presAssocID="{910F235C-7216-4B52-8DEF-1CB2FBFA2A13}" presName="compositeNode" presStyleCnt="0"/>
      <dgm:spPr/>
    </dgm:pt>
    <dgm:pt modelId="{89275490-6003-4843-B920-CD464BBBB023}" type="pres">
      <dgm:prSet presAssocID="{910F235C-7216-4B52-8DEF-1CB2FBFA2A13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993470FF-EA5C-45E0-AEE4-53F19065F88E}" type="pres">
      <dgm:prSet presAssocID="{910F235C-7216-4B52-8DEF-1CB2FBFA2A13}" presName="parSh" presStyleCnt="0"/>
      <dgm:spPr/>
    </dgm:pt>
    <dgm:pt modelId="{203CF2A0-1431-4428-9C95-00D243FB5CA2}" type="pres">
      <dgm:prSet presAssocID="{910F235C-7216-4B52-8DEF-1CB2FBFA2A13}" presName="lineNode" presStyleLbl="alignAccFollowNode1" presStyleIdx="6" presStyleCnt="15"/>
      <dgm:spPr/>
    </dgm:pt>
    <dgm:pt modelId="{F8B9A44E-8208-4230-913D-B30CD5724EA1}" type="pres">
      <dgm:prSet presAssocID="{910F235C-7216-4B52-8DEF-1CB2FBFA2A13}" presName="lineArrowNode" presStyleLbl="alignAccFollowNode1" presStyleIdx="7" presStyleCnt="15"/>
      <dgm:spPr/>
    </dgm:pt>
    <dgm:pt modelId="{902CD97D-9E81-4A0E-B65E-888431593093}" type="pres">
      <dgm:prSet presAssocID="{6F443F70-8A89-4558-B48E-117DCF0FDAF1}" presName="sibTransNodeCircle" presStyleLbl="alignNode1" presStyleIdx="2" presStyleCnt="5">
        <dgm:presLayoutVars>
          <dgm:chMax val="0"/>
          <dgm:bulletEnabled/>
        </dgm:presLayoutVars>
      </dgm:prSet>
      <dgm:spPr/>
    </dgm:pt>
    <dgm:pt modelId="{09BA2AB2-5F19-4477-BD8A-10F1E9E59BD4}" type="pres">
      <dgm:prSet presAssocID="{6F443F70-8A89-4558-B48E-117DCF0FDAF1}" presName="spacerBetweenCircleAndCallout" presStyleCnt="0">
        <dgm:presLayoutVars/>
      </dgm:prSet>
      <dgm:spPr/>
    </dgm:pt>
    <dgm:pt modelId="{12723611-AB6E-4E48-9418-214D14EC9EA1}" type="pres">
      <dgm:prSet presAssocID="{910F235C-7216-4B52-8DEF-1CB2FBFA2A13}" presName="nodeText" presStyleLbl="alignAccFollowNode1" presStyleIdx="8" presStyleCnt="15">
        <dgm:presLayoutVars>
          <dgm:bulletEnabled val="1"/>
        </dgm:presLayoutVars>
      </dgm:prSet>
      <dgm:spPr/>
    </dgm:pt>
    <dgm:pt modelId="{A195A0BB-52DD-4E31-8316-FAA0DA45F3E3}" type="pres">
      <dgm:prSet presAssocID="{6F443F70-8A89-4558-B48E-117DCF0FDAF1}" presName="sibTransComposite" presStyleCnt="0"/>
      <dgm:spPr/>
    </dgm:pt>
    <dgm:pt modelId="{6B3A966B-D409-45BE-A13C-958C549EB164}" type="pres">
      <dgm:prSet presAssocID="{D49AB058-EF12-4DE8-B5B6-6CE2863B9899}" presName="compositeNode" presStyleCnt="0"/>
      <dgm:spPr/>
    </dgm:pt>
    <dgm:pt modelId="{37BCF157-5764-4627-B59D-D11C9C4BFACD}" type="pres">
      <dgm:prSet presAssocID="{D49AB058-EF12-4DE8-B5B6-6CE2863B9899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13FCDB68-A56D-4DF1-9740-C495DF52AE25}" type="pres">
      <dgm:prSet presAssocID="{D49AB058-EF12-4DE8-B5B6-6CE2863B9899}" presName="parSh" presStyleCnt="0"/>
      <dgm:spPr/>
    </dgm:pt>
    <dgm:pt modelId="{9F82A92F-B585-49B2-BE84-16360821A600}" type="pres">
      <dgm:prSet presAssocID="{D49AB058-EF12-4DE8-B5B6-6CE2863B9899}" presName="lineNode" presStyleLbl="alignAccFollowNode1" presStyleIdx="9" presStyleCnt="15"/>
      <dgm:spPr/>
    </dgm:pt>
    <dgm:pt modelId="{56696C70-CF30-470D-9C3A-240B3E0635E4}" type="pres">
      <dgm:prSet presAssocID="{D49AB058-EF12-4DE8-B5B6-6CE2863B9899}" presName="lineArrowNode" presStyleLbl="alignAccFollowNode1" presStyleIdx="10" presStyleCnt="15"/>
      <dgm:spPr/>
    </dgm:pt>
    <dgm:pt modelId="{58B5E4D4-A95F-40F5-872A-6B3BCFA914EE}" type="pres">
      <dgm:prSet presAssocID="{8209938C-1FED-4DDD-8A2D-DB25A1A5DF13}" presName="sibTransNodeCircle" presStyleLbl="alignNode1" presStyleIdx="3" presStyleCnt="5">
        <dgm:presLayoutVars>
          <dgm:chMax val="0"/>
          <dgm:bulletEnabled/>
        </dgm:presLayoutVars>
      </dgm:prSet>
      <dgm:spPr/>
    </dgm:pt>
    <dgm:pt modelId="{C82AECC5-8D21-416B-B1DF-7C54D2663966}" type="pres">
      <dgm:prSet presAssocID="{8209938C-1FED-4DDD-8A2D-DB25A1A5DF13}" presName="spacerBetweenCircleAndCallout" presStyleCnt="0">
        <dgm:presLayoutVars/>
      </dgm:prSet>
      <dgm:spPr/>
    </dgm:pt>
    <dgm:pt modelId="{5EADC603-812B-472E-B61B-4B2EFB6BB1B3}" type="pres">
      <dgm:prSet presAssocID="{D49AB058-EF12-4DE8-B5B6-6CE2863B9899}" presName="nodeText" presStyleLbl="alignAccFollowNode1" presStyleIdx="11" presStyleCnt="15">
        <dgm:presLayoutVars>
          <dgm:bulletEnabled val="1"/>
        </dgm:presLayoutVars>
      </dgm:prSet>
      <dgm:spPr/>
    </dgm:pt>
    <dgm:pt modelId="{AA7A7792-02B7-4496-94A1-7E249999BD47}" type="pres">
      <dgm:prSet presAssocID="{8209938C-1FED-4DDD-8A2D-DB25A1A5DF13}" presName="sibTransComposite" presStyleCnt="0"/>
      <dgm:spPr/>
    </dgm:pt>
    <dgm:pt modelId="{FD597334-8449-4C7E-B2DD-CEEB973FD637}" type="pres">
      <dgm:prSet presAssocID="{690290EC-11D5-401E-8E0A-D2FA98357558}" presName="compositeNode" presStyleCnt="0"/>
      <dgm:spPr/>
    </dgm:pt>
    <dgm:pt modelId="{3B8F8FF1-8734-409E-9E29-BFBF71FAB05D}" type="pres">
      <dgm:prSet presAssocID="{690290EC-11D5-401E-8E0A-D2FA98357558}" presName="parTx" presStyleLbl="node1" presStyleIdx="0" presStyleCnt="0">
        <dgm:presLayoutVars>
          <dgm:chMax val="0"/>
          <dgm:chPref val="0"/>
          <dgm:bulletEnabled val="1"/>
        </dgm:presLayoutVars>
      </dgm:prSet>
      <dgm:spPr/>
    </dgm:pt>
    <dgm:pt modelId="{D0EBE98E-08BD-4F34-966E-0833BD4E118A}" type="pres">
      <dgm:prSet presAssocID="{690290EC-11D5-401E-8E0A-D2FA98357558}" presName="parSh" presStyleCnt="0"/>
      <dgm:spPr/>
    </dgm:pt>
    <dgm:pt modelId="{18A858B8-CE1A-4290-ADD7-B11C4C1CCCD3}" type="pres">
      <dgm:prSet presAssocID="{690290EC-11D5-401E-8E0A-D2FA98357558}" presName="lineNode" presStyleLbl="alignAccFollowNode1" presStyleIdx="12" presStyleCnt="15"/>
      <dgm:spPr/>
    </dgm:pt>
    <dgm:pt modelId="{2FF47D4C-F100-409D-8AD6-7F5C13FD098E}" type="pres">
      <dgm:prSet presAssocID="{690290EC-11D5-401E-8E0A-D2FA98357558}" presName="lineArrowNode" presStyleLbl="alignAccFollowNode1" presStyleIdx="13" presStyleCnt="15"/>
      <dgm:spPr/>
    </dgm:pt>
    <dgm:pt modelId="{2C730696-76AD-451F-BF8F-B94C1F8C0DC6}" type="pres">
      <dgm:prSet presAssocID="{67333C70-23B5-4A5B-9298-D096CFB80E96}" presName="sibTransNodeCircle" presStyleLbl="alignNode1" presStyleIdx="4" presStyleCnt="5">
        <dgm:presLayoutVars>
          <dgm:chMax val="0"/>
          <dgm:bulletEnabled/>
        </dgm:presLayoutVars>
      </dgm:prSet>
      <dgm:spPr/>
    </dgm:pt>
    <dgm:pt modelId="{32460FCE-7118-415F-86A5-367EB64A80A8}" type="pres">
      <dgm:prSet presAssocID="{67333C70-23B5-4A5B-9298-D096CFB80E96}" presName="spacerBetweenCircleAndCallout" presStyleCnt="0">
        <dgm:presLayoutVars/>
      </dgm:prSet>
      <dgm:spPr/>
    </dgm:pt>
    <dgm:pt modelId="{C85FA98A-EC11-4FAF-9E07-B01655308C09}" type="pres">
      <dgm:prSet presAssocID="{690290EC-11D5-401E-8E0A-D2FA98357558}" presName="nodeText" presStyleLbl="alignAccFollowNode1" presStyleIdx="14" presStyleCnt="15" custScaleY="100000">
        <dgm:presLayoutVars>
          <dgm:bulletEnabled val="1"/>
        </dgm:presLayoutVars>
      </dgm:prSet>
      <dgm:spPr/>
    </dgm:pt>
  </dgm:ptLst>
  <dgm:cxnLst>
    <dgm:cxn modelId="{689C350B-E513-4883-8E30-9368A9DA9944}" srcId="{455739C3-3777-4D50-8861-00B203A54953}" destId="{690290EC-11D5-401E-8E0A-D2FA98357558}" srcOrd="4" destOrd="0" parTransId="{A017B4FC-19CF-4BA1-82D7-E6E4E564EF0F}" sibTransId="{67333C70-23B5-4A5B-9298-D096CFB80E96}"/>
    <dgm:cxn modelId="{5750490E-7FD3-458F-AAE3-8367B5FC7976}" type="presOf" srcId="{63C9BED0-4C7E-4D2B-B366-4A9642C4E00C}" destId="{C494F09A-146B-4572-8BCA-9ABD6D0154F1}" srcOrd="0" destOrd="0" presId="urn:microsoft.com/office/officeart/2016/7/layout/LinearArrowProcessNumbered"/>
    <dgm:cxn modelId="{84575721-26C8-4638-8A16-80ECFBF4DD86}" srcId="{455739C3-3777-4D50-8861-00B203A54953}" destId="{63C9BED0-4C7E-4D2B-B366-4A9642C4E00C}" srcOrd="1" destOrd="0" parTransId="{A741C4A7-A6DE-4814-A64B-B78491FE64BD}" sibTransId="{5F383C79-FD5F-41B2-97DC-FD9B8E4BB3EF}"/>
    <dgm:cxn modelId="{535E2A3E-0675-429E-B5A1-04FAF33E8B36}" type="presOf" srcId="{690290EC-11D5-401E-8E0A-D2FA98357558}" destId="{C85FA98A-EC11-4FAF-9E07-B01655308C09}" srcOrd="0" destOrd="0" presId="urn:microsoft.com/office/officeart/2016/7/layout/LinearArrowProcessNumbered"/>
    <dgm:cxn modelId="{112A1F43-CD26-45F0-B7A3-2DC50374C52E}" srcId="{455739C3-3777-4D50-8861-00B203A54953}" destId="{B4C691C0-D387-4C83-9B52-181D59316B87}" srcOrd="0" destOrd="0" parTransId="{BAB7B858-1CE7-419E-92F1-E4F079AB88CE}" sibTransId="{C51D8BFD-DEB1-448D-AC78-041D95D3E4F4}"/>
    <dgm:cxn modelId="{984B4B67-FA55-4A95-801A-1000716EAD65}" srcId="{455739C3-3777-4D50-8861-00B203A54953}" destId="{D49AB058-EF12-4DE8-B5B6-6CE2863B9899}" srcOrd="3" destOrd="0" parTransId="{42DE8C2C-445B-4AE4-ADBD-104D164581E6}" sibTransId="{8209938C-1FED-4DDD-8A2D-DB25A1A5DF13}"/>
    <dgm:cxn modelId="{49103449-9830-4761-8104-E4E5B959AEE8}" type="presOf" srcId="{6F443F70-8A89-4558-B48E-117DCF0FDAF1}" destId="{902CD97D-9E81-4A0E-B65E-888431593093}" srcOrd="0" destOrd="0" presId="urn:microsoft.com/office/officeart/2016/7/layout/LinearArrowProcessNumbered"/>
    <dgm:cxn modelId="{C48A6969-CDE8-4933-B38B-8BE9943B2230}" type="presOf" srcId="{910F235C-7216-4B52-8DEF-1CB2FBFA2A13}" destId="{12723611-AB6E-4E48-9418-214D14EC9EA1}" srcOrd="0" destOrd="0" presId="urn:microsoft.com/office/officeart/2016/7/layout/LinearArrowProcessNumbered"/>
    <dgm:cxn modelId="{BE2BE176-66DF-4D4D-AF0A-CE60D5D884F9}" type="presOf" srcId="{67333C70-23B5-4A5B-9298-D096CFB80E96}" destId="{2C730696-76AD-451F-BF8F-B94C1F8C0DC6}" srcOrd="0" destOrd="0" presId="urn:microsoft.com/office/officeart/2016/7/layout/LinearArrowProcessNumbered"/>
    <dgm:cxn modelId="{1664D57F-F616-4A30-AB70-005FE4EFB70D}" type="presOf" srcId="{B4C691C0-D387-4C83-9B52-181D59316B87}" destId="{CAC31092-47CD-4DF9-B20A-147CA86BBEF1}" srcOrd="0" destOrd="0" presId="urn:microsoft.com/office/officeart/2016/7/layout/LinearArrowProcessNumbered"/>
    <dgm:cxn modelId="{4FD9028A-BD14-4E4B-81B5-C0063382AA89}" srcId="{455739C3-3777-4D50-8861-00B203A54953}" destId="{910F235C-7216-4B52-8DEF-1CB2FBFA2A13}" srcOrd="2" destOrd="0" parTransId="{4CEF7D41-81C9-4566-B620-0CB3CEDC9722}" sibTransId="{6F443F70-8A89-4558-B48E-117DCF0FDAF1}"/>
    <dgm:cxn modelId="{C53550B3-FC01-440B-83AB-C4B50D429901}" type="presOf" srcId="{8209938C-1FED-4DDD-8A2D-DB25A1A5DF13}" destId="{58B5E4D4-A95F-40F5-872A-6B3BCFA914EE}" srcOrd="0" destOrd="0" presId="urn:microsoft.com/office/officeart/2016/7/layout/LinearArrowProcessNumbered"/>
    <dgm:cxn modelId="{715105BF-5A93-458F-9F77-5454D0FE035F}" type="presOf" srcId="{5F383C79-FD5F-41B2-97DC-FD9B8E4BB3EF}" destId="{B93F4CFB-7204-46A8-97C7-817A02A50588}" srcOrd="0" destOrd="0" presId="urn:microsoft.com/office/officeart/2016/7/layout/LinearArrowProcessNumbered"/>
    <dgm:cxn modelId="{C7F53AD1-8DCC-4CFC-AA1B-806BA1664EE8}" type="presOf" srcId="{D49AB058-EF12-4DE8-B5B6-6CE2863B9899}" destId="{5EADC603-812B-472E-B61B-4B2EFB6BB1B3}" srcOrd="0" destOrd="0" presId="urn:microsoft.com/office/officeart/2016/7/layout/LinearArrowProcessNumbered"/>
    <dgm:cxn modelId="{D92AD9DE-FF3C-4421-8789-E0A4F70DDA29}" type="presOf" srcId="{455739C3-3777-4D50-8861-00B203A54953}" destId="{6E25CB64-1A89-4DDC-A7E1-6BADE4F2E14C}" srcOrd="0" destOrd="0" presId="urn:microsoft.com/office/officeart/2016/7/layout/LinearArrowProcessNumbered"/>
    <dgm:cxn modelId="{8EC71CFF-4B39-4963-96F7-16C51E2E294E}" type="presOf" srcId="{C51D8BFD-DEB1-448D-AC78-041D95D3E4F4}" destId="{5BE55BC2-6C59-43A4-AD2E-3A71D8ACE88D}" srcOrd="0" destOrd="0" presId="urn:microsoft.com/office/officeart/2016/7/layout/LinearArrowProcessNumbered"/>
    <dgm:cxn modelId="{7B5E62D3-132F-4A99-BADA-ED328568DB05}" type="presParOf" srcId="{6E25CB64-1A89-4DDC-A7E1-6BADE4F2E14C}" destId="{BE812995-4521-477C-B073-191ADBEC5AA5}" srcOrd="0" destOrd="0" presId="urn:microsoft.com/office/officeart/2016/7/layout/LinearArrowProcessNumbered"/>
    <dgm:cxn modelId="{B912138A-7C11-44F3-BDCF-2042FD6BFBA4}" type="presParOf" srcId="{BE812995-4521-477C-B073-191ADBEC5AA5}" destId="{FAC584D0-BFA0-4B5B-BC52-867661576421}" srcOrd="0" destOrd="0" presId="urn:microsoft.com/office/officeart/2016/7/layout/LinearArrowProcessNumbered"/>
    <dgm:cxn modelId="{4433EDA0-1F34-46BF-AB25-917888344452}" type="presParOf" srcId="{BE812995-4521-477C-B073-191ADBEC5AA5}" destId="{3E4ACCF2-A8E8-497C-8914-06E4C54F9F15}" srcOrd="1" destOrd="0" presId="urn:microsoft.com/office/officeart/2016/7/layout/LinearArrowProcessNumbered"/>
    <dgm:cxn modelId="{647D2926-AEBA-4415-AA20-EADE86E85239}" type="presParOf" srcId="{3E4ACCF2-A8E8-497C-8914-06E4C54F9F15}" destId="{D2998A48-5D36-4F9C-8DE5-EE4D4B358C98}" srcOrd="0" destOrd="0" presId="urn:microsoft.com/office/officeart/2016/7/layout/LinearArrowProcessNumbered"/>
    <dgm:cxn modelId="{4CDA1328-C478-4021-B811-B2C5159460ED}" type="presParOf" srcId="{3E4ACCF2-A8E8-497C-8914-06E4C54F9F15}" destId="{FACEB17B-AEA5-41B9-A6B9-F27E5AE2C1CA}" srcOrd="1" destOrd="0" presId="urn:microsoft.com/office/officeart/2016/7/layout/LinearArrowProcessNumbered"/>
    <dgm:cxn modelId="{3B6EAA7D-F4E4-4994-A7BC-B814635DFAC3}" type="presParOf" srcId="{3E4ACCF2-A8E8-497C-8914-06E4C54F9F15}" destId="{5BE55BC2-6C59-43A4-AD2E-3A71D8ACE88D}" srcOrd="2" destOrd="0" presId="urn:microsoft.com/office/officeart/2016/7/layout/LinearArrowProcessNumbered"/>
    <dgm:cxn modelId="{3693E63A-ACFD-4801-B7FD-D2575B8ACE73}" type="presParOf" srcId="{3E4ACCF2-A8E8-497C-8914-06E4C54F9F15}" destId="{F44A6A31-1E07-460E-A278-16EE2428CD37}" srcOrd="3" destOrd="0" presId="urn:microsoft.com/office/officeart/2016/7/layout/LinearArrowProcessNumbered"/>
    <dgm:cxn modelId="{7659DAB0-7207-4699-822A-E27CBAF79839}" type="presParOf" srcId="{BE812995-4521-477C-B073-191ADBEC5AA5}" destId="{CAC31092-47CD-4DF9-B20A-147CA86BBEF1}" srcOrd="2" destOrd="0" presId="urn:microsoft.com/office/officeart/2016/7/layout/LinearArrowProcessNumbered"/>
    <dgm:cxn modelId="{3C0D6A2E-6DA7-4887-93EA-337DB45B3F1E}" type="presParOf" srcId="{6E25CB64-1A89-4DDC-A7E1-6BADE4F2E14C}" destId="{3B3376D2-8026-454F-95A1-B460F53297E6}" srcOrd="1" destOrd="0" presId="urn:microsoft.com/office/officeart/2016/7/layout/LinearArrowProcessNumbered"/>
    <dgm:cxn modelId="{781A0332-A754-441E-B700-34D183EB69C2}" type="presParOf" srcId="{6E25CB64-1A89-4DDC-A7E1-6BADE4F2E14C}" destId="{5F14236E-9493-47C6-90EA-5FC060B41F3B}" srcOrd="2" destOrd="0" presId="urn:microsoft.com/office/officeart/2016/7/layout/LinearArrowProcessNumbered"/>
    <dgm:cxn modelId="{9505192E-AF14-45C3-AE3C-A9EFCEE088A4}" type="presParOf" srcId="{5F14236E-9493-47C6-90EA-5FC060B41F3B}" destId="{9403F0E7-4E34-43E0-A13F-9247C2E025AD}" srcOrd="0" destOrd="0" presId="urn:microsoft.com/office/officeart/2016/7/layout/LinearArrowProcessNumbered"/>
    <dgm:cxn modelId="{885C40E3-BB67-466C-9469-A14C0B5243B4}" type="presParOf" srcId="{5F14236E-9493-47C6-90EA-5FC060B41F3B}" destId="{BBB778D0-FE6C-4829-9536-662ED03FD7BC}" srcOrd="1" destOrd="0" presId="urn:microsoft.com/office/officeart/2016/7/layout/LinearArrowProcessNumbered"/>
    <dgm:cxn modelId="{E26CAB40-9FC9-4B00-A915-2D48BEA2E05B}" type="presParOf" srcId="{BBB778D0-FE6C-4829-9536-662ED03FD7BC}" destId="{28737DD5-8E39-4A92-9CED-225CC312F75C}" srcOrd="0" destOrd="0" presId="urn:microsoft.com/office/officeart/2016/7/layout/LinearArrowProcessNumbered"/>
    <dgm:cxn modelId="{279751A7-0962-442E-85E0-B9C9021F0803}" type="presParOf" srcId="{BBB778D0-FE6C-4829-9536-662ED03FD7BC}" destId="{8C43E751-18F3-4F6A-900B-FC1A743F4F9B}" srcOrd="1" destOrd="0" presId="urn:microsoft.com/office/officeart/2016/7/layout/LinearArrowProcessNumbered"/>
    <dgm:cxn modelId="{4775EF94-C3D5-4587-92C2-2B18428BC650}" type="presParOf" srcId="{BBB778D0-FE6C-4829-9536-662ED03FD7BC}" destId="{B93F4CFB-7204-46A8-97C7-817A02A50588}" srcOrd="2" destOrd="0" presId="urn:microsoft.com/office/officeart/2016/7/layout/LinearArrowProcessNumbered"/>
    <dgm:cxn modelId="{25613044-0A1D-417A-9622-DD0A92C98483}" type="presParOf" srcId="{BBB778D0-FE6C-4829-9536-662ED03FD7BC}" destId="{98DD63A3-7638-441F-B8C4-43A5241080C1}" srcOrd="3" destOrd="0" presId="urn:microsoft.com/office/officeart/2016/7/layout/LinearArrowProcessNumbered"/>
    <dgm:cxn modelId="{9DC26358-0BF6-4100-A63A-23C8F92B5DB4}" type="presParOf" srcId="{5F14236E-9493-47C6-90EA-5FC060B41F3B}" destId="{C494F09A-146B-4572-8BCA-9ABD6D0154F1}" srcOrd="2" destOrd="0" presId="urn:microsoft.com/office/officeart/2016/7/layout/LinearArrowProcessNumbered"/>
    <dgm:cxn modelId="{2E2C1E72-A231-4648-B879-EC4340D41CF8}" type="presParOf" srcId="{6E25CB64-1A89-4DDC-A7E1-6BADE4F2E14C}" destId="{192DF402-6436-43B8-B79E-208BE9973383}" srcOrd="3" destOrd="0" presId="urn:microsoft.com/office/officeart/2016/7/layout/LinearArrowProcessNumbered"/>
    <dgm:cxn modelId="{914ABCF4-C598-4E51-AFF1-025F57444A56}" type="presParOf" srcId="{6E25CB64-1A89-4DDC-A7E1-6BADE4F2E14C}" destId="{218982D6-690F-404F-9554-B2D95E38D40D}" srcOrd="4" destOrd="0" presId="urn:microsoft.com/office/officeart/2016/7/layout/LinearArrowProcessNumbered"/>
    <dgm:cxn modelId="{02A5B84D-0300-4154-AE82-9A9A32FF7C87}" type="presParOf" srcId="{218982D6-690F-404F-9554-B2D95E38D40D}" destId="{89275490-6003-4843-B920-CD464BBBB023}" srcOrd="0" destOrd="0" presId="urn:microsoft.com/office/officeart/2016/7/layout/LinearArrowProcessNumbered"/>
    <dgm:cxn modelId="{73BE402C-DFB5-4670-A2AA-BDED23EF90AA}" type="presParOf" srcId="{218982D6-690F-404F-9554-B2D95E38D40D}" destId="{993470FF-EA5C-45E0-AEE4-53F19065F88E}" srcOrd="1" destOrd="0" presId="urn:microsoft.com/office/officeart/2016/7/layout/LinearArrowProcessNumbered"/>
    <dgm:cxn modelId="{C2D53B21-34E0-48D5-BE79-137DFC4DC44F}" type="presParOf" srcId="{993470FF-EA5C-45E0-AEE4-53F19065F88E}" destId="{203CF2A0-1431-4428-9C95-00D243FB5CA2}" srcOrd="0" destOrd="0" presId="urn:microsoft.com/office/officeart/2016/7/layout/LinearArrowProcessNumbered"/>
    <dgm:cxn modelId="{53AB0769-FE0D-4E9F-BACD-76F070EE1EBA}" type="presParOf" srcId="{993470FF-EA5C-45E0-AEE4-53F19065F88E}" destId="{F8B9A44E-8208-4230-913D-B30CD5724EA1}" srcOrd="1" destOrd="0" presId="urn:microsoft.com/office/officeart/2016/7/layout/LinearArrowProcessNumbered"/>
    <dgm:cxn modelId="{15E157BF-C576-4F9B-9DE9-0B0EED9E4E24}" type="presParOf" srcId="{993470FF-EA5C-45E0-AEE4-53F19065F88E}" destId="{902CD97D-9E81-4A0E-B65E-888431593093}" srcOrd="2" destOrd="0" presId="urn:microsoft.com/office/officeart/2016/7/layout/LinearArrowProcessNumbered"/>
    <dgm:cxn modelId="{A372C718-1F84-44A3-8EE4-21728C9EE431}" type="presParOf" srcId="{993470FF-EA5C-45E0-AEE4-53F19065F88E}" destId="{09BA2AB2-5F19-4477-BD8A-10F1E9E59BD4}" srcOrd="3" destOrd="0" presId="urn:microsoft.com/office/officeart/2016/7/layout/LinearArrowProcessNumbered"/>
    <dgm:cxn modelId="{142DF8D1-E276-4491-B38C-07B58BB2CFED}" type="presParOf" srcId="{218982D6-690F-404F-9554-B2D95E38D40D}" destId="{12723611-AB6E-4E48-9418-214D14EC9EA1}" srcOrd="2" destOrd="0" presId="urn:microsoft.com/office/officeart/2016/7/layout/LinearArrowProcessNumbered"/>
    <dgm:cxn modelId="{26A44D4A-A53E-4B46-ADBF-8C02A958C8F2}" type="presParOf" srcId="{6E25CB64-1A89-4DDC-A7E1-6BADE4F2E14C}" destId="{A195A0BB-52DD-4E31-8316-FAA0DA45F3E3}" srcOrd="5" destOrd="0" presId="urn:microsoft.com/office/officeart/2016/7/layout/LinearArrowProcessNumbered"/>
    <dgm:cxn modelId="{42F3C2E4-F4D3-4B9B-932D-B08DF95FA0B5}" type="presParOf" srcId="{6E25CB64-1A89-4DDC-A7E1-6BADE4F2E14C}" destId="{6B3A966B-D409-45BE-A13C-958C549EB164}" srcOrd="6" destOrd="0" presId="urn:microsoft.com/office/officeart/2016/7/layout/LinearArrowProcessNumbered"/>
    <dgm:cxn modelId="{0712C3A7-1F97-4F52-A545-0606D0000480}" type="presParOf" srcId="{6B3A966B-D409-45BE-A13C-958C549EB164}" destId="{37BCF157-5764-4627-B59D-D11C9C4BFACD}" srcOrd="0" destOrd="0" presId="urn:microsoft.com/office/officeart/2016/7/layout/LinearArrowProcessNumbered"/>
    <dgm:cxn modelId="{288F48B3-36E3-4142-BF3A-F388CFC132C6}" type="presParOf" srcId="{6B3A966B-D409-45BE-A13C-958C549EB164}" destId="{13FCDB68-A56D-4DF1-9740-C495DF52AE25}" srcOrd="1" destOrd="0" presId="urn:microsoft.com/office/officeart/2016/7/layout/LinearArrowProcessNumbered"/>
    <dgm:cxn modelId="{BB7428A2-0746-4538-9277-B81BDED5E3D4}" type="presParOf" srcId="{13FCDB68-A56D-4DF1-9740-C495DF52AE25}" destId="{9F82A92F-B585-49B2-BE84-16360821A600}" srcOrd="0" destOrd="0" presId="urn:microsoft.com/office/officeart/2016/7/layout/LinearArrowProcessNumbered"/>
    <dgm:cxn modelId="{18CDEC4A-D0F7-41FB-8E06-B19B3CEA18F6}" type="presParOf" srcId="{13FCDB68-A56D-4DF1-9740-C495DF52AE25}" destId="{56696C70-CF30-470D-9C3A-240B3E0635E4}" srcOrd="1" destOrd="0" presId="urn:microsoft.com/office/officeart/2016/7/layout/LinearArrowProcessNumbered"/>
    <dgm:cxn modelId="{ABD0E96A-E533-4C6A-8892-466C9DAE2FAB}" type="presParOf" srcId="{13FCDB68-A56D-4DF1-9740-C495DF52AE25}" destId="{58B5E4D4-A95F-40F5-872A-6B3BCFA914EE}" srcOrd="2" destOrd="0" presId="urn:microsoft.com/office/officeart/2016/7/layout/LinearArrowProcessNumbered"/>
    <dgm:cxn modelId="{9CA6674C-8FE6-46E8-8EF8-01930ACF807E}" type="presParOf" srcId="{13FCDB68-A56D-4DF1-9740-C495DF52AE25}" destId="{C82AECC5-8D21-416B-B1DF-7C54D2663966}" srcOrd="3" destOrd="0" presId="urn:microsoft.com/office/officeart/2016/7/layout/LinearArrowProcessNumbered"/>
    <dgm:cxn modelId="{64718704-3C92-4B39-8F29-B0D42287C648}" type="presParOf" srcId="{6B3A966B-D409-45BE-A13C-958C549EB164}" destId="{5EADC603-812B-472E-B61B-4B2EFB6BB1B3}" srcOrd="2" destOrd="0" presId="urn:microsoft.com/office/officeart/2016/7/layout/LinearArrowProcessNumbered"/>
    <dgm:cxn modelId="{8FBFD833-B893-4FD2-B304-7D6E3D47B0F0}" type="presParOf" srcId="{6E25CB64-1A89-4DDC-A7E1-6BADE4F2E14C}" destId="{AA7A7792-02B7-4496-94A1-7E249999BD47}" srcOrd="7" destOrd="0" presId="urn:microsoft.com/office/officeart/2016/7/layout/LinearArrowProcessNumbered"/>
    <dgm:cxn modelId="{1794E110-CBA2-47BF-B542-8EA1FBE609F7}" type="presParOf" srcId="{6E25CB64-1A89-4DDC-A7E1-6BADE4F2E14C}" destId="{FD597334-8449-4C7E-B2DD-CEEB973FD637}" srcOrd="8" destOrd="0" presId="urn:microsoft.com/office/officeart/2016/7/layout/LinearArrowProcessNumbered"/>
    <dgm:cxn modelId="{A213E925-76BD-4D1E-901F-E4AC7183C36D}" type="presParOf" srcId="{FD597334-8449-4C7E-B2DD-CEEB973FD637}" destId="{3B8F8FF1-8734-409E-9E29-BFBF71FAB05D}" srcOrd="0" destOrd="0" presId="urn:microsoft.com/office/officeart/2016/7/layout/LinearArrowProcessNumbered"/>
    <dgm:cxn modelId="{A0E46986-6E64-4BA2-B507-3CF100252507}" type="presParOf" srcId="{FD597334-8449-4C7E-B2DD-CEEB973FD637}" destId="{D0EBE98E-08BD-4F34-966E-0833BD4E118A}" srcOrd="1" destOrd="0" presId="urn:microsoft.com/office/officeart/2016/7/layout/LinearArrowProcessNumbered"/>
    <dgm:cxn modelId="{EF8B774C-392B-4EDE-9F7F-AB6DA5E44A04}" type="presParOf" srcId="{D0EBE98E-08BD-4F34-966E-0833BD4E118A}" destId="{18A858B8-CE1A-4290-ADD7-B11C4C1CCCD3}" srcOrd="0" destOrd="0" presId="urn:microsoft.com/office/officeart/2016/7/layout/LinearArrowProcessNumbered"/>
    <dgm:cxn modelId="{54657706-0FA1-4513-8141-CFDFC966D344}" type="presParOf" srcId="{D0EBE98E-08BD-4F34-966E-0833BD4E118A}" destId="{2FF47D4C-F100-409D-8AD6-7F5C13FD098E}" srcOrd="1" destOrd="0" presId="urn:microsoft.com/office/officeart/2016/7/layout/LinearArrowProcessNumbered"/>
    <dgm:cxn modelId="{BB18BECC-3DCD-4413-8069-06815AD69650}" type="presParOf" srcId="{D0EBE98E-08BD-4F34-966E-0833BD4E118A}" destId="{2C730696-76AD-451F-BF8F-B94C1F8C0DC6}" srcOrd="2" destOrd="0" presId="urn:microsoft.com/office/officeart/2016/7/layout/LinearArrowProcessNumbered"/>
    <dgm:cxn modelId="{285F04DD-0C42-4386-8749-6CEB8D4CEB1C}" type="presParOf" srcId="{D0EBE98E-08BD-4F34-966E-0833BD4E118A}" destId="{32460FCE-7118-415F-86A5-367EB64A80A8}" srcOrd="3" destOrd="0" presId="urn:microsoft.com/office/officeart/2016/7/layout/LinearArrowProcessNumbered"/>
    <dgm:cxn modelId="{10148E51-4EEF-4F20-AA3D-43493F2B37F9}" type="presParOf" srcId="{FD597334-8449-4C7E-B2DD-CEEB973FD637}" destId="{C85FA98A-EC11-4FAF-9E07-B01655308C09}" srcOrd="2" destOrd="0" presId="urn:microsoft.com/office/officeart/2016/7/layout/LinearArrow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488BE8-1E85-479B-BFE6-F564F8D6BF0A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0BE95A-6685-4405-B95A-54BC86B53C6C}">
      <dgm:prSet custT="1"/>
      <dgm:spPr/>
      <dgm:t>
        <a:bodyPr/>
        <a:lstStyle/>
        <a:p>
          <a:r>
            <a:rPr lang="en-US" sz="1600" b="0" i="0" dirty="0"/>
            <a:t>The CATE can be estimated by pairing a meta-learner and a base-learner.</a:t>
          </a:r>
          <a:endParaRPr lang="en-US" sz="1600" dirty="0"/>
        </a:p>
      </dgm:t>
    </dgm:pt>
    <dgm:pt modelId="{39DF2E25-031F-4326-B571-856CD84B3110}" type="parTrans" cxnId="{2AAF482A-75DE-4F8B-8773-DF25BE516DCB}">
      <dgm:prSet/>
      <dgm:spPr/>
      <dgm:t>
        <a:bodyPr/>
        <a:lstStyle/>
        <a:p>
          <a:endParaRPr lang="en-US" sz="1600"/>
        </a:p>
      </dgm:t>
    </dgm:pt>
    <dgm:pt modelId="{252D7221-770F-4BD6-854E-C7598D6AB374}" type="sibTrans" cxnId="{2AAF482A-75DE-4F8B-8773-DF25BE516DCB}">
      <dgm:prSet/>
      <dgm:spPr/>
      <dgm:t>
        <a:bodyPr/>
        <a:lstStyle/>
        <a:p>
          <a:endParaRPr lang="en-US" sz="1600"/>
        </a:p>
      </dgm:t>
    </dgm:pt>
    <dgm:pt modelId="{AE7A910E-0AC4-4532-9E1C-11DFD7BCCF28}">
      <dgm:prSet custT="1"/>
      <dgm:spPr/>
      <dgm:t>
        <a:bodyPr/>
        <a:lstStyle/>
        <a:p>
          <a:r>
            <a:rPr lang="en-US" sz="1600" b="0" i="0" dirty="0"/>
            <a:t>A meta-learner is an algorithm to estimate the CATE using any base-learner: S-learner, T-learner, R-learner</a:t>
          </a:r>
          <a:endParaRPr lang="en-US" sz="1600" dirty="0"/>
        </a:p>
      </dgm:t>
    </dgm:pt>
    <dgm:pt modelId="{CCA729EC-84ED-4D98-9B8D-6AC5C4A9020C}" type="parTrans" cxnId="{884419C7-CF6A-49B7-ADDB-FA2F942E5358}">
      <dgm:prSet/>
      <dgm:spPr/>
      <dgm:t>
        <a:bodyPr/>
        <a:lstStyle/>
        <a:p>
          <a:endParaRPr lang="en-US" sz="1600"/>
        </a:p>
      </dgm:t>
    </dgm:pt>
    <dgm:pt modelId="{DD548F30-FC78-48C0-A215-C3FFDA4FAB73}" type="sibTrans" cxnId="{884419C7-CF6A-49B7-ADDB-FA2F942E5358}">
      <dgm:prSet/>
      <dgm:spPr/>
      <dgm:t>
        <a:bodyPr/>
        <a:lstStyle/>
        <a:p>
          <a:endParaRPr lang="en-US" sz="1600"/>
        </a:p>
      </dgm:t>
    </dgm:pt>
    <dgm:pt modelId="{8BC64F40-0197-428B-8885-47EAB97A9FA3}">
      <dgm:prSet custT="1"/>
      <dgm:spPr/>
      <dgm:t>
        <a:bodyPr/>
        <a:lstStyle/>
        <a:p>
          <a:r>
            <a:rPr lang="en-US" sz="1600" b="0" i="0" dirty="0"/>
            <a:t>A base-learner is a supervised machine learning method. Examples:</a:t>
          </a:r>
          <a:endParaRPr lang="en-US" sz="1600" dirty="0"/>
        </a:p>
      </dgm:t>
    </dgm:pt>
    <dgm:pt modelId="{B064A9FF-D08F-4C09-A1F1-9724D26AA326}" type="parTrans" cxnId="{B3EA3BB9-583A-42EE-B758-2699B1A102EE}">
      <dgm:prSet/>
      <dgm:spPr/>
      <dgm:t>
        <a:bodyPr/>
        <a:lstStyle/>
        <a:p>
          <a:endParaRPr lang="en-US" sz="1600"/>
        </a:p>
      </dgm:t>
    </dgm:pt>
    <dgm:pt modelId="{089028B9-2B1C-40F1-B436-F7F39C816B69}" type="sibTrans" cxnId="{B3EA3BB9-583A-42EE-B758-2699B1A102EE}">
      <dgm:prSet/>
      <dgm:spPr/>
      <dgm:t>
        <a:bodyPr/>
        <a:lstStyle/>
        <a:p>
          <a:endParaRPr lang="en-US" sz="1600"/>
        </a:p>
      </dgm:t>
    </dgm:pt>
    <dgm:pt modelId="{E304CAF0-3110-4C3F-8733-302984908599}">
      <dgm:prSet custT="1"/>
      <dgm:spPr/>
      <dgm:t>
        <a:bodyPr/>
        <a:lstStyle/>
        <a:p>
          <a:r>
            <a:rPr lang="en-US" sz="1600" b="0" i="0"/>
            <a:t>Random forests.</a:t>
          </a:r>
          <a:endParaRPr lang="en-US" sz="1600"/>
        </a:p>
      </dgm:t>
    </dgm:pt>
    <dgm:pt modelId="{E56862FC-FF05-4E47-89C2-AA9A928A56C9}" type="parTrans" cxnId="{33F37EB0-341B-415E-A8E4-445EBE593665}">
      <dgm:prSet/>
      <dgm:spPr/>
      <dgm:t>
        <a:bodyPr/>
        <a:lstStyle/>
        <a:p>
          <a:endParaRPr lang="en-US" sz="1600"/>
        </a:p>
      </dgm:t>
    </dgm:pt>
    <dgm:pt modelId="{0AB1B7B9-A7E3-46FF-AF45-E1603B4E3FD3}" type="sibTrans" cxnId="{33F37EB0-341B-415E-A8E4-445EBE593665}">
      <dgm:prSet/>
      <dgm:spPr/>
      <dgm:t>
        <a:bodyPr/>
        <a:lstStyle/>
        <a:p>
          <a:endParaRPr lang="en-US" sz="1600"/>
        </a:p>
      </dgm:t>
    </dgm:pt>
    <dgm:pt modelId="{F4EBF553-85C1-4FDC-9B70-2479DEEDA1B9}">
      <dgm:prSet custT="1"/>
      <dgm:spPr/>
      <dgm:t>
        <a:bodyPr/>
        <a:lstStyle/>
        <a:p>
          <a:r>
            <a:rPr lang="en-US" sz="1600" b="0" i="0"/>
            <a:t>Generalized boosting.</a:t>
          </a:r>
          <a:endParaRPr lang="en-US" sz="1600"/>
        </a:p>
      </dgm:t>
    </dgm:pt>
    <dgm:pt modelId="{12656D3F-F5D9-4694-8CB8-E44457242D8B}" type="parTrans" cxnId="{7023AC98-E701-40F7-ABB7-EECC76D0530C}">
      <dgm:prSet/>
      <dgm:spPr/>
      <dgm:t>
        <a:bodyPr/>
        <a:lstStyle/>
        <a:p>
          <a:endParaRPr lang="en-US" sz="1600"/>
        </a:p>
      </dgm:t>
    </dgm:pt>
    <dgm:pt modelId="{FB26C34F-F815-4FFC-8686-0E65FC063C10}" type="sibTrans" cxnId="{7023AC98-E701-40F7-ABB7-EECC76D0530C}">
      <dgm:prSet/>
      <dgm:spPr/>
      <dgm:t>
        <a:bodyPr/>
        <a:lstStyle/>
        <a:p>
          <a:endParaRPr lang="en-US" sz="1600"/>
        </a:p>
      </dgm:t>
    </dgm:pt>
    <dgm:pt modelId="{43595397-55D2-43AB-8136-D5AEE7528308}">
      <dgm:prSet custT="1"/>
      <dgm:spPr/>
      <dgm:t>
        <a:bodyPr/>
        <a:lstStyle/>
        <a:p>
          <a:r>
            <a:rPr lang="en-US" sz="1600" b="0" i="0"/>
            <a:t>Bayesian additive regression trees (BART)</a:t>
          </a:r>
          <a:endParaRPr lang="en-US" sz="1600"/>
        </a:p>
      </dgm:t>
    </dgm:pt>
    <dgm:pt modelId="{D2387CF8-BF99-4654-9FEE-67402BAD982C}" type="parTrans" cxnId="{F4FD6996-DD7A-4350-8505-FF50A57336E1}">
      <dgm:prSet/>
      <dgm:spPr/>
      <dgm:t>
        <a:bodyPr/>
        <a:lstStyle/>
        <a:p>
          <a:endParaRPr lang="en-US" sz="1600"/>
        </a:p>
      </dgm:t>
    </dgm:pt>
    <dgm:pt modelId="{B3407417-238F-4251-9200-DD112EA7D26F}" type="sibTrans" cxnId="{F4FD6996-DD7A-4350-8505-FF50A57336E1}">
      <dgm:prSet/>
      <dgm:spPr/>
      <dgm:t>
        <a:bodyPr/>
        <a:lstStyle/>
        <a:p>
          <a:endParaRPr lang="en-US" sz="1600"/>
        </a:p>
      </dgm:t>
    </dgm:pt>
    <dgm:pt modelId="{AD2D3C86-CAD4-4463-9C19-8CBC2650C4C1}">
      <dgm:prSet custT="1"/>
      <dgm:spPr/>
      <dgm:t>
        <a:bodyPr/>
        <a:lstStyle/>
        <a:p>
          <a:r>
            <a:rPr lang="en-US" sz="1600" b="0" i="0"/>
            <a:t>Neural networks</a:t>
          </a:r>
          <a:endParaRPr lang="en-US" sz="1600"/>
        </a:p>
      </dgm:t>
    </dgm:pt>
    <dgm:pt modelId="{D7E96D7A-77AA-49C3-8794-2A7A2B386B3B}" type="parTrans" cxnId="{4B6B6866-75F9-4EA0-A905-7C62884154D7}">
      <dgm:prSet/>
      <dgm:spPr/>
      <dgm:t>
        <a:bodyPr/>
        <a:lstStyle/>
        <a:p>
          <a:endParaRPr lang="en-US" sz="1600"/>
        </a:p>
      </dgm:t>
    </dgm:pt>
    <dgm:pt modelId="{FE4BF370-2FB2-4047-8503-762742E9DE29}" type="sibTrans" cxnId="{4B6B6866-75F9-4EA0-A905-7C62884154D7}">
      <dgm:prSet/>
      <dgm:spPr/>
      <dgm:t>
        <a:bodyPr/>
        <a:lstStyle/>
        <a:p>
          <a:endParaRPr lang="en-US" sz="1600"/>
        </a:p>
      </dgm:t>
    </dgm:pt>
    <dgm:pt modelId="{E65EFB7D-FBC0-4E5F-9704-CA567B6C6746}" type="pres">
      <dgm:prSet presAssocID="{D8488BE8-1E85-479B-BFE6-F564F8D6BF0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575F3B2-990F-437C-A5C3-5A586900D928}" type="pres">
      <dgm:prSet presAssocID="{670BE95A-6685-4405-B95A-54BC86B53C6C}" presName="hierRoot1" presStyleCnt="0">
        <dgm:presLayoutVars>
          <dgm:hierBranch val="init"/>
        </dgm:presLayoutVars>
      </dgm:prSet>
      <dgm:spPr/>
    </dgm:pt>
    <dgm:pt modelId="{F773D793-A37B-4780-9993-3D633F967957}" type="pres">
      <dgm:prSet presAssocID="{670BE95A-6685-4405-B95A-54BC86B53C6C}" presName="rootComposite1" presStyleCnt="0"/>
      <dgm:spPr/>
    </dgm:pt>
    <dgm:pt modelId="{C6984B46-F90E-402F-9F36-657E6BC1FED4}" type="pres">
      <dgm:prSet presAssocID="{670BE95A-6685-4405-B95A-54BC86B53C6C}" presName="rootText1" presStyleLbl="node0" presStyleIdx="0" presStyleCnt="3">
        <dgm:presLayoutVars>
          <dgm:chPref val="3"/>
        </dgm:presLayoutVars>
      </dgm:prSet>
      <dgm:spPr/>
    </dgm:pt>
    <dgm:pt modelId="{3114F7E7-C1B0-48AA-A9D6-4CB84DC0F0C5}" type="pres">
      <dgm:prSet presAssocID="{670BE95A-6685-4405-B95A-54BC86B53C6C}" presName="rootConnector1" presStyleLbl="node1" presStyleIdx="0" presStyleCnt="0"/>
      <dgm:spPr/>
    </dgm:pt>
    <dgm:pt modelId="{4363D1F7-CE6E-472E-93FF-E6B6CEB6A694}" type="pres">
      <dgm:prSet presAssocID="{670BE95A-6685-4405-B95A-54BC86B53C6C}" presName="hierChild2" presStyleCnt="0"/>
      <dgm:spPr/>
    </dgm:pt>
    <dgm:pt modelId="{D7B4E6DC-CB4A-466B-BA34-DED6E78D0C35}" type="pres">
      <dgm:prSet presAssocID="{670BE95A-6685-4405-B95A-54BC86B53C6C}" presName="hierChild3" presStyleCnt="0"/>
      <dgm:spPr/>
    </dgm:pt>
    <dgm:pt modelId="{E4F4656C-AF50-4858-B913-BDD60605638E}" type="pres">
      <dgm:prSet presAssocID="{AE7A910E-0AC4-4532-9E1C-11DFD7BCCF28}" presName="hierRoot1" presStyleCnt="0">
        <dgm:presLayoutVars>
          <dgm:hierBranch val="init"/>
        </dgm:presLayoutVars>
      </dgm:prSet>
      <dgm:spPr/>
    </dgm:pt>
    <dgm:pt modelId="{A9382D40-4A34-42E8-805B-DA0A13557520}" type="pres">
      <dgm:prSet presAssocID="{AE7A910E-0AC4-4532-9E1C-11DFD7BCCF28}" presName="rootComposite1" presStyleCnt="0"/>
      <dgm:spPr/>
    </dgm:pt>
    <dgm:pt modelId="{3AD2B840-9919-4143-95AB-F73AEC03D672}" type="pres">
      <dgm:prSet presAssocID="{AE7A910E-0AC4-4532-9E1C-11DFD7BCCF28}" presName="rootText1" presStyleLbl="node0" presStyleIdx="1" presStyleCnt="3" custScaleX="112317" custLinFactNeighborX="-7741">
        <dgm:presLayoutVars>
          <dgm:chPref val="3"/>
        </dgm:presLayoutVars>
      </dgm:prSet>
      <dgm:spPr/>
    </dgm:pt>
    <dgm:pt modelId="{1F47A1C1-8771-46D4-921A-97FB90077C57}" type="pres">
      <dgm:prSet presAssocID="{AE7A910E-0AC4-4532-9E1C-11DFD7BCCF28}" presName="rootConnector1" presStyleLbl="node1" presStyleIdx="0" presStyleCnt="0"/>
      <dgm:spPr/>
    </dgm:pt>
    <dgm:pt modelId="{CA1EFBF5-986F-4DB0-9C8C-51BDD87327EA}" type="pres">
      <dgm:prSet presAssocID="{AE7A910E-0AC4-4532-9E1C-11DFD7BCCF28}" presName="hierChild2" presStyleCnt="0"/>
      <dgm:spPr/>
    </dgm:pt>
    <dgm:pt modelId="{5664D483-BBFC-4A9C-BDE0-26C98303898D}" type="pres">
      <dgm:prSet presAssocID="{AE7A910E-0AC4-4532-9E1C-11DFD7BCCF28}" presName="hierChild3" presStyleCnt="0"/>
      <dgm:spPr/>
    </dgm:pt>
    <dgm:pt modelId="{47EC51E2-EDC7-4809-8A01-8C0F95D25ED8}" type="pres">
      <dgm:prSet presAssocID="{8BC64F40-0197-428B-8885-47EAB97A9FA3}" presName="hierRoot1" presStyleCnt="0">
        <dgm:presLayoutVars>
          <dgm:hierBranch val="init"/>
        </dgm:presLayoutVars>
      </dgm:prSet>
      <dgm:spPr/>
    </dgm:pt>
    <dgm:pt modelId="{42DBE60F-3C9D-420D-B6D1-404BD4696772}" type="pres">
      <dgm:prSet presAssocID="{8BC64F40-0197-428B-8885-47EAB97A9FA3}" presName="rootComposite1" presStyleCnt="0"/>
      <dgm:spPr/>
    </dgm:pt>
    <dgm:pt modelId="{4E97173D-1805-458A-B2AC-9ACF938E913A}" type="pres">
      <dgm:prSet presAssocID="{8BC64F40-0197-428B-8885-47EAB97A9FA3}" presName="rootText1" presStyleLbl="node0" presStyleIdx="2" presStyleCnt="3">
        <dgm:presLayoutVars>
          <dgm:chPref val="3"/>
        </dgm:presLayoutVars>
      </dgm:prSet>
      <dgm:spPr/>
    </dgm:pt>
    <dgm:pt modelId="{EFEFD3EC-38A6-426D-9839-C7B64FE1FB82}" type="pres">
      <dgm:prSet presAssocID="{8BC64F40-0197-428B-8885-47EAB97A9FA3}" presName="rootConnector1" presStyleLbl="node1" presStyleIdx="0" presStyleCnt="0"/>
      <dgm:spPr/>
    </dgm:pt>
    <dgm:pt modelId="{14E576F8-8D04-44E4-A33A-2383EB3E56E5}" type="pres">
      <dgm:prSet presAssocID="{8BC64F40-0197-428B-8885-47EAB97A9FA3}" presName="hierChild2" presStyleCnt="0"/>
      <dgm:spPr/>
    </dgm:pt>
    <dgm:pt modelId="{4DAAD5F3-52AF-4EB0-A95C-64180B52849C}" type="pres">
      <dgm:prSet presAssocID="{E56862FC-FF05-4E47-89C2-AA9A928A56C9}" presName="Name64" presStyleLbl="parChTrans1D2" presStyleIdx="0" presStyleCnt="4"/>
      <dgm:spPr/>
    </dgm:pt>
    <dgm:pt modelId="{3A2EE9D5-E044-4E5E-952E-1E00018CD26F}" type="pres">
      <dgm:prSet presAssocID="{E304CAF0-3110-4C3F-8733-302984908599}" presName="hierRoot2" presStyleCnt="0">
        <dgm:presLayoutVars>
          <dgm:hierBranch val="init"/>
        </dgm:presLayoutVars>
      </dgm:prSet>
      <dgm:spPr/>
    </dgm:pt>
    <dgm:pt modelId="{8784EAF7-F795-4951-B716-3B2AF2435ECB}" type="pres">
      <dgm:prSet presAssocID="{E304CAF0-3110-4C3F-8733-302984908599}" presName="rootComposite" presStyleCnt="0"/>
      <dgm:spPr/>
    </dgm:pt>
    <dgm:pt modelId="{59DF08A6-6ABA-4F0A-B431-94CE76349ADA}" type="pres">
      <dgm:prSet presAssocID="{E304CAF0-3110-4C3F-8733-302984908599}" presName="rootText" presStyleLbl="node2" presStyleIdx="0" presStyleCnt="4">
        <dgm:presLayoutVars>
          <dgm:chPref val="3"/>
        </dgm:presLayoutVars>
      </dgm:prSet>
      <dgm:spPr/>
    </dgm:pt>
    <dgm:pt modelId="{034D50AA-57BA-4A6A-BD58-7B27D09BA6AD}" type="pres">
      <dgm:prSet presAssocID="{E304CAF0-3110-4C3F-8733-302984908599}" presName="rootConnector" presStyleLbl="node2" presStyleIdx="0" presStyleCnt="4"/>
      <dgm:spPr/>
    </dgm:pt>
    <dgm:pt modelId="{8B6AEB5B-573C-493C-AFCD-13E79CC6BC24}" type="pres">
      <dgm:prSet presAssocID="{E304CAF0-3110-4C3F-8733-302984908599}" presName="hierChild4" presStyleCnt="0"/>
      <dgm:spPr/>
    </dgm:pt>
    <dgm:pt modelId="{DC2AA740-B9BF-46B5-A147-C48A565B7A0C}" type="pres">
      <dgm:prSet presAssocID="{E304CAF0-3110-4C3F-8733-302984908599}" presName="hierChild5" presStyleCnt="0"/>
      <dgm:spPr/>
    </dgm:pt>
    <dgm:pt modelId="{B02B8EB5-570C-4E43-B6AB-49DB47D3987A}" type="pres">
      <dgm:prSet presAssocID="{12656D3F-F5D9-4694-8CB8-E44457242D8B}" presName="Name64" presStyleLbl="parChTrans1D2" presStyleIdx="1" presStyleCnt="4"/>
      <dgm:spPr/>
    </dgm:pt>
    <dgm:pt modelId="{AFCCED55-7289-4E97-8827-626B26DCC609}" type="pres">
      <dgm:prSet presAssocID="{F4EBF553-85C1-4FDC-9B70-2479DEEDA1B9}" presName="hierRoot2" presStyleCnt="0">
        <dgm:presLayoutVars>
          <dgm:hierBranch val="init"/>
        </dgm:presLayoutVars>
      </dgm:prSet>
      <dgm:spPr/>
    </dgm:pt>
    <dgm:pt modelId="{8E7C1E93-F29F-4437-88E1-B03592F30895}" type="pres">
      <dgm:prSet presAssocID="{F4EBF553-85C1-4FDC-9B70-2479DEEDA1B9}" presName="rootComposite" presStyleCnt="0"/>
      <dgm:spPr/>
    </dgm:pt>
    <dgm:pt modelId="{FA2A2107-27E1-4C4D-928A-EF3E49421007}" type="pres">
      <dgm:prSet presAssocID="{F4EBF553-85C1-4FDC-9B70-2479DEEDA1B9}" presName="rootText" presStyleLbl="node2" presStyleIdx="1" presStyleCnt="4">
        <dgm:presLayoutVars>
          <dgm:chPref val="3"/>
        </dgm:presLayoutVars>
      </dgm:prSet>
      <dgm:spPr/>
    </dgm:pt>
    <dgm:pt modelId="{C3F32457-2F88-4987-9863-5E51A69BD8F4}" type="pres">
      <dgm:prSet presAssocID="{F4EBF553-85C1-4FDC-9B70-2479DEEDA1B9}" presName="rootConnector" presStyleLbl="node2" presStyleIdx="1" presStyleCnt="4"/>
      <dgm:spPr/>
    </dgm:pt>
    <dgm:pt modelId="{181E3F27-64D7-4F51-B516-DBF010D82374}" type="pres">
      <dgm:prSet presAssocID="{F4EBF553-85C1-4FDC-9B70-2479DEEDA1B9}" presName="hierChild4" presStyleCnt="0"/>
      <dgm:spPr/>
    </dgm:pt>
    <dgm:pt modelId="{BCDFBB67-A187-4F14-826B-1ADEA271EB31}" type="pres">
      <dgm:prSet presAssocID="{F4EBF553-85C1-4FDC-9B70-2479DEEDA1B9}" presName="hierChild5" presStyleCnt="0"/>
      <dgm:spPr/>
    </dgm:pt>
    <dgm:pt modelId="{EBC9C122-A1EB-4843-BA0D-648E64008CFE}" type="pres">
      <dgm:prSet presAssocID="{D2387CF8-BF99-4654-9FEE-67402BAD982C}" presName="Name64" presStyleLbl="parChTrans1D2" presStyleIdx="2" presStyleCnt="4"/>
      <dgm:spPr/>
    </dgm:pt>
    <dgm:pt modelId="{BA663156-B44A-4C11-AC16-C609DB39F069}" type="pres">
      <dgm:prSet presAssocID="{43595397-55D2-43AB-8136-D5AEE7528308}" presName="hierRoot2" presStyleCnt="0">
        <dgm:presLayoutVars>
          <dgm:hierBranch val="init"/>
        </dgm:presLayoutVars>
      </dgm:prSet>
      <dgm:spPr/>
    </dgm:pt>
    <dgm:pt modelId="{CE1A0AC3-D3A4-4BD7-909E-A3D129643B12}" type="pres">
      <dgm:prSet presAssocID="{43595397-55D2-43AB-8136-D5AEE7528308}" presName="rootComposite" presStyleCnt="0"/>
      <dgm:spPr/>
    </dgm:pt>
    <dgm:pt modelId="{CAD1E34A-2A52-4153-ACBF-65E8820AF942}" type="pres">
      <dgm:prSet presAssocID="{43595397-55D2-43AB-8136-D5AEE7528308}" presName="rootText" presStyleLbl="node2" presStyleIdx="2" presStyleCnt="4">
        <dgm:presLayoutVars>
          <dgm:chPref val="3"/>
        </dgm:presLayoutVars>
      </dgm:prSet>
      <dgm:spPr/>
    </dgm:pt>
    <dgm:pt modelId="{572C2346-0A18-4015-B9DB-1FA5D987F1B4}" type="pres">
      <dgm:prSet presAssocID="{43595397-55D2-43AB-8136-D5AEE7528308}" presName="rootConnector" presStyleLbl="node2" presStyleIdx="2" presStyleCnt="4"/>
      <dgm:spPr/>
    </dgm:pt>
    <dgm:pt modelId="{37947D95-E0E3-4D4F-AF48-56AC9351EC88}" type="pres">
      <dgm:prSet presAssocID="{43595397-55D2-43AB-8136-D5AEE7528308}" presName="hierChild4" presStyleCnt="0"/>
      <dgm:spPr/>
    </dgm:pt>
    <dgm:pt modelId="{9F655483-723B-42FC-B062-7DF089BB815E}" type="pres">
      <dgm:prSet presAssocID="{43595397-55D2-43AB-8136-D5AEE7528308}" presName="hierChild5" presStyleCnt="0"/>
      <dgm:spPr/>
    </dgm:pt>
    <dgm:pt modelId="{7488C0F9-28B3-41C0-B9E9-23939E351A66}" type="pres">
      <dgm:prSet presAssocID="{D7E96D7A-77AA-49C3-8794-2A7A2B386B3B}" presName="Name64" presStyleLbl="parChTrans1D2" presStyleIdx="3" presStyleCnt="4"/>
      <dgm:spPr/>
    </dgm:pt>
    <dgm:pt modelId="{ACAD6CAD-6734-4333-A739-730A373B313B}" type="pres">
      <dgm:prSet presAssocID="{AD2D3C86-CAD4-4463-9C19-8CBC2650C4C1}" presName="hierRoot2" presStyleCnt="0">
        <dgm:presLayoutVars>
          <dgm:hierBranch val="init"/>
        </dgm:presLayoutVars>
      </dgm:prSet>
      <dgm:spPr/>
    </dgm:pt>
    <dgm:pt modelId="{BC5350B6-CB8C-44FF-88BF-21AB10A93793}" type="pres">
      <dgm:prSet presAssocID="{AD2D3C86-CAD4-4463-9C19-8CBC2650C4C1}" presName="rootComposite" presStyleCnt="0"/>
      <dgm:spPr/>
    </dgm:pt>
    <dgm:pt modelId="{70A0150A-39BE-4310-B39B-33241664B596}" type="pres">
      <dgm:prSet presAssocID="{AD2D3C86-CAD4-4463-9C19-8CBC2650C4C1}" presName="rootText" presStyleLbl="node2" presStyleIdx="3" presStyleCnt="4">
        <dgm:presLayoutVars>
          <dgm:chPref val="3"/>
        </dgm:presLayoutVars>
      </dgm:prSet>
      <dgm:spPr/>
    </dgm:pt>
    <dgm:pt modelId="{9F630C8A-FAA6-41E2-B00E-28CDC9344D87}" type="pres">
      <dgm:prSet presAssocID="{AD2D3C86-CAD4-4463-9C19-8CBC2650C4C1}" presName="rootConnector" presStyleLbl="node2" presStyleIdx="3" presStyleCnt="4"/>
      <dgm:spPr/>
    </dgm:pt>
    <dgm:pt modelId="{2FDBE95E-A9CA-4EA9-A841-F51454808538}" type="pres">
      <dgm:prSet presAssocID="{AD2D3C86-CAD4-4463-9C19-8CBC2650C4C1}" presName="hierChild4" presStyleCnt="0"/>
      <dgm:spPr/>
    </dgm:pt>
    <dgm:pt modelId="{CC470F6F-CCF9-4656-BFF1-BCDF4F72FE6F}" type="pres">
      <dgm:prSet presAssocID="{AD2D3C86-CAD4-4463-9C19-8CBC2650C4C1}" presName="hierChild5" presStyleCnt="0"/>
      <dgm:spPr/>
    </dgm:pt>
    <dgm:pt modelId="{16A0D669-BDA3-4157-BA68-D6ED0718D276}" type="pres">
      <dgm:prSet presAssocID="{8BC64F40-0197-428B-8885-47EAB97A9FA3}" presName="hierChild3" presStyleCnt="0"/>
      <dgm:spPr/>
    </dgm:pt>
  </dgm:ptLst>
  <dgm:cxnLst>
    <dgm:cxn modelId="{E3873C06-7ABF-4F2B-99C7-ACB55AD153B8}" type="presOf" srcId="{E304CAF0-3110-4C3F-8733-302984908599}" destId="{034D50AA-57BA-4A6A-BD58-7B27D09BA6AD}" srcOrd="1" destOrd="0" presId="urn:microsoft.com/office/officeart/2009/3/layout/HorizontalOrganizationChart"/>
    <dgm:cxn modelId="{A8A0B60A-DB40-476D-B156-6C3986DA768A}" type="presOf" srcId="{AD2D3C86-CAD4-4463-9C19-8CBC2650C4C1}" destId="{70A0150A-39BE-4310-B39B-33241664B596}" srcOrd="0" destOrd="0" presId="urn:microsoft.com/office/officeart/2009/3/layout/HorizontalOrganizationChart"/>
    <dgm:cxn modelId="{693B2416-747A-4007-AAC4-95694FAD581D}" type="presOf" srcId="{AD2D3C86-CAD4-4463-9C19-8CBC2650C4C1}" destId="{9F630C8A-FAA6-41E2-B00E-28CDC9344D87}" srcOrd="1" destOrd="0" presId="urn:microsoft.com/office/officeart/2009/3/layout/HorizontalOrganizationChart"/>
    <dgm:cxn modelId="{B255131F-E136-4E60-943B-8CD5487564A1}" type="presOf" srcId="{670BE95A-6685-4405-B95A-54BC86B53C6C}" destId="{3114F7E7-C1B0-48AA-A9D6-4CB84DC0F0C5}" srcOrd="1" destOrd="0" presId="urn:microsoft.com/office/officeart/2009/3/layout/HorizontalOrganizationChart"/>
    <dgm:cxn modelId="{2C1AF426-F922-4405-B4CB-63D13B499AD3}" type="presOf" srcId="{F4EBF553-85C1-4FDC-9B70-2479DEEDA1B9}" destId="{FA2A2107-27E1-4C4D-928A-EF3E49421007}" srcOrd="0" destOrd="0" presId="urn:microsoft.com/office/officeart/2009/3/layout/HorizontalOrganizationChart"/>
    <dgm:cxn modelId="{2AAF482A-75DE-4F8B-8773-DF25BE516DCB}" srcId="{D8488BE8-1E85-479B-BFE6-F564F8D6BF0A}" destId="{670BE95A-6685-4405-B95A-54BC86B53C6C}" srcOrd="0" destOrd="0" parTransId="{39DF2E25-031F-4326-B571-856CD84B3110}" sibTransId="{252D7221-770F-4BD6-854E-C7598D6AB374}"/>
    <dgm:cxn modelId="{CEE96F34-92BD-4BC5-BED3-E87CF83D4830}" type="presOf" srcId="{670BE95A-6685-4405-B95A-54BC86B53C6C}" destId="{C6984B46-F90E-402F-9F36-657E6BC1FED4}" srcOrd="0" destOrd="0" presId="urn:microsoft.com/office/officeart/2009/3/layout/HorizontalOrganizationChart"/>
    <dgm:cxn modelId="{A2768F3B-1AB0-4E05-816F-7E4855032F02}" type="presOf" srcId="{D8488BE8-1E85-479B-BFE6-F564F8D6BF0A}" destId="{E65EFB7D-FBC0-4E5F-9704-CA567B6C6746}" srcOrd="0" destOrd="0" presId="urn:microsoft.com/office/officeart/2009/3/layout/HorizontalOrganizationChart"/>
    <dgm:cxn modelId="{3B32C75B-4A5A-46BE-B99D-C4964F22E7EB}" type="presOf" srcId="{43595397-55D2-43AB-8136-D5AEE7528308}" destId="{CAD1E34A-2A52-4153-ACBF-65E8820AF942}" srcOrd="0" destOrd="0" presId="urn:microsoft.com/office/officeart/2009/3/layout/HorizontalOrganizationChart"/>
    <dgm:cxn modelId="{4A820264-F2D0-40E3-879A-0366E25C58A9}" type="presOf" srcId="{F4EBF553-85C1-4FDC-9B70-2479DEEDA1B9}" destId="{C3F32457-2F88-4987-9863-5E51A69BD8F4}" srcOrd="1" destOrd="0" presId="urn:microsoft.com/office/officeart/2009/3/layout/HorizontalOrganizationChart"/>
    <dgm:cxn modelId="{4B6B6866-75F9-4EA0-A905-7C62884154D7}" srcId="{8BC64F40-0197-428B-8885-47EAB97A9FA3}" destId="{AD2D3C86-CAD4-4463-9C19-8CBC2650C4C1}" srcOrd="3" destOrd="0" parTransId="{D7E96D7A-77AA-49C3-8794-2A7A2B386B3B}" sibTransId="{FE4BF370-2FB2-4047-8503-762742E9DE29}"/>
    <dgm:cxn modelId="{31C8A249-5FFE-41E2-9A93-062C0B6B5BD5}" type="presOf" srcId="{AE7A910E-0AC4-4532-9E1C-11DFD7BCCF28}" destId="{1F47A1C1-8771-46D4-921A-97FB90077C57}" srcOrd="1" destOrd="0" presId="urn:microsoft.com/office/officeart/2009/3/layout/HorizontalOrganizationChart"/>
    <dgm:cxn modelId="{BD40286F-B670-4BF6-9B37-15D87AB0BAE7}" type="presOf" srcId="{D2387CF8-BF99-4654-9FEE-67402BAD982C}" destId="{EBC9C122-A1EB-4843-BA0D-648E64008CFE}" srcOrd="0" destOrd="0" presId="urn:microsoft.com/office/officeart/2009/3/layout/HorizontalOrganizationChart"/>
    <dgm:cxn modelId="{AB465472-3C9A-495D-92D2-E4381D3DB5E6}" type="presOf" srcId="{D7E96D7A-77AA-49C3-8794-2A7A2B386B3B}" destId="{7488C0F9-28B3-41C0-B9E9-23939E351A66}" srcOrd="0" destOrd="0" presId="urn:microsoft.com/office/officeart/2009/3/layout/HorizontalOrganizationChart"/>
    <dgm:cxn modelId="{995BFF83-5732-41FE-BCC1-160A8F172323}" type="presOf" srcId="{AE7A910E-0AC4-4532-9E1C-11DFD7BCCF28}" destId="{3AD2B840-9919-4143-95AB-F73AEC03D672}" srcOrd="0" destOrd="0" presId="urn:microsoft.com/office/officeart/2009/3/layout/HorizontalOrganizationChart"/>
    <dgm:cxn modelId="{88B5FE90-C28E-4E22-A227-B6910C0FC371}" type="presOf" srcId="{8BC64F40-0197-428B-8885-47EAB97A9FA3}" destId="{4E97173D-1805-458A-B2AC-9ACF938E913A}" srcOrd="0" destOrd="0" presId="urn:microsoft.com/office/officeart/2009/3/layout/HorizontalOrganizationChart"/>
    <dgm:cxn modelId="{F4FD6996-DD7A-4350-8505-FF50A57336E1}" srcId="{8BC64F40-0197-428B-8885-47EAB97A9FA3}" destId="{43595397-55D2-43AB-8136-D5AEE7528308}" srcOrd="2" destOrd="0" parTransId="{D2387CF8-BF99-4654-9FEE-67402BAD982C}" sibTransId="{B3407417-238F-4251-9200-DD112EA7D26F}"/>
    <dgm:cxn modelId="{7023AC98-E701-40F7-ABB7-EECC76D0530C}" srcId="{8BC64F40-0197-428B-8885-47EAB97A9FA3}" destId="{F4EBF553-85C1-4FDC-9B70-2479DEEDA1B9}" srcOrd="1" destOrd="0" parTransId="{12656D3F-F5D9-4694-8CB8-E44457242D8B}" sibTransId="{FB26C34F-F815-4FFC-8686-0E65FC063C10}"/>
    <dgm:cxn modelId="{603B849E-1CD9-400D-9405-13ED51698A27}" type="presOf" srcId="{43595397-55D2-43AB-8136-D5AEE7528308}" destId="{572C2346-0A18-4015-B9DB-1FA5D987F1B4}" srcOrd="1" destOrd="0" presId="urn:microsoft.com/office/officeart/2009/3/layout/HorizontalOrganizationChart"/>
    <dgm:cxn modelId="{217ED8A8-4220-46C2-8DE5-EC6E1FFCBEC2}" type="presOf" srcId="{E304CAF0-3110-4C3F-8733-302984908599}" destId="{59DF08A6-6ABA-4F0A-B431-94CE76349ADA}" srcOrd="0" destOrd="0" presId="urn:microsoft.com/office/officeart/2009/3/layout/HorizontalOrganizationChart"/>
    <dgm:cxn modelId="{E6DB81AD-6AF7-4D41-9282-9DD1D8257160}" type="presOf" srcId="{12656D3F-F5D9-4694-8CB8-E44457242D8B}" destId="{B02B8EB5-570C-4E43-B6AB-49DB47D3987A}" srcOrd="0" destOrd="0" presId="urn:microsoft.com/office/officeart/2009/3/layout/HorizontalOrganizationChart"/>
    <dgm:cxn modelId="{33F37EB0-341B-415E-A8E4-445EBE593665}" srcId="{8BC64F40-0197-428B-8885-47EAB97A9FA3}" destId="{E304CAF0-3110-4C3F-8733-302984908599}" srcOrd="0" destOrd="0" parTransId="{E56862FC-FF05-4E47-89C2-AA9A928A56C9}" sibTransId="{0AB1B7B9-A7E3-46FF-AF45-E1603B4E3FD3}"/>
    <dgm:cxn modelId="{B3EA3BB9-583A-42EE-B758-2699B1A102EE}" srcId="{D8488BE8-1E85-479B-BFE6-F564F8D6BF0A}" destId="{8BC64F40-0197-428B-8885-47EAB97A9FA3}" srcOrd="2" destOrd="0" parTransId="{B064A9FF-D08F-4C09-A1F1-9724D26AA326}" sibTransId="{089028B9-2B1C-40F1-B436-F7F39C816B69}"/>
    <dgm:cxn modelId="{EEF90CC3-49FF-4DB9-9AE4-1F6BBE38A280}" type="presOf" srcId="{E56862FC-FF05-4E47-89C2-AA9A928A56C9}" destId="{4DAAD5F3-52AF-4EB0-A95C-64180B52849C}" srcOrd="0" destOrd="0" presId="urn:microsoft.com/office/officeart/2009/3/layout/HorizontalOrganizationChart"/>
    <dgm:cxn modelId="{884419C7-CF6A-49B7-ADDB-FA2F942E5358}" srcId="{D8488BE8-1E85-479B-BFE6-F564F8D6BF0A}" destId="{AE7A910E-0AC4-4532-9E1C-11DFD7BCCF28}" srcOrd="1" destOrd="0" parTransId="{CCA729EC-84ED-4D98-9B8D-6AC5C4A9020C}" sibTransId="{DD548F30-FC78-48C0-A215-C3FFDA4FAB73}"/>
    <dgm:cxn modelId="{8DEBECE6-83EC-49BA-A4BD-3B359D12C071}" type="presOf" srcId="{8BC64F40-0197-428B-8885-47EAB97A9FA3}" destId="{EFEFD3EC-38A6-426D-9839-C7B64FE1FB82}" srcOrd="1" destOrd="0" presId="urn:microsoft.com/office/officeart/2009/3/layout/HorizontalOrganizationChart"/>
    <dgm:cxn modelId="{2B182DEC-8610-415E-A175-B8C57B8FDC77}" type="presParOf" srcId="{E65EFB7D-FBC0-4E5F-9704-CA567B6C6746}" destId="{1575F3B2-990F-437C-A5C3-5A586900D928}" srcOrd="0" destOrd="0" presId="urn:microsoft.com/office/officeart/2009/3/layout/HorizontalOrganizationChart"/>
    <dgm:cxn modelId="{58DF896E-4467-41DF-9682-6E61F00BFF4D}" type="presParOf" srcId="{1575F3B2-990F-437C-A5C3-5A586900D928}" destId="{F773D793-A37B-4780-9993-3D633F967957}" srcOrd="0" destOrd="0" presId="urn:microsoft.com/office/officeart/2009/3/layout/HorizontalOrganizationChart"/>
    <dgm:cxn modelId="{DE70F598-0ABE-4C36-99F3-8FAE091DC637}" type="presParOf" srcId="{F773D793-A37B-4780-9993-3D633F967957}" destId="{C6984B46-F90E-402F-9F36-657E6BC1FED4}" srcOrd="0" destOrd="0" presId="urn:microsoft.com/office/officeart/2009/3/layout/HorizontalOrganizationChart"/>
    <dgm:cxn modelId="{775F7D6D-3AC3-4B26-9E18-90B56324A201}" type="presParOf" srcId="{F773D793-A37B-4780-9993-3D633F967957}" destId="{3114F7E7-C1B0-48AA-A9D6-4CB84DC0F0C5}" srcOrd="1" destOrd="0" presId="urn:microsoft.com/office/officeart/2009/3/layout/HorizontalOrganizationChart"/>
    <dgm:cxn modelId="{1024D611-E334-420E-9F4B-9DB12D66FC85}" type="presParOf" srcId="{1575F3B2-990F-437C-A5C3-5A586900D928}" destId="{4363D1F7-CE6E-472E-93FF-E6B6CEB6A694}" srcOrd="1" destOrd="0" presId="urn:microsoft.com/office/officeart/2009/3/layout/HorizontalOrganizationChart"/>
    <dgm:cxn modelId="{2CBB15E9-9FA6-4A5F-9E3E-579F146E41C8}" type="presParOf" srcId="{1575F3B2-990F-437C-A5C3-5A586900D928}" destId="{D7B4E6DC-CB4A-466B-BA34-DED6E78D0C35}" srcOrd="2" destOrd="0" presId="urn:microsoft.com/office/officeart/2009/3/layout/HorizontalOrganizationChart"/>
    <dgm:cxn modelId="{099DAE09-CD78-423A-9D51-1CBE101162E5}" type="presParOf" srcId="{E65EFB7D-FBC0-4E5F-9704-CA567B6C6746}" destId="{E4F4656C-AF50-4858-B913-BDD60605638E}" srcOrd="1" destOrd="0" presId="urn:microsoft.com/office/officeart/2009/3/layout/HorizontalOrganizationChart"/>
    <dgm:cxn modelId="{6EFAA931-466E-40C0-906E-B758E2FA152B}" type="presParOf" srcId="{E4F4656C-AF50-4858-B913-BDD60605638E}" destId="{A9382D40-4A34-42E8-805B-DA0A13557520}" srcOrd="0" destOrd="0" presId="urn:microsoft.com/office/officeart/2009/3/layout/HorizontalOrganizationChart"/>
    <dgm:cxn modelId="{F4FA6D7E-F269-48FA-9983-01A4583E10BB}" type="presParOf" srcId="{A9382D40-4A34-42E8-805B-DA0A13557520}" destId="{3AD2B840-9919-4143-95AB-F73AEC03D672}" srcOrd="0" destOrd="0" presId="urn:microsoft.com/office/officeart/2009/3/layout/HorizontalOrganizationChart"/>
    <dgm:cxn modelId="{D71C8E58-0A5D-48C8-8F4D-496BB94BFEDB}" type="presParOf" srcId="{A9382D40-4A34-42E8-805B-DA0A13557520}" destId="{1F47A1C1-8771-46D4-921A-97FB90077C57}" srcOrd="1" destOrd="0" presId="urn:microsoft.com/office/officeart/2009/3/layout/HorizontalOrganizationChart"/>
    <dgm:cxn modelId="{E6266E60-0E95-48DB-97BD-C047806FA673}" type="presParOf" srcId="{E4F4656C-AF50-4858-B913-BDD60605638E}" destId="{CA1EFBF5-986F-4DB0-9C8C-51BDD87327EA}" srcOrd="1" destOrd="0" presId="urn:microsoft.com/office/officeart/2009/3/layout/HorizontalOrganizationChart"/>
    <dgm:cxn modelId="{0F348640-D2C1-43C8-8B60-6A30BB44683A}" type="presParOf" srcId="{E4F4656C-AF50-4858-B913-BDD60605638E}" destId="{5664D483-BBFC-4A9C-BDE0-26C98303898D}" srcOrd="2" destOrd="0" presId="urn:microsoft.com/office/officeart/2009/3/layout/HorizontalOrganizationChart"/>
    <dgm:cxn modelId="{B7826DF8-026E-470D-9F37-9E438230D45B}" type="presParOf" srcId="{E65EFB7D-FBC0-4E5F-9704-CA567B6C6746}" destId="{47EC51E2-EDC7-4809-8A01-8C0F95D25ED8}" srcOrd="2" destOrd="0" presId="urn:microsoft.com/office/officeart/2009/3/layout/HorizontalOrganizationChart"/>
    <dgm:cxn modelId="{FC819976-83D5-4865-ADF0-253AC0018DE5}" type="presParOf" srcId="{47EC51E2-EDC7-4809-8A01-8C0F95D25ED8}" destId="{42DBE60F-3C9D-420D-B6D1-404BD4696772}" srcOrd="0" destOrd="0" presId="urn:microsoft.com/office/officeart/2009/3/layout/HorizontalOrganizationChart"/>
    <dgm:cxn modelId="{599CF9E3-E325-4D51-9228-A94525F1454B}" type="presParOf" srcId="{42DBE60F-3C9D-420D-B6D1-404BD4696772}" destId="{4E97173D-1805-458A-B2AC-9ACF938E913A}" srcOrd="0" destOrd="0" presId="urn:microsoft.com/office/officeart/2009/3/layout/HorizontalOrganizationChart"/>
    <dgm:cxn modelId="{BD5ACF60-97A1-4061-B3B6-22CC5FF5D1DA}" type="presParOf" srcId="{42DBE60F-3C9D-420D-B6D1-404BD4696772}" destId="{EFEFD3EC-38A6-426D-9839-C7B64FE1FB82}" srcOrd="1" destOrd="0" presId="urn:microsoft.com/office/officeart/2009/3/layout/HorizontalOrganizationChart"/>
    <dgm:cxn modelId="{744563E5-16CC-42E6-AAB0-C0507C71C29C}" type="presParOf" srcId="{47EC51E2-EDC7-4809-8A01-8C0F95D25ED8}" destId="{14E576F8-8D04-44E4-A33A-2383EB3E56E5}" srcOrd="1" destOrd="0" presId="urn:microsoft.com/office/officeart/2009/3/layout/HorizontalOrganizationChart"/>
    <dgm:cxn modelId="{13D92C0F-39C2-44F3-9656-9E92CFB88C42}" type="presParOf" srcId="{14E576F8-8D04-44E4-A33A-2383EB3E56E5}" destId="{4DAAD5F3-52AF-4EB0-A95C-64180B52849C}" srcOrd="0" destOrd="0" presId="urn:microsoft.com/office/officeart/2009/3/layout/HorizontalOrganizationChart"/>
    <dgm:cxn modelId="{007AF479-D9A7-478D-9A09-787B7EA1FE89}" type="presParOf" srcId="{14E576F8-8D04-44E4-A33A-2383EB3E56E5}" destId="{3A2EE9D5-E044-4E5E-952E-1E00018CD26F}" srcOrd="1" destOrd="0" presId="urn:microsoft.com/office/officeart/2009/3/layout/HorizontalOrganizationChart"/>
    <dgm:cxn modelId="{A969942A-5140-454D-B62D-DA9EE32209F3}" type="presParOf" srcId="{3A2EE9D5-E044-4E5E-952E-1E00018CD26F}" destId="{8784EAF7-F795-4951-B716-3B2AF2435ECB}" srcOrd="0" destOrd="0" presId="urn:microsoft.com/office/officeart/2009/3/layout/HorizontalOrganizationChart"/>
    <dgm:cxn modelId="{7EB69657-F278-4F32-B46D-F652B1476262}" type="presParOf" srcId="{8784EAF7-F795-4951-B716-3B2AF2435ECB}" destId="{59DF08A6-6ABA-4F0A-B431-94CE76349ADA}" srcOrd="0" destOrd="0" presId="urn:microsoft.com/office/officeart/2009/3/layout/HorizontalOrganizationChart"/>
    <dgm:cxn modelId="{F8A2D1DB-5436-46EE-A337-2614EE0B24CC}" type="presParOf" srcId="{8784EAF7-F795-4951-B716-3B2AF2435ECB}" destId="{034D50AA-57BA-4A6A-BD58-7B27D09BA6AD}" srcOrd="1" destOrd="0" presId="urn:microsoft.com/office/officeart/2009/3/layout/HorizontalOrganizationChart"/>
    <dgm:cxn modelId="{71988716-4E17-462D-AD35-B51456DFB4A4}" type="presParOf" srcId="{3A2EE9D5-E044-4E5E-952E-1E00018CD26F}" destId="{8B6AEB5B-573C-493C-AFCD-13E79CC6BC24}" srcOrd="1" destOrd="0" presId="urn:microsoft.com/office/officeart/2009/3/layout/HorizontalOrganizationChart"/>
    <dgm:cxn modelId="{0924785A-96C8-46E1-A495-817D93A31AC4}" type="presParOf" srcId="{3A2EE9D5-E044-4E5E-952E-1E00018CD26F}" destId="{DC2AA740-B9BF-46B5-A147-C48A565B7A0C}" srcOrd="2" destOrd="0" presId="urn:microsoft.com/office/officeart/2009/3/layout/HorizontalOrganizationChart"/>
    <dgm:cxn modelId="{E0ACA533-65D0-4AC0-A3EB-66155FDA594D}" type="presParOf" srcId="{14E576F8-8D04-44E4-A33A-2383EB3E56E5}" destId="{B02B8EB5-570C-4E43-B6AB-49DB47D3987A}" srcOrd="2" destOrd="0" presId="urn:microsoft.com/office/officeart/2009/3/layout/HorizontalOrganizationChart"/>
    <dgm:cxn modelId="{AAA6A5D1-8DAF-4057-BCC7-334EA212DEC0}" type="presParOf" srcId="{14E576F8-8D04-44E4-A33A-2383EB3E56E5}" destId="{AFCCED55-7289-4E97-8827-626B26DCC609}" srcOrd="3" destOrd="0" presId="urn:microsoft.com/office/officeart/2009/3/layout/HorizontalOrganizationChart"/>
    <dgm:cxn modelId="{6F66CBD3-8A7C-457B-8FC4-44A58A7E371A}" type="presParOf" srcId="{AFCCED55-7289-4E97-8827-626B26DCC609}" destId="{8E7C1E93-F29F-4437-88E1-B03592F30895}" srcOrd="0" destOrd="0" presId="urn:microsoft.com/office/officeart/2009/3/layout/HorizontalOrganizationChart"/>
    <dgm:cxn modelId="{B908FA82-5D92-494A-BB1F-34D58AD23FE2}" type="presParOf" srcId="{8E7C1E93-F29F-4437-88E1-B03592F30895}" destId="{FA2A2107-27E1-4C4D-928A-EF3E49421007}" srcOrd="0" destOrd="0" presId="urn:microsoft.com/office/officeart/2009/3/layout/HorizontalOrganizationChart"/>
    <dgm:cxn modelId="{C61EE615-1EA0-405B-B00E-15533BEAB06F}" type="presParOf" srcId="{8E7C1E93-F29F-4437-88E1-B03592F30895}" destId="{C3F32457-2F88-4987-9863-5E51A69BD8F4}" srcOrd="1" destOrd="0" presId="urn:microsoft.com/office/officeart/2009/3/layout/HorizontalOrganizationChart"/>
    <dgm:cxn modelId="{2FCF6393-CA36-4BFD-B256-1A1C2BC257D7}" type="presParOf" srcId="{AFCCED55-7289-4E97-8827-626B26DCC609}" destId="{181E3F27-64D7-4F51-B516-DBF010D82374}" srcOrd="1" destOrd="0" presId="urn:microsoft.com/office/officeart/2009/3/layout/HorizontalOrganizationChart"/>
    <dgm:cxn modelId="{BB6927E7-D756-40C7-8244-4E6471E4F189}" type="presParOf" srcId="{AFCCED55-7289-4E97-8827-626B26DCC609}" destId="{BCDFBB67-A187-4F14-826B-1ADEA271EB31}" srcOrd="2" destOrd="0" presId="urn:microsoft.com/office/officeart/2009/3/layout/HorizontalOrganizationChart"/>
    <dgm:cxn modelId="{3374CC14-C5E3-4724-A132-AA1609944AE2}" type="presParOf" srcId="{14E576F8-8D04-44E4-A33A-2383EB3E56E5}" destId="{EBC9C122-A1EB-4843-BA0D-648E64008CFE}" srcOrd="4" destOrd="0" presId="urn:microsoft.com/office/officeart/2009/3/layout/HorizontalOrganizationChart"/>
    <dgm:cxn modelId="{9608B673-149E-4740-A335-E04ADE4A65C8}" type="presParOf" srcId="{14E576F8-8D04-44E4-A33A-2383EB3E56E5}" destId="{BA663156-B44A-4C11-AC16-C609DB39F069}" srcOrd="5" destOrd="0" presId="urn:microsoft.com/office/officeart/2009/3/layout/HorizontalOrganizationChart"/>
    <dgm:cxn modelId="{025C379E-B756-481A-84C6-EA3F26ED298F}" type="presParOf" srcId="{BA663156-B44A-4C11-AC16-C609DB39F069}" destId="{CE1A0AC3-D3A4-4BD7-909E-A3D129643B12}" srcOrd="0" destOrd="0" presId="urn:microsoft.com/office/officeart/2009/3/layout/HorizontalOrganizationChart"/>
    <dgm:cxn modelId="{2CAF3500-EDA0-4D33-AB7E-10FCCF073AC0}" type="presParOf" srcId="{CE1A0AC3-D3A4-4BD7-909E-A3D129643B12}" destId="{CAD1E34A-2A52-4153-ACBF-65E8820AF942}" srcOrd="0" destOrd="0" presId="urn:microsoft.com/office/officeart/2009/3/layout/HorizontalOrganizationChart"/>
    <dgm:cxn modelId="{94F418E0-DB11-489B-BD2C-8B0DDC7A2C60}" type="presParOf" srcId="{CE1A0AC3-D3A4-4BD7-909E-A3D129643B12}" destId="{572C2346-0A18-4015-B9DB-1FA5D987F1B4}" srcOrd="1" destOrd="0" presId="urn:microsoft.com/office/officeart/2009/3/layout/HorizontalOrganizationChart"/>
    <dgm:cxn modelId="{6B6C6975-AB62-49E2-ACDA-BA3A758B9DDE}" type="presParOf" srcId="{BA663156-B44A-4C11-AC16-C609DB39F069}" destId="{37947D95-E0E3-4D4F-AF48-56AC9351EC88}" srcOrd="1" destOrd="0" presId="urn:microsoft.com/office/officeart/2009/3/layout/HorizontalOrganizationChart"/>
    <dgm:cxn modelId="{E1F99FA0-B68C-437A-BCD0-B49CDE71C8AE}" type="presParOf" srcId="{BA663156-B44A-4C11-AC16-C609DB39F069}" destId="{9F655483-723B-42FC-B062-7DF089BB815E}" srcOrd="2" destOrd="0" presId="urn:microsoft.com/office/officeart/2009/3/layout/HorizontalOrganizationChart"/>
    <dgm:cxn modelId="{C313EC17-634F-4CA1-887B-D1A96A3C6815}" type="presParOf" srcId="{14E576F8-8D04-44E4-A33A-2383EB3E56E5}" destId="{7488C0F9-28B3-41C0-B9E9-23939E351A66}" srcOrd="6" destOrd="0" presId="urn:microsoft.com/office/officeart/2009/3/layout/HorizontalOrganizationChart"/>
    <dgm:cxn modelId="{4E83CE48-602C-440A-970D-4699D789A062}" type="presParOf" srcId="{14E576F8-8D04-44E4-A33A-2383EB3E56E5}" destId="{ACAD6CAD-6734-4333-A739-730A373B313B}" srcOrd="7" destOrd="0" presId="urn:microsoft.com/office/officeart/2009/3/layout/HorizontalOrganizationChart"/>
    <dgm:cxn modelId="{34BE4820-CE3A-4EEA-933C-D004BA4FAD4C}" type="presParOf" srcId="{ACAD6CAD-6734-4333-A739-730A373B313B}" destId="{BC5350B6-CB8C-44FF-88BF-21AB10A93793}" srcOrd="0" destOrd="0" presId="urn:microsoft.com/office/officeart/2009/3/layout/HorizontalOrganizationChart"/>
    <dgm:cxn modelId="{BA6CBBCB-3E68-4CDC-9D97-31EF2A1D3ADA}" type="presParOf" srcId="{BC5350B6-CB8C-44FF-88BF-21AB10A93793}" destId="{70A0150A-39BE-4310-B39B-33241664B596}" srcOrd="0" destOrd="0" presId="urn:microsoft.com/office/officeart/2009/3/layout/HorizontalOrganizationChart"/>
    <dgm:cxn modelId="{B7D738F1-1556-4B56-937B-635FAC1D04CC}" type="presParOf" srcId="{BC5350B6-CB8C-44FF-88BF-21AB10A93793}" destId="{9F630C8A-FAA6-41E2-B00E-28CDC9344D87}" srcOrd="1" destOrd="0" presId="urn:microsoft.com/office/officeart/2009/3/layout/HorizontalOrganizationChart"/>
    <dgm:cxn modelId="{BDF34732-A03C-45A4-8EA0-4653E0E99F3C}" type="presParOf" srcId="{ACAD6CAD-6734-4333-A739-730A373B313B}" destId="{2FDBE95E-A9CA-4EA9-A841-F51454808538}" srcOrd="1" destOrd="0" presId="urn:microsoft.com/office/officeart/2009/3/layout/HorizontalOrganizationChart"/>
    <dgm:cxn modelId="{BC53A05C-359B-45FD-AD06-3F89307B3F31}" type="presParOf" srcId="{ACAD6CAD-6734-4333-A739-730A373B313B}" destId="{CC470F6F-CCF9-4656-BFF1-BCDF4F72FE6F}" srcOrd="2" destOrd="0" presId="urn:microsoft.com/office/officeart/2009/3/layout/HorizontalOrganizationChart"/>
    <dgm:cxn modelId="{F57438C6-B9D3-4D0B-A51E-34A969DBC447}" type="presParOf" srcId="{47EC51E2-EDC7-4809-8A01-8C0F95D25ED8}" destId="{16A0D669-BDA3-4157-BA68-D6ED0718D27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E53C3F-77CD-4851-966B-53F1D425C34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FFBADB8-1FC0-4D57-BC5A-A21E31FE2B6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It is the selection of the learner to estimate CATE</a:t>
          </a:r>
        </a:p>
      </dgm:t>
    </dgm:pt>
    <dgm:pt modelId="{5188E86E-9900-43A3-9B48-044491E629C0}" type="parTrans" cxnId="{A4E8D005-AAF9-4847-9EFC-F93394026753}">
      <dgm:prSet/>
      <dgm:spPr/>
      <dgm:t>
        <a:bodyPr/>
        <a:lstStyle/>
        <a:p>
          <a:endParaRPr lang="en-US"/>
        </a:p>
      </dgm:t>
    </dgm:pt>
    <dgm:pt modelId="{CCBA277D-ED69-4F0F-B288-3C616B439D1F}" type="sibTrans" cxnId="{A4E8D005-AAF9-4847-9EFC-F93394026753}">
      <dgm:prSet/>
      <dgm:spPr/>
      <dgm:t>
        <a:bodyPr/>
        <a:lstStyle/>
        <a:p>
          <a:endParaRPr lang="en-US"/>
        </a:p>
      </dgm:t>
    </dgm:pt>
    <dgm:pt modelId="{A1D7B02B-EACB-4FE0-8BFC-6FBAD6F5C68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Some meta-learners are not compatible with all base learners.</a:t>
          </a:r>
        </a:p>
      </dgm:t>
    </dgm:pt>
    <dgm:pt modelId="{AE796880-6C0D-4A22-8C11-7186474F3623}" type="parTrans" cxnId="{C6A0F213-AF4D-4F81-A5D3-22C6EAB5ED1F}">
      <dgm:prSet/>
      <dgm:spPr/>
      <dgm:t>
        <a:bodyPr/>
        <a:lstStyle/>
        <a:p>
          <a:endParaRPr lang="en-US"/>
        </a:p>
      </dgm:t>
    </dgm:pt>
    <dgm:pt modelId="{167FD5A5-0648-405E-A592-36C120D1FD84}" type="sibTrans" cxnId="{C6A0F213-AF4D-4F81-A5D3-22C6EAB5ED1F}">
      <dgm:prSet/>
      <dgm:spPr/>
      <dgm:t>
        <a:bodyPr/>
        <a:lstStyle/>
        <a:p>
          <a:endParaRPr lang="en-US"/>
        </a:p>
      </dgm:t>
    </dgm:pt>
    <dgm:pt modelId="{4581C7C5-FBC9-4555-9A53-CD2121EB9C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There is no empirical way to select a meta-learner, because CATE is unobserved.</a:t>
          </a:r>
        </a:p>
      </dgm:t>
    </dgm:pt>
    <dgm:pt modelId="{8463B118-6A3C-4567-B932-6073F76479A2}" type="parTrans" cxnId="{4374ADD6-CECD-450F-ABE0-3D286D6612C0}">
      <dgm:prSet/>
      <dgm:spPr/>
      <dgm:t>
        <a:bodyPr/>
        <a:lstStyle/>
        <a:p>
          <a:endParaRPr lang="en-US"/>
        </a:p>
      </dgm:t>
    </dgm:pt>
    <dgm:pt modelId="{ECCE322A-EC9A-4C48-ABFE-3E777906E0CE}" type="sibTrans" cxnId="{4374ADD6-CECD-450F-ABE0-3D286D6612C0}">
      <dgm:prSet/>
      <dgm:spPr/>
      <dgm:t>
        <a:bodyPr/>
        <a:lstStyle/>
        <a:p>
          <a:endParaRPr lang="en-US"/>
        </a:p>
      </dgm:t>
    </dgm:pt>
    <dgm:pt modelId="{30C3C96D-BFA2-45F2-AD73-8A3A11CD5A9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Caron’s (2022) simulation study favors Bayesian Causal Forests and multitask Gaussian processes.</a:t>
          </a:r>
        </a:p>
      </dgm:t>
    </dgm:pt>
    <dgm:pt modelId="{58BB8030-BDDB-40C1-A7D6-EE0F32AF2AFB}" type="parTrans" cxnId="{603615AC-556D-411B-AD2D-B93EAB13FC85}">
      <dgm:prSet/>
      <dgm:spPr/>
      <dgm:t>
        <a:bodyPr/>
        <a:lstStyle/>
        <a:p>
          <a:endParaRPr lang="en-US"/>
        </a:p>
      </dgm:t>
    </dgm:pt>
    <dgm:pt modelId="{64AE41AB-C470-467C-A940-458E023263B3}" type="sibTrans" cxnId="{603615AC-556D-411B-AD2D-B93EAB13FC85}">
      <dgm:prSet/>
      <dgm:spPr/>
      <dgm:t>
        <a:bodyPr/>
        <a:lstStyle/>
        <a:p>
          <a:endParaRPr lang="en-US"/>
        </a:p>
      </dgm:t>
    </dgm:pt>
    <dgm:pt modelId="{97C7257D-101C-4785-87C0-3E8F6474A003}" type="pres">
      <dgm:prSet presAssocID="{81E53C3F-77CD-4851-966B-53F1D425C348}" presName="vert0" presStyleCnt="0">
        <dgm:presLayoutVars>
          <dgm:dir/>
          <dgm:animOne val="branch"/>
          <dgm:animLvl val="lvl"/>
        </dgm:presLayoutVars>
      </dgm:prSet>
      <dgm:spPr/>
    </dgm:pt>
    <dgm:pt modelId="{24788C32-5FC2-4CF6-88D1-094D80E3A0FD}" type="pres">
      <dgm:prSet presAssocID="{0FFBADB8-1FC0-4D57-BC5A-A21E31FE2B68}" presName="thickLine" presStyleLbl="alignNode1" presStyleIdx="0" presStyleCnt="4"/>
      <dgm:spPr/>
    </dgm:pt>
    <dgm:pt modelId="{92E59078-46A9-459F-815B-CDFCCDA7B04C}" type="pres">
      <dgm:prSet presAssocID="{0FFBADB8-1FC0-4D57-BC5A-A21E31FE2B68}" presName="horz1" presStyleCnt="0"/>
      <dgm:spPr/>
    </dgm:pt>
    <dgm:pt modelId="{99948B7A-5089-4CC2-AB90-223167698DF5}" type="pres">
      <dgm:prSet presAssocID="{0FFBADB8-1FC0-4D57-BC5A-A21E31FE2B68}" presName="tx1" presStyleLbl="revTx" presStyleIdx="0" presStyleCnt="4"/>
      <dgm:spPr/>
    </dgm:pt>
    <dgm:pt modelId="{4C0A3A06-390C-4610-B7AB-1AF173CD2C93}" type="pres">
      <dgm:prSet presAssocID="{0FFBADB8-1FC0-4D57-BC5A-A21E31FE2B68}" presName="vert1" presStyleCnt="0"/>
      <dgm:spPr/>
    </dgm:pt>
    <dgm:pt modelId="{F36F82C2-C3C3-410E-95E4-0E028E9C8752}" type="pres">
      <dgm:prSet presAssocID="{A1D7B02B-EACB-4FE0-8BFC-6FBAD6F5C68E}" presName="thickLine" presStyleLbl="alignNode1" presStyleIdx="1" presStyleCnt="4"/>
      <dgm:spPr/>
    </dgm:pt>
    <dgm:pt modelId="{E2E9A704-58DC-4763-820D-45B19B3248FE}" type="pres">
      <dgm:prSet presAssocID="{A1D7B02B-EACB-4FE0-8BFC-6FBAD6F5C68E}" presName="horz1" presStyleCnt="0"/>
      <dgm:spPr/>
    </dgm:pt>
    <dgm:pt modelId="{9A5F0140-3642-4B87-8B45-B04C817D93D4}" type="pres">
      <dgm:prSet presAssocID="{A1D7B02B-EACB-4FE0-8BFC-6FBAD6F5C68E}" presName="tx1" presStyleLbl="revTx" presStyleIdx="1" presStyleCnt="4"/>
      <dgm:spPr/>
    </dgm:pt>
    <dgm:pt modelId="{1C9BE6FA-4E2C-4AB1-A2B3-69DD6DD76AC3}" type="pres">
      <dgm:prSet presAssocID="{A1D7B02B-EACB-4FE0-8BFC-6FBAD6F5C68E}" presName="vert1" presStyleCnt="0"/>
      <dgm:spPr/>
    </dgm:pt>
    <dgm:pt modelId="{185970E2-20A9-49BB-AB21-7328DF1D28F0}" type="pres">
      <dgm:prSet presAssocID="{4581C7C5-FBC9-4555-9A53-CD2121EB9C92}" presName="thickLine" presStyleLbl="alignNode1" presStyleIdx="2" presStyleCnt="4"/>
      <dgm:spPr/>
    </dgm:pt>
    <dgm:pt modelId="{52459DA6-E532-4319-9843-D97D13FFF1F1}" type="pres">
      <dgm:prSet presAssocID="{4581C7C5-FBC9-4555-9A53-CD2121EB9C92}" presName="horz1" presStyleCnt="0"/>
      <dgm:spPr/>
    </dgm:pt>
    <dgm:pt modelId="{035071A9-949C-4809-A21E-33BE2AE11921}" type="pres">
      <dgm:prSet presAssocID="{4581C7C5-FBC9-4555-9A53-CD2121EB9C92}" presName="tx1" presStyleLbl="revTx" presStyleIdx="2" presStyleCnt="4"/>
      <dgm:spPr/>
    </dgm:pt>
    <dgm:pt modelId="{990F5116-25E4-4C25-A3E2-5943E1208B9B}" type="pres">
      <dgm:prSet presAssocID="{4581C7C5-FBC9-4555-9A53-CD2121EB9C92}" presName="vert1" presStyleCnt="0"/>
      <dgm:spPr/>
    </dgm:pt>
    <dgm:pt modelId="{9A6A0E91-2024-4ED9-86D0-0821A80E2235}" type="pres">
      <dgm:prSet presAssocID="{30C3C96D-BFA2-45F2-AD73-8A3A11CD5A96}" presName="thickLine" presStyleLbl="alignNode1" presStyleIdx="3" presStyleCnt="4"/>
      <dgm:spPr/>
    </dgm:pt>
    <dgm:pt modelId="{E33C66AF-6DC6-4526-B3CA-77937F99C242}" type="pres">
      <dgm:prSet presAssocID="{30C3C96D-BFA2-45F2-AD73-8A3A11CD5A96}" presName="horz1" presStyleCnt="0"/>
      <dgm:spPr/>
    </dgm:pt>
    <dgm:pt modelId="{96694D29-FAC5-4AC6-98E5-B2A3791194F6}" type="pres">
      <dgm:prSet presAssocID="{30C3C96D-BFA2-45F2-AD73-8A3A11CD5A96}" presName="tx1" presStyleLbl="revTx" presStyleIdx="3" presStyleCnt="4"/>
      <dgm:spPr/>
    </dgm:pt>
    <dgm:pt modelId="{D2507CD5-C53C-4572-BD27-1DA70F1D8E36}" type="pres">
      <dgm:prSet presAssocID="{30C3C96D-BFA2-45F2-AD73-8A3A11CD5A96}" presName="vert1" presStyleCnt="0"/>
      <dgm:spPr/>
    </dgm:pt>
  </dgm:ptLst>
  <dgm:cxnLst>
    <dgm:cxn modelId="{A4E8D005-AAF9-4847-9EFC-F93394026753}" srcId="{81E53C3F-77CD-4851-966B-53F1D425C348}" destId="{0FFBADB8-1FC0-4D57-BC5A-A21E31FE2B68}" srcOrd="0" destOrd="0" parTransId="{5188E86E-9900-43A3-9B48-044491E629C0}" sibTransId="{CCBA277D-ED69-4F0F-B288-3C616B439D1F}"/>
    <dgm:cxn modelId="{C6A0F213-AF4D-4F81-A5D3-22C6EAB5ED1F}" srcId="{81E53C3F-77CD-4851-966B-53F1D425C348}" destId="{A1D7B02B-EACB-4FE0-8BFC-6FBAD6F5C68E}" srcOrd="1" destOrd="0" parTransId="{AE796880-6C0D-4A22-8C11-7186474F3623}" sibTransId="{167FD5A5-0648-405E-A592-36C120D1FD84}"/>
    <dgm:cxn modelId="{8F5A8D5E-E555-466F-B369-1B15324072DA}" type="presOf" srcId="{4581C7C5-FBC9-4555-9A53-CD2121EB9C92}" destId="{035071A9-949C-4809-A21E-33BE2AE11921}" srcOrd="0" destOrd="0" presId="urn:microsoft.com/office/officeart/2008/layout/LinedList"/>
    <dgm:cxn modelId="{FAF91F64-582D-47E8-A8DC-13611798DD99}" type="presOf" srcId="{0FFBADB8-1FC0-4D57-BC5A-A21E31FE2B68}" destId="{99948B7A-5089-4CC2-AB90-223167698DF5}" srcOrd="0" destOrd="0" presId="urn:microsoft.com/office/officeart/2008/layout/LinedList"/>
    <dgm:cxn modelId="{7570D352-8A0B-42F9-9C9B-9DEDC653B942}" type="presOf" srcId="{30C3C96D-BFA2-45F2-AD73-8A3A11CD5A96}" destId="{96694D29-FAC5-4AC6-98E5-B2A3791194F6}" srcOrd="0" destOrd="0" presId="urn:microsoft.com/office/officeart/2008/layout/LinedList"/>
    <dgm:cxn modelId="{A9C59CAA-1447-4FAC-A5FA-FA35CF28DA66}" type="presOf" srcId="{A1D7B02B-EACB-4FE0-8BFC-6FBAD6F5C68E}" destId="{9A5F0140-3642-4B87-8B45-B04C817D93D4}" srcOrd="0" destOrd="0" presId="urn:microsoft.com/office/officeart/2008/layout/LinedList"/>
    <dgm:cxn modelId="{603615AC-556D-411B-AD2D-B93EAB13FC85}" srcId="{81E53C3F-77CD-4851-966B-53F1D425C348}" destId="{30C3C96D-BFA2-45F2-AD73-8A3A11CD5A96}" srcOrd="3" destOrd="0" parTransId="{58BB8030-BDDB-40C1-A7D6-EE0F32AF2AFB}" sibTransId="{64AE41AB-C470-467C-A940-458E023263B3}"/>
    <dgm:cxn modelId="{4374ADD6-CECD-450F-ABE0-3D286D6612C0}" srcId="{81E53C3F-77CD-4851-966B-53F1D425C348}" destId="{4581C7C5-FBC9-4555-9A53-CD2121EB9C92}" srcOrd="2" destOrd="0" parTransId="{8463B118-6A3C-4567-B932-6073F76479A2}" sibTransId="{ECCE322A-EC9A-4C48-ABFE-3E777906E0CE}"/>
    <dgm:cxn modelId="{8977C5E9-312A-4073-8CAA-8DE0DCA02603}" type="presOf" srcId="{81E53C3F-77CD-4851-966B-53F1D425C348}" destId="{97C7257D-101C-4785-87C0-3E8F6474A003}" srcOrd="0" destOrd="0" presId="urn:microsoft.com/office/officeart/2008/layout/LinedList"/>
    <dgm:cxn modelId="{971C9A9E-BAA0-46BD-81DF-85958AA0E8FA}" type="presParOf" srcId="{97C7257D-101C-4785-87C0-3E8F6474A003}" destId="{24788C32-5FC2-4CF6-88D1-094D80E3A0FD}" srcOrd="0" destOrd="0" presId="urn:microsoft.com/office/officeart/2008/layout/LinedList"/>
    <dgm:cxn modelId="{7844743B-E63E-4489-842D-9D6064216F9F}" type="presParOf" srcId="{97C7257D-101C-4785-87C0-3E8F6474A003}" destId="{92E59078-46A9-459F-815B-CDFCCDA7B04C}" srcOrd="1" destOrd="0" presId="urn:microsoft.com/office/officeart/2008/layout/LinedList"/>
    <dgm:cxn modelId="{69D39F0C-6274-43D3-8982-5E1C3DF339B8}" type="presParOf" srcId="{92E59078-46A9-459F-815B-CDFCCDA7B04C}" destId="{99948B7A-5089-4CC2-AB90-223167698DF5}" srcOrd="0" destOrd="0" presId="urn:microsoft.com/office/officeart/2008/layout/LinedList"/>
    <dgm:cxn modelId="{4AAF1911-4EE8-4A95-972B-1685971F1FCF}" type="presParOf" srcId="{92E59078-46A9-459F-815B-CDFCCDA7B04C}" destId="{4C0A3A06-390C-4610-B7AB-1AF173CD2C93}" srcOrd="1" destOrd="0" presId="urn:microsoft.com/office/officeart/2008/layout/LinedList"/>
    <dgm:cxn modelId="{AD54D189-CDDA-4AE3-96E9-A4EA526E639A}" type="presParOf" srcId="{97C7257D-101C-4785-87C0-3E8F6474A003}" destId="{F36F82C2-C3C3-410E-95E4-0E028E9C8752}" srcOrd="2" destOrd="0" presId="urn:microsoft.com/office/officeart/2008/layout/LinedList"/>
    <dgm:cxn modelId="{C3565E1E-1342-4FEE-B8F2-EE5579BE3724}" type="presParOf" srcId="{97C7257D-101C-4785-87C0-3E8F6474A003}" destId="{E2E9A704-58DC-4763-820D-45B19B3248FE}" srcOrd="3" destOrd="0" presId="urn:microsoft.com/office/officeart/2008/layout/LinedList"/>
    <dgm:cxn modelId="{4F9AB8CA-2D53-455A-9CA4-75030E18391C}" type="presParOf" srcId="{E2E9A704-58DC-4763-820D-45B19B3248FE}" destId="{9A5F0140-3642-4B87-8B45-B04C817D93D4}" srcOrd="0" destOrd="0" presId="urn:microsoft.com/office/officeart/2008/layout/LinedList"/>
    <dgm:cxn modelId="{BB70887B-DF2D-494F-B8CD-071FDAD972F1}" type="presParOf" srcId="{E2E9A704-58DC-4763-820D-45B19B3248FE}" destId="{1C9BE6FA-4E2C-4AB1-A2B3-69DD6DD76AC3}" srcOrd="1" destOrd="0" presId="urn:microsoft.com/office/officeart/2008/layout/LinedList"/>
    <dgm:cxn modelId="{7CFBEF9E-AC76-4B47-BA97-0F6D8E1286CA}" type="presParOf" srcId="{97C7257D-101C-4785-87C0-3E8F6474A003}" destId="{185970E2-20A9-49BB-AB21-7328DF1D28F0}" srcOrd="4" destOrd="0" presId="urn:microsoft.com/office/officeart/2008/layout/LinedList"/>
    <dgm:cxn modelId="{3E529D81-8E47-4FB8-A7E9-1B6B50B75190}" type="presParOf" srcId="{97C7257D-101C-4785-87C0-3E8F6474A003}" destId="{52459DA6-E532-4319-9843-D97D13FFF1F1}" srcOrd="5" destOrd="0" presId="urn:microsoft.com/office/officeart/2008/layout/LinedList"/>
    <dgm:cxn modelId="{FFAF927B-4EAE-4400-90D7-2AE43393F5B1}" type="presParOf" srcId="{52459DA6-E532-4319-9843-D97D13FFF1F1}" destId="{035071A9-949C-4809-A21E-33BE2AE11921}" srcOrd="0" destOrd="0" presId="urn:microsoft.com/office/officeart/2008/layout/LinedList"/>
    <dgm:cxn modelId="{59B587C5-0B04-4199-A95A-C140A810A9E9}" type="presParOf" srcId="{52459DA6-E532-4319-9843-D97D13FFF1F1}" destId="{990F5116-25E4-4C25-A3E2-5943E1208B9B}" srcOrd="1" destOrd="0" presId="urn:microsoft.com/office/officeart/2008/layout/LinedList"/>
    <dgm:cxn modelId="{4D821D33-F457-4C00-A928-8A16022FEF82}" type="presParOf" srcId="{97C7257D-101C-4785-87C0-3E8F6474A003}" destId="{9A6A0E91-2024-4ED9-86D0-0821A80E2235}" srcOrd="6" destOrd="0" presId="urn:microsoft.com/office/officeart/2008/layout/LinedList"/>
    <dgm:cxn modelId="{2C776662-A592-4057-A9E6-E4209F570E72}" type="presParOf" srcId="{97C7257D-101C-4785-87C0-3E8F6474A003}" destId="{E33C66AF-6DC6-4526-B3CA-77937F99C242}" srcOrd="7" destOrd="0" presId="urn:microsoft.com/office/officeart/2008/layout/LinedList"/>
    <dgm:cxn modelId="{D8F4DADC-EA40-4BA5-A0AA-F7B52AE4ADE3}" type="presParOf" srcId="{E33C66AF-6DC6-4526-B3CA-77937F99C242}" destId="{96694D29-FAC5-4AC6-98E5-B2A3791194F6}" srcOrd="0" destOrd="0" presId="urn:microsoft.com/office/officeart/2008/layout/LinedList"/>
    <dgm:cxn modelId="{20F884C7-1E2E-4171-A452-DBA79271B718}" type="presParOf" srcId="{E33C66AF-6DC6-4526-B3CA-77937F99C242}" destId="{D2507CD5-C53C-4572-BD27-1DA70F1D8E3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E0B1B0-2F5F-4A50-BC92-DAE67B01D070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4FE70F9-2E16-4E97-8041-FF5A3D187B1D}">
      <dgm:prSet/>
      <dgm:spPr/>
      <dgm:t>
        <a:bodyPr/>
        <a:lstStyle/>
        <a:p>
          <a:r>
            <a:rPr lang="en-US" dirty="0"/>
            <a:t>Fit a single model for the outcome with treatment as a binary predictor D and multiple covariates X.</a:t>
          </a:r>
        </a:p>
      </dgm:t>
    </dgm:pt>
    <dgm:pt modelId="{D48113B7-F4B8-42A3-91E4-E8F1AE84B6BF}" type="parTrans" cxnId="{E620D5C1-6B8F-4E36-BB69-533AC345FB45}">
      <dgm:prSet/>
      <dgm:spPr/>
      <dgm:t>
        <a:bodyPr/>
        <a:lstStyle/>
        <a:p>
          <a:endParaRPr lang="en-US"/>
        </a:p>
      </dgm:t>
    </dgm:pt>
    <dgm:pt modelId="{7BF69703-0BDA-4752-AE46-7C37DADE223B}" type="sibTrans" cxnId="{E620D5C1-6B8F-4E36-BB69-533AC345FB45}">
      <dgm:prSet/>
      <dgm:spPr/>
      <dgm:t>
        <a:bodyPr/>
        <a:lstStyle/>
        <a:p>
          <a:endParaRPr lang="en-US"/>
        </a:p>
      </dgm:t>
    </dgm:pt>
    <dgm:pt modelId="{2F0BF054-785B-4775-A948-F6DCB019BF4B}">
      <dgm:prSet/>
      <dgm:spPr/>
      <dgm:t>
        <a:bodyPr/>
        <a:lstStyle/>
        <a:p>
          <a:r>
            <a:rPr lang="en-US" dirty="0"/>
            <a:t>Algorithm:</a:t>
          </a:r>
        </a:p>
      </dgm:t>
    </dgm:pt>
    <dgm:pt modelId="{2DBCA9FA-3FF1-4E7B-B07B-E53F345245A3}" type="parTrans" cxnId="{E4FB018D-983B-4335-8E52-C9314DA386F6}">
      <dgm:prSet/>
      <dgm:spPr/>
      <dgm:t>
        <a:bodyPr/>
        <a:lstStyle/>
        <a:p>
          <a:endParaRPr lang="en-US"/>
        </a:p>
      </dgm:t>
    </dgm:pt>
    <dgm:pt modelId="{EE09EBC6-8345-4E24-AF94-FBCF2AE83100}" type="sibTrans" cxnId="{E4FB018D-983B-4335-8E52-C9314DA386F6}">
      <dgm:prSet/>
      <dgm:spPr/>
      <dgm:t>
        <a:bodyPr/>
        <a:lstStyle/>
        <a:p>
          <a:endParaRPr lang="en-US"/>
        </a:p>
      </dgm:t>
    </dgm:pt>
    <dgm:pt modelId="{3D8B31B0-8073-42AC-9844-D3B496549F89}">
      <dgm:prSet/>
      <dgm:spPr/>
      <dgm:t>
        <a:bodyPr/>
        <a:lstStyle/>
        <a:p>
          <a:r>
            <a:rPr lang="en-US" dirty="0"/>
            <a:t>Input : Zi = {Yi, Di, Xi}, </a:t>
          </a:r>
          <a:r>
            <a:rPr lang="en-US" dirty="0" err="1"/>
            <a:t>i∈N</a:t>
          </a:r>
          <a:endParaRPr lang="en-US" dirty="0"/>
        </a:p>
      </dgm:t>
    </dgm:pt>
    <dgm:pt modelId="{2F78EE53-155C-4F66-B801-E256642A3B1E}" type="parTrans" cxnId="{8EC6BBBB-2811-4D88-9F84-1684E123BD22}">
      <dgm:prSet/>
      <dgm:spPr/>
      <dgm:t>
        <a:bodyPr/>
        <a:lstStyle/>
        <a:p>
          <a:endParaRPr lang="en-US"/>
        </a:p>
      </dgm:t>
    </dgm:pt>
    <dgm:pt modelId="{419362E3-2856-491C-9F9C-5FFB3C3F86AC}" type="sibTrans" cxnId="{8EC6BBBB-2811-4D88-9F84-1684E123BD22}">
      <dgm:prSet/>
      <dgm:spPr/>
      <dgm:t>
        <a:bodyPr/>
        <a:lstStyle/>
        <a:p>
          <a:endParaRPr lang="en-US"/>
        </a:p>
      </dgm:t>
    </dgm:pt>
    <dgm:pt modelId="{5ED65F22-1188-4856-B8AC-9511C2C505D8}">
      <dgm:prSet/>
      <dgm:spPr/>
      <dgm:t>
        <a:bodyPr/>
        <a:lstStyle/>
        <a:p>
          <a:r>
            <a:rPr lang="en-US" dirty="0"/>
            <a:t>1   regress Y  = µˆ₀ (X⁰) + D +  U0</a:t>
          </a:r>
        </a:p>
      </dgm:t>
    </dgm:pt>
    <dgm:pt modelId="{F0A91ABC-5507-410B-8D55-159EA2A8F4C1}" type="parTrans" cxnId="{AA272299-FB56-4595-BF14-477A1A4722A7}">
      <dgm:prSet/>
      <dgm:spPr/>
      <dgm:t>
        <a:bodyPr/>
        <a:lstStyle/>
        <a:p>
          <a:endParaRPr lang="en-US"/>
        </a:p>
      </dgm:t>
    </dgm:pt>
    <dgm:pt modelId="{BDDC46A7-E625-438C-AB2D-D71CAD02D44D}" type="sibTrans" cxnId="{AA272299-FB56-4595-BF14-477A1A4722A7}">
      <dgm:prSet/>
      <dgm:spPr/>
      <dgm:t>
        <a:bodyPr/>
        <a:lstStyle/>
        <a:p>
          <a:endParaRPr lang="en-US"/>
        </a:p>
      </dgm:t>
    </dgm:pt>
    <dgm:pt modelId="{BF5976B9-B01F-4AF6-8F11-690C5EA91AF7}">
      <dgm:prSet/>
      <dgm:spPr/>
      <dgm:t>
        <a:bodyPr/>
        <a:lstStyle/>
        <a:p>
          <a:r>
            <a:rPr lang="en-US"/>
            <a:t>2   estimate Yˆ0 = µˆ₀ (Xi) + D0</a:t>
          </a:r>
        </a:p>
      </dgm:t>
    </dgm:pt>
    <dgm:pt modelId="{4E280788-821C-49C2-BEF6-E7EC87CF58C2}" type="parTrans" cxnId="{736A4F97-E525-42E5-982C-4EAAC84A62BC}">
      <dgm:prSet/>
      <dgm:spPr/>
      <dgm:t>
        <a:bodyPr/>
        <a:lstStyle/>
        <a:p>
          <a:endParaRPr lang="en-US"/>
        </a:p>
      </dgm:t>
    </dgm:pt>
    <dgm:pt modelId="{ADA90640-E2F0-41B2-9556-2A2CD59946B5}" type="sibTrans" cxnId="{736A4F97-E525-42E5-982C-4EAAC84A62BC}">
      <dgm:prSet/>
      <dgm:spPr/>
      <dgm:t>
        <a:bodyPr/>
        <a:lstStyle/>
        <a:p>
          <a:endParaRPr lang="en-US"/>
        </a:p>
      </dgm:t>
    </dgm:pt>
    <dgm:pt modelId="{696E0BAA-6C7A-41CB-8072-2DAB179C0BE9}">
      <dgm:prSet/>
      <dgm:spPr/>
      <dgm:t>
        <a:bodyPr/>
        <a:lstStyle/>
        <a:p>
          <a:r>
            <a:rPr lang="en-US"/>
            <a:t>3   estimate Yˆ1 = µˆ₁ (Xi) + D1</a:t>
          </a:r>
        </a:p>
      </dgm:t>
    </dgm:pt>
    <dgm:pt modelId="{B51A0215-1151-4242-807B-633814F12544}" type="parTrans" cxnId="{51909021-E432-43F4-833A-2061FE71A53C}">
      <dgm:prSet/>
      <dgm:spPr/>
      <dgm:t>
        <a:bodyPr/>
        <a:lstStyle/>
        <a:p>
          <a:endParaRPr lang="en-US"/>
        </a:p>
      </dgm:t>
    </dgm:pt>
    <dgm:pt modelId="{1FCCC7B7-391D-45B0-848E-74482C25C582}" type="sibTrans" cxnId="{51909021-E432-43F4-833A-2061FE71A53C}">
      <dgm:prSet/>
      <dgm:spPr/>
      <dgm:t>
        <a:bodyPr/>
        <a:lstStyle/>
        <a:p>
          <a:endParaRPr lang="en-US"/>
        </a:p>
      </dgm:t>
    </dgm:pt>
    <dgm:pt modelId="{0505C9D8-CE46-4B4E-9D94-2FF7C0F3F8DD}">
      <dgm:prSet/>
      <dgm:spPr/>
      <dgm:t>
        <a:bodyPr/>
        <a:lstStyle/>
        <a:p>
          <a:r>
            <a:rPr lang="en-US"/>
            <a:t>4   create </a:t>
          </a:r>
          <a:r>
            <a:rPr lang="el-GR"/>
            <a:t>τˆ</a:t>
          </a:r>
          <a:r>
            <a:rPr lang="en-US"/>
            <a:t>k(Xi) = µˆ₁(Xi) − µˆ₀(Xi)</a:t>
          </a:r>
        </a:p>
      </dgm:t>
    </dgm:pt>
    <dgm:pt modelId="{05B4AF3A-1ACF-4005-961E-6C2D74D8F391}" type="parTrans" cxnId="{F38F3ABB-598B-440E-A4DD-78FEF3086B6D}">
      <dgm:prSet/>
      <dgm:spPr/>
      <dgm:t>
        <a:bodyPr/>
        <a:lstStyle/>
        <a:p>
          <a:endParaRPr lang="en-US"/>
        </a:p>
      </dgm:t>
    </dgm:pt>
    <dgm:pt modelId="{0518ED1D-28CF-404D-99DF-E85D328A62E3}" type="sibTrans" cxnId="{F38F3ABB-598B-440E-A4DD-78FEF3086B6D}">
      <dgm:prSet/>
      <dgm:spPr/>
      <dgm:t>
        <a:bodyPr/>
        <a:lstStyle/>
        <a:p>
          <a:endParaRPr lang="en-US"/>
        </a:p>
      </dgm:t>
    </dgm:pt>
    <dgm:pt modelId="{EAC47D2A-726A-454F-89C5-5F4DA6C24491}" type="pres">
      <dgm:prSet presAssocID="{49E0B1B0-2F5F-4A50-BC92-DAE67B01D070}" presName="vert0" presStyleCnt="0">
        <dgm:presLayoutVars>
          <dgm:dir/>
          <dgm:animOne val="branch"/>
          <dgm:animLvl val="lvl"/>
        </dgm:presLayoutVars>
      </dgm:prSet>
      <dgm:spPr/>
    </dgm:pt>
    <dgm:pt modelId="{15555482-7BC7-4144-B6E6-E0BAB9B06198}" type="pres">
      <dgm:prSet presAssocID="{34FE70F9-2E16-4E97-8041-FF5A3D187B1D}" presName="thickLine" presStyleLbl="alignNode1" presStyleIdx="0" presStyleCnt="7"/>
      <dgm:spPr/>
    </dgm:pt>
    <dgm:pt modelId="{674077C9-9D99-46F9-9049-73853B8FEACB}" type="pres">
      <dgm:prSet presAssocID="{34FE70F9-2E16-4E97-8041-FF5A3D187B1D}" presName="horz1" presStyleCnt="0"/>
      <dgm:spPr/>
    </dgm:pt>
    <dgm:pt modelId="{579F46B6-5278-49DC-9E6B-2966D558C6A4}" type="pres">
      <dgm:prSet presAssocID="{34FE70F9-2E16-4E97-8041-FF5A3D187B1D}" presName="tx1" presStyleLbl="revTx" presStyleIdx="0" presStyleCnt="7"/>
      <dgm:spPr/>
    </dgm:pt>
    <dgm:pt modelId="{B63ECBCE-7612-4DDC-AD17-EA2612862D2D}" type="pres">
      <dgm:prSet presAssocID="{34FE70F9-2E16-4E97-8041-FF5A3D187B1D}" presName="vert1" presStyleCnt="0"/>
      <dgm:spPr/>
    </dgm:pt>
    <dgm:pt modelId="{C35F861A-4A04-4932-9829-A4CCCB9DA30A}" type="pres">
      <dgm:prSet presAssocID="{2F0BF054-785B-4775-A948-F6DCB019BF4B}" presName="thickLine" presStyleLbl="alignNode1" presStyleIdx="1" presStyleCnt="7"/>
      <dgm:spPr/>
    </dgm:pt>
    <dgm:pt modelId="{BF341A6F-D278-4DF3-A746-724483282E70}" type="pres">
      <dgm:prSet presAssocID="{2F0BF054-785B-4775-A948-F6DCB019BF4B}" presName="horz1" presStyleCnt="0"/>
      <dgm:spPr/>
    </dgm:pt>
    <dgm:pt modelId="{2871FBFC-95D9-424A-BA30-414E2F7D02A8}" type="pres">
      <dgm:prSet presAssocID="{2F0BF054-785B-4775-A948-F6DCB019BF4B}" presName="tx1" presStyleLbl="revTx" presStyleIdx="1" presStyleCnt="7"/>
      <dgm:spPr/>
    </dgm:pt>
    <dgm:pt modelId="{938A355D-8A99-4488-9214-FAD1BC7B9AEF}" type="pres">
      <dgm:prSet presAssocID="{2F0BF054-785B-4775-A948-F6DCB019BF4B}" presName="vert1" presStyleCnt="0"/>
      <dgm:spPr/>
    </dgm:pt>
    <dgm:pt modelId="{A1E42B8A-72F2-4BA6-89A6-A5C0094C4958}" type="pres">
      <dgm:prSet presAssocID="{3D8B31B0-8073-42AC-9844-D3B496549F89}" presName="thickLine" presStyleLbl="alignNode1" presStyleIdx="2" presStyleCnt="7"/>
      <dgm:spPr/>
    </dgm:pt>
    <dgm:pt modelId="{AAC8F6A0-AB85-4544-81CB-C78324E034AC}" type="pres">
      <dgm:prSet presAssocID="{3D8B31B0-8073-42AC-9844-D3B496549F89}" presName="horz1" presStyleCnt="0"/>
      <dgm:spPr/>
    </dgm:pt>
    <dgm:pt modelId="{83E210E3-4BB1-42FA-9535-837B20FD7EDD}" type="pres">
      <dgm:prSet presAssocID="{3D8B31B0-8073-42AC-9844-D3B496549F89}" presName="tx1" presStyleLbl="revTx" presStyleIdx="2" presStyleCnt="7"/>
      <dgm:spPr/>
    </dgm:pt>
    <dgm:pt modelId="{47926FA1-980E-4010-93C6-77BEA4ADA8E4}" type="pres">
      <dgm:prSet presAssocID="{3D8B31B0-8073-42AC-9844-D3B496549F89}" presName="vert1" presStyleCnt="0"/>
      <dgm:spPr/>
    </dgm:pt>
    <dgm:pt modelId="{8C8E33C0-AE89-4132-9AA0-41ED1349FC2C}" type="pres">
      <dgm:prSet presAssocID="{5ED65F22-1188-4856-B8AC-9511C2C505D8}" presName="thickLine" presStyleLbl="alignNode1" presStyleIdx="3" presStyleCnt="7"/>
      <dgm:spPr/>
    </dgm:pt>
    <dgm:pt modelId="{23C5B013-611A-4B10-9B14-E1F892DDDEB9}" type="pres">
      <dgm:prSet presAssocID="{5ED65F22-1188-4856-B8AC-9511C2C505D8}" presName="horz1" presStyleCnt="0"/>
      <dgm:spPr/>
    </dgm:pt>
    <dgm:pt modelId="{C3D1F536-D98F-47BE-BA01-9584040D816A}" type="pres">
      <dgm:prSet presAssocID="{5ED65F22-1188-4856-B8AC-9511C2C505D8}" presName="tx1" presStyleLbl="revTx" presStyleIdx="3" presStyleCnt="7"/>
      <dgm:spPr/>
    </dgm:pt>
    <dgm:pt modelId="{429768C6-3629-4BAD-85C1-C028150204A8}" type="pres">
      <dgm:prSet presAssocID="{5ED65F22-1188-4856-B8AC-9511C2C505D8}" presName="vert1" presStyleCnt="0"/>
      <dgm:spPr/>
    </dgm:pt>
    <dgm:pt modelId="{8F6B8177-089B-448A-8D13-EF751B278A7A}" type="pres">
      <dgm:prSet presAssocID="{BF5976B9-B01F-4AF6-8F11-690C5EA91AF7}" presName="thickLine" presStyleLbl="alignNode1" presStyleIdx="4" presStyleCnt="7"/>
      <dgm:spPr/>
    </dgm:pt>
    <dgm:pt modelId="{D62F3AD9-7853-4393-B09D-4CD515D25D0F}" type="pres">
      <dgm:prSet presAssocID="{BF5976B9-B01F-4AF6-8F11-690C5EA91AF7}" presName="horz1" presStyleCnt="0"/>
      <dgm:spPr/>
    </dgm:pt>
    <dgm:pt modelId="{D999B299-932F-4440-8749-E208E6368AF8}" type="pres">
      <dgm:prSet presAssocID="{BF5976B9-B01F-4AF6-8F11-690C5EA91AF7}" presName="tx1" presStyleLbl="revTx" presStyleIdx="4" presStyleCnt="7"/>
      <dgm:spPr/>
    </dgm:pt>
    <dgm:pt modelId="{9A430BFB-ED78-448D-9A24-5E47C3131D0A}" type="pres">
      <dgm:prSet presAssocID="{BF5976B9-B01F-4AF6-8F11-690C5EA91AF7}" presName="vert1" presStyleCnt="0"/>
      <dgm:spPr/>
    </dgm:pt>
    <dgm:pt modelId="{E265AC15-B251-4E73-8900-64776591DAD2}" type="pres">
      <dgm:prSet presAssocID="{696E0BAA-6C7A-41CB-8072-2DAB179C0BE9}" presName="thickLine" presStyleLbl="alignNode1" presStyleIdx="5" presStyleCnt="7"/>
      <dgm:spPr/>
    </dgm:pt>
    <dgm:pt modelId="{3B985BAD-C8B7-4C3E-93B1-8399EB0EF459}" type="pres">
      <dgm:prSet presAssocID="{696E0BAA-6C7A-41CB-8072-2DAB179C0BE9}" presName="horz1" presStyleCnt="0"/>
      <dgm:spPr/>
    </dgm:pt>
    <dgm:pt modelId="{45BAE5B4-9FDE-4F72-833D-0DDDB5893CC8}" type="pres">
      <dgm:prSet presAssocID="{696E0BAA-6C7A-41CB-8072-2DAB179C0BE9}" presName="tx1" presStyleLbl="revTx" presStyleIdx="5" presStyleCnt="7"/>
      <dgm:spPr/>
    </dgm:pt>
    <dgm:pt modelId="{283F7DA2-D6CF-4738-BEF0-143F039532E2}" type="pres">
      <dgm:prSet presAssocID="{696E0BAA-6C7A-41CB-8072-2DAB179C0BE9}" presName="vert1" presStyleCnt="0"/>
      <dgm:spPr/>
    </dgm:pt>
    <dgm:pt modelId="{56704E6A-9828-4CC7-BD31-317FF77675B5}" type="pres">
      <dgm:prSet presAssocID="{0505C9D8-CE46-4B4E-9D94-2FF7C0F3F8DD}" presName="thickLine" presStyleLbl="alignNode1" presStyleIdx="6" presStyleCnt="7"/>
      <dgm:spPr/>
    </dgm:pt>
    <dgm:pt modelId="{A030859B-D93E-41BF-9E3C-A88597105465}" type="pres">
      <dgm:prSet presAssocID="{0505C9D8-CE46-4B4E-9D94-2FF7C0F3F8DD}" presName="horz1" presStyleCnt="0"/>
      <dgm:spPr/>
    </dgm:pt>
    <dgm:pt modelId="{FCF1B42C-211B-42CA-BC5B-23E9E063EAF0}" type="pres">
      <dgm:prSet presAssocID="{0505C9D8-CE46-4B4E-9D94-2FF7C0F3F8DD}" presName="tx1" presStyleLbl="revTx" presStyleIdx="6" presStyleCnt="7"/>
      <dgm:spPr/>
    </dgm:pt>
    <dgm:pt modelId="{A76FB937-7A90-4365-94ED-49D05FDB290D}" type="pres">
      <dgm:prSet presAssocID="{0505C9D8-CE46-4B4E-9D94-2FF7C0F3F8DD}" presName="vert1" presStyleCnt="0"/>
      <dgm:spPr/>
    </dgm:pt>
  </dgm:ptLst>
  <dgm:cxnLst>
    <dgm:cxn modelId="{51909021-E432-43F4-833A-2061FE71A53C}" srcId="{49E0B1B0-2F5F-4A50-BC92-DAE67B01D070}" destId="{696E0BAA-6C7A-41CB-8072-2DAB179C0BE9}" srcOrd="5" destOrd="0" parTransId="{B51A0215-1151-4242-807B-633814F12544}" sibTransId="{1FCCC7B7-391D-45B0-848E-74482C25C582}"/>
    <dgm:cxn modelId="{61A3C42E-B2B2-43B0-AA22-93619DF4C343}" type="presOf" srcId="{5ED65F22-1188-4856-B8AC-9511C2C505D8}" destId="{C3D1F536-D98F-47BE-BA01-9584040D816A}" srcOrd="0" destOrd="0" presId="urn:microsoft.com/office/officeart/2008/layout/LinedList"/>
    <dgm:cxn modelId="{9A93B852-B0C3-4074-BF92-67FBDCCC60B5}" type="presOf" srcId="{49E0B1B0-2F5F-4A50-BC92-DAE67B01D070}" destId="{EAC47D2A-726A-454F-89C5-5F4DA6C24491}" srcOrd="0" destOrd="0" presId="urn:microsoft.com/office/officeart/2008/layout/LinedList"/>
    <dgm:cxn modelId="{39049954-6575-4E2A-963A-875853C0628E}" type="presOf" srcId="{34FE70F9-2E16-4E97-8041-FF5A3D187B1D}" destId="{579F46B6-5278-49DC-9E6B-2966D558C6A4}" srcOrd="0" destOrd="0" presId="urn:microsoft.com/office/officeart/2008/layout/LinedList"/>
    <dgm:cxn modelId="{E23BE055-FE8D-4723-BA6C-DBFB3603EEF6}" type="presOf" srcId="{2F0BF054-785B-4775-A948-F6DCB019BF4B}" destId="{2871FBFC-95D9-424A-BA30-414E2F7D02A8}" srcOrd="0" destOrd="0" presId="urn:microsoft.com/office/officeart/2008/layout/LinedList"/>
    <dgm:cxn modelId="{E4FB018D-983B-4335-8E52-C9314DA386F6}" srcId="{49E0B1B0-2F5F-4A50-BC92-DAE67B01D070}" destId="{2F0BF054-785B-4775-A948-F6DCB019BF4B}" srcOrd="1" destOrd="0" parTransId="{2DBCA9FA-3FF1-4E7B-B07B-E53F345245A3}" sibTransId="{EE09EBC6-8345-4E24-AF94-FBCF2AE83100}"/>
    <dgm:cxn modelId="{736A4F97-E525-42E5-982C-4EAAC84A62BC}" srcId="{49E0B1B0-2F5F-4A50-BC92-DAE67B01D070}" destId="{BF5976B9-B01F-4AF6-8F11-690C5EA91AF7}" srcOrd="4" destOrd="0" parTransId="{4E280788-821C-49C2-BEF6-E7EC87CF58C2}" sibTransId="{ADA90640-E2F0-41B2-9556-2A2CD59946B5}"/>
    <dgm:cxn modelId="{AA272299-FB56-4595-BF14-477A1A4722A7}" srcId="{49E0B1B0-2F5F-4A50-BC92-DAE67B01D070}" destId="{5ED65F22-1188-4856-B8AC-9511C2C505D8}" srcOrd="3" destOrd="0" parTransId="{F0A91ABC-5507-410B-8D55-159EA2A8F4C1}" sibTransId="{BDDC46A7-E625-438C-AB2D-D71CAD02D44D}"/>
    <dgm:cxn modelId="{1EE572B8-DD2A-40CF-8CDC-CD994B4936F0}" type="presOf" srcId="{0505C9D8-CE46-4B4E-9D94-2FF7C0F3F8DD}" destId="{FCF1B42C-211B-42CA-BC5B-23E9E063EAF0}" srcOrd="0" destOrd="0" presId="urn:microsoft.com/office/officeart/2008/layout/LinedList"/>
    <dgm:cxn modelId="{F38F3ABB-598B-440E-A4DD-78FEF3086B6D}" srcId="{49E0B1B0-2F5F-4A50-BC92-DAE67B01D070}" destId="{0505C9D8-CE46-4B4E-9D94-2FF7C0F3F8DD}" srcOrd="6" destOrd="0" parTransId="{05B4AF3A-1ACF-4005-961E-6C2D74D8F391}" sibTransId="{0518ED1D-28CF-404D-99DF-E85D328A62E3}"/>
    <dgm:cxn modelId="{8EC6BBBB-2811-4D88-9F84-1684E123BD22}" srcId="{49E0B1B0-2F5F-4A50-BC92-DAE67B01D070}" destId="{3D8B31B0-8073-42AC-9844-D3B496549F89}" srcOrd="2" destOrd="0" parTransId="{2F78EE53-155C-4F66-B801-E256642A3B1E}" sibTransId="{419362E3-2856-491C-9F9C-5FFB3C3F86AC}"/>
    <dgm:cxn modelId="{E620D5C1-6B8F-4E36-BB69-533AC345FB45}" srcId="{49E0B1B0-2F5F-4A50-BC92-DAE67B01D070}" destId="{34FE70F9-2E16-4E97-8041-FF5A3D187B1D}" srcOrd="0" destOrd="0" parTransId="{D48113B7-F4B8-42A3-91E4-E8F1AE84B6BF}" sibTransId="{7BF69703-0BDA-4752-AE46-7C37DADE223B}"/>
    <dgm:cxn modelId="{0794F3C5-F6B8-49BF-9A39-71A2C236B71C}" type="presOf" srcId="{3D8B31B0-8073-42AC-9844-D3B496549F89}" destId="{83E210E3-4BB1-42FA-9535-837B20FD7EDD}" srcOrd="0" destOrd="0" presId="urn:microsoft.com/office/officeart/2008/layout/LinedList"/>
    <dgm:cxn modelId="{E95186DD-11F4-4B8B-B9EC-AC8A45D8FB64}" type="presOf" srcId="{696E0BAA-6C7A-41CB-8072-2DAB179C0BE9}" destId="{45BAE5B4-9FDE-4F72-833D-0DDDB5893CC8}" srcOrd="0" destOrd="0" presId="urn:microsoft.com/office/officeart/2008/layout/LinedList"/>
    <dgm:cxn modelId="{4881F2EF-A345-4023-B5F4-F4267F3C5645}" type="presOf" srcId="{BF5976B9-B01F-4AF6-8F11-690C5EA91AF7}" destId="{D999B299-932F-4440-8749-E208E6368AF8}" srcOrd="0" destOrd="0" presId="urn:microsoft.com/office/officeart/2008/layout/LinedList"/>
    <dgm:cxn modelId="{6FFE3E2F-715C-4639-9560-6B54C87ED211}" type="presParOf" srcId="{EAC47D2A-726A-454F-89C5-5F4DA6C24491}" destId="{15555482-7BC7-4144-B6E6-E0BAB9B06198}" srcOrd="0" destOrd="0" presId="urn:microsoft.com/office/officeart/2008/layout/LinedList"/>
    <dgm:cxn modelId="{EB16E275-D0CD-4BCE-8185-A4714143A568}" type="presParOf" srcId="{EAC47D2A-726A-454F-89C5-5F4DA6C24491}" destId="{674077C9-9D99-46F9-9049-73853B8FEACB}" srcOrd="1" destOrd="0" presId="urn:microsoft.com/office/officeart/2008/layout/LinedList"/>
    <dgm:cxn modelId="{4A140627-B286-4788-BFC9-D1F0531614EF}" type="presParOf" srcId="{674077C9-9D99-46F9-9049-73853B8FEACB}" destId="{579F46B6-5278-49DC-9E6B-2966D558C6A4}" srcOrd="0" destOrd="0" presId="urn:microsoft.com/office/officeart/2008/layout/LinedList"/>
    <dgm:cxn modelId="{3250BBD8-1B12-4386-AD06-2FC60FC0DF4F}" type="presParOf" srcId="{674077C9-9D99-46F9-9049-73853B8FEACB}" destId="{B63ECBCE-7612-4DDC-AD17-EA2612862D2D}" srcOrd="1" destOrd="0" presId="urn:microsoft.com/office/officeart/2008/layout/LinedList"/>
    <dgm:cxn modelId="{7315EFA6-BB8C-4E30-9890-98F71035CE3D}" type="presParOf" srcId="{EAC47D2A-726A-454F-89C5-5F4DA6C24491}" destId="{C35F861A-4A04-4932-9829-A4CCCB9DA30A}" srcOrd="2" destOrd="0" presId="urn:microsoft.com/office/officeart/2008/layout/LinedList"/>
    <dgm:cxn modelId="{A3BB075B-9EF9-4412-AB75-E6BD359482BE}" type="presParOf" srcId="{EAC47D2A-726A-454F-89C5-5F4DA6C24491}" destId="{BF341A6F-D278-4DF3-A746-724483282E70}" srcOrd="3" destOrd="0" presId="urn:microsoft.com/office/officeart/2008/layout/LinedList"/>
    <dgm:cxn modelId="{45C05B22-FF90-4B62-996F-517934A5F0F6}" type="presParOf" srcId="{BF341A6F-D278-4DF3-A746-724483282E70}" destId="{2871FBFC-95D9-424A-BA30-414E2F7D02A8}" srcOrd="0" destOrd="0" presId="urn:microsoft.com/office/officeart/2008/layout/LinedList"/>
    <dgm:cxn modelId="{E662E3CA-17A2-406A-A532-A2F8AE093F9B}" type="presParOf" srcId="{BF341A6F-D278-4DF3-A746-724483282E70}" destId="{938A355D-8A99-4488-9214-FAD1BC7B9AEF}" srcOrd="1" destOrd="0" presId="urn:microsoft.com/office/officeart/2008/layout/LinedList"/>
    <dgm:cxn modelId="{E53BF1F1-12DA-48A4-986A-58E5B3812EC1}" type="presParOf" srcId="{EAC47D2A-726A-454F-89C5-5F4DA6C24491}" destId="{A1E42B8A-72F2-4BA6-89A6-A5C0094C4958}" srcOrd="4" destOrd="0" presId="urn:microsoft.com/office/officeart/2008/layout/LinedList"/>
    <dgm:cxn modelId="{0AA8D664-12B2-4E3F-83FB-BCC5EC3AFC58}" type="presParOf" srcId="{EAC47D2A-726A-454F-89C5-5F4DA6C24491}" destId="{AAC8F6A0-AB85-4544-81CB-C78324E034AC}" srcOrd="5" destOrd="0" presId="urn:microsoft.com/office/officeart/2008/layout/LinedList"/>
    <dgm:cxn modelId="{11C89D03-30FE-40E7-8538-A2274C6C4417}" type="presParOf" srcId="{AAC8F6A0-AB85-4544-81CB-C78324E034AC}" destId="{83E210E3-4BB1-42FA-9535-837B20FD7EDD}" srcOrd="0" destOrd="0" presId="urn:microsoft.com/office/officeart/2008/layout/LinedList"/>
    <dgm:cxn modelId="{E27F1F16-8A85-4530-A8FC-FE24288380AF}" type="presParOf" srcId="{AAC8F6A0-AB85-4544-81CB-C78324E034AC}" destId="{47926FA1-980E-4010-93C6-77BEA4ADA8E4}" srcOrd="1" destOrd="0" presId="urn:microsoft.com/office/officeart/2008/layout/LinedList"/>
    <dgm:cxn modelId="{1526144A-8DF9-42B0-B8A2-A16BB073EB6D}" type="presParOf" srcId="{EAC47D2A-726A-454F-89C5-5F4DA6C24491}" destId="{8C8E33C0-AE89-4132-9AA0-41ED1349FC2C}" srcOrd="6" destOrd="0" presId="urn:microsoft.com/office/officeart/2008/layout/LinedList"/>
    <dgm:cxn modelId="{7F469A03-3F4D-47CB-AE06-FD34D275CDC6}" type="presParOf" srcId="{EAC47D2A-726A-454F-89C5-5F4DA6C24491}" destId="{23C5B013-611A-4B10-9B14-E1F892DDDEB9}" srcOrd="7" destOrd="0" presId="urn:microsoft.com/office/officeart/2008/layout/LinedList"/>
    <dgm:cxn modelId="{8918DA46-937C-4D11-9AFC-9CF21F7623CE}" type="presParOf" srcId="{23C5B013-611A-4B10-9B14-E1F892DDDEB9}" destId="{C3D1F536-D98F-47BE-BA01-9584040D816A}" srcOrd="0" destOrd="0" presId="urn:microsoft.com/office/officeart/2008/layout/LinedList"/>
    <dgm:cxn modelId="{12E17A75-52B0-49BE-80A9-4577BE6FF1D7}" type="presParOf" srcId="{23C5B013-611A-4B10-9B14-E1F892DDDEB9}" destId="{429768C6-3629-4BAD-85C1-C028150204A8}" srcOrd="1" destOrd="0" presId="urn:microsoft.com/office/officeart/2008/layout/LinedList"/>
    <dgm:cxn modelId="{7DD9A48D-B7FD-4161-9FD4-29AB1B227DEE}" type="presParOf" srcId="{EAC47D2A-726A-454F-89C5-5F4DA6C24491}" destId="{8F6B8177-089B-448A-8D13-EF751B278A7A}" srcOrd="8" destOrd="0" presId="urn:microsoft.com/office/officeart/2008/layout/LinedList"/>
    <dgm:cxn modelId="{5712886B-B340-4C06-84DB-6B4D67A5F816}" type="presParOf" srcId="{EAC47D2A-726A-454F-89C5-5F4DA6C24491}" destId="{D62F3AD9-7853-4393-B09D-4CD515D25D0F}" srcOrd="9" destOrd="0" presId="urn:microsoft.com/office/officeart/2008/layout/LinedList"/>
    <dgm:cxn modelId="{61A35AD3-8D76-4F80-A6BE-F016F2D9DF19}" type="presParOf" srcId="{D62F3AD9-7853-4393-B09D-4CD515D25D0F}" destId="{D999B299-932F-4440-8749-E208E6368AF8}" srcOrd="0" destOrd="0" presId="urn:microsoft.com/office/officeart/2008/layout/LinedList"/>
    <dgm:cxn modelId="{9FC14C10-CB59-4FBC-9B52-13C0A8DF3703}" type="presParOf" srcId="{D62F3AD9-7853-4393-B09D-4CD515D25D0F}" destId="{9A430BFB-ED78-448D-9A24-5E47C3131D0A}" srcOrd="1" destOrd="0" presId="urn:microsoft.com/office/officeart/2008/layout/LinedList"/>
    <dgm:cxn modelId="{68DF8887-3A1C-4C5F-BB76-60927C33F782}" type="presParOf" srcId="{EAC47D2A-726A-454F-89C5-5F4DA6C24491}" destId="{E265AC15-B251-4E73-8900-64776591DAD2}" srcOrd="10" destOrd="0" presId="urn:microsoft.com/office/officeart/2008/layout/LinedList"/>
    <dgm:cxn modelId="{6A924144-CBAA-4AFA-A52F-AA7D54B7E263}" type="presParOf" srcId="{EAC47D2A-726A-454F-89C5-5F4DA6C24491}" destId="{3B985BAD-C8B7-4C3E-93B1-8399EB0EF459}" srcOrd="11" destOrd="0" presId="urn:microsoft.com/office/officeart/2008/layout/LinedList"/>
    <dgm:cxn modelId="{48EE8400-2CBA-4F2F-A1D8-5F7BFEFE3959}" type="presParOf" srcId="{3B985BAD-C8B7-4C3E-93B1-8399EB0EF459}" destId="{45BAE5B4-9FDE-4F72-833D-0DDDB5893CC8}" srcOrd="0" destOrd="0" presId="urn:microsoft.com/office/officeart/2008/layout/LinedList"/>
    <dgm:cxn modelId="{2CD5E3E4-3E19-4979-A5D7-E07AD6D94B44}" type="presParOf" srcId="{3B985BAD-C8B7-4C3E-93B1-8399EB0EF459}" destId="{283F7DA2-D6CF-4738-BEF0-143F039532E2}" srcOrd="1" destOrd="0" presId="urn:microsoft.com/office/officeart/2008/layout/LinedList"/>
    <dgm:cxn modelId="{9E89A7AA-5F51-4AE6-AF30-BF3C606F9E47}" type="presParOf" srcId="{EAC47D2A-726A-454F-89C5-5F4DA6C24491}" destId="{56704E6A-9828-4CC7-BD31-317FF77675B5}" srcOrd="12" destOrd="0" presId="urn:microsoft.com/office/officeart/2008/layout/LinedList"/>
    <dgm:cxn modelId="{2180AB2D-98EA-408A-8C7A-43A6D05E7A73}" type="presParOf" srcId="{EAC47D2A-726A-454F-89C5-5F4DA6C24491}" destId="{A030859B-D93E-41BF-9E3C-A88597105465}" srcOrd="13" destOrd="0" presId="urn:microsoft.com/office/officeart/2008/layout/LinedList"/>
    <dgm:cxn modelId="{DD8C6598-C2FC-4553-90B7-306C941A33E4}" type="presParOf" srcId="{A030859B-D93E-41BF-9E3C-A88597105465}" destId="{FCF1B42C-211B-42CA-BC5B-23E9E063EAF0}" srcOrd="0" destOrd="0" presId="urn:microsoft.com/office/officeart/2008/layout/LinedList"/>
    <dgm:cxn modelId="{AACB5E72-9AE2-4B88-A8D4-B4936D42E530}" type="presParOf" srcId="{A030859B-D93E-41BF-9E3C-A88597105465}" destId="{A76FB937-7A90-4365-94ED-49D05FDB290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325388-3FB2-4DFB-A3B1-1FF203F6EC3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8EEBC0-8C2A-4C31-832E-62E78C33624B}">
      <dgm:prSet/>
      <dgm:spPr/>
      <dgm:t>
        <a:bodyPr/>
        <a:lstStyle/>
        <a:p>
          <a:r>
            <a:rPr lang="en-US"/>
            <a:t>Does not allow the relationships between covariates and outcome to vary across treatment groups.</a:t>
          </a:r>
        </a:p>
      </dgm:t>
    </dgm:pt>
    <dgm:pt modelId="{CE9ED4A4-9168-439A-89BC-EF7CA2BF0B25}" type="parTrans" cxnId="{0E6830FB-408F-43A3-A0C8-14E97444D7FD}">
      <dgm:prSet/>
      <dgm:spPr/>
      <dgm:t>
        <a:bodyPr/>
        <a:lstStyle/>
        <a:p>
          <a:endParaRPr lang="en-US"/>
        </a:p>
      </dgm:t>
    </dgm:pt>
    <dgm:pt modelId="{CB741B0F-44C9-45B0-9EEB-A7E4A1BC4FE9}" type="sibTrans" cxnId="{0E6830FB-408F-43A3-A0C8-14E97444D7FD}">
      <dgm:prSet/>
      <dgm:spPr/>
      <dgm:t>
        <a:bodyPr/>
        <a:lstStyle/>
        <a:p>
          <a:endParaRPr lang="en-US"/>
        </a:p>
      </dgm:t>
    </dgm:pt>
    <dgm:pt modelId="{815DD29B-584F-403A-B37F-B537A8B0F53F}">
      <dgm:prSet/>
      <dgm:spPr/>
      <dgm:t>
        <a:bodyPr/>
        <a:lstStyle/>
        <a:p>
          <a:r>
            <a:rPr lang="en-US"/>
            <a:t>Does not adapt to differences in sparsity and smoothness across groups.</a:t>
          </a:r>
        </a:p>
      </dgm:t>
    </dgm:pt>
    <dgm:pt modelId="{FE45A613-CC94-466B-ADF7-80F61354A848}" type="parTrans" cxnId="{D4384E05-DCA1-4F4B-9577-18E3B83C6D63}">
      <dgm:prSet/>
      <dgm:spPr/>
      <dgm:t>
        <a:bodyPr/>
        <a:lstStyle/>
        <a:p>
          <a:endParaRPr lang="en-US"/>
        </a:p>
      </dgm:t>
    </dgm:pt>
    <dgm:pt modelId="{17D447E9-50BD-461C-BD4F-D68B727136DE}" type="sibTrans" cxnId="{D4384E05-DCA1-4F4B-9577-18E3B83C6D63}">
      <dgm:prSet/>
      <dgm:spPr/>
      <dgm:t>
        <a:bodyPr/>
        <a:lstStyle/>
        <a:p>
          <a:endParaRPr lang="en-US"/>
        </a:p>
      </dgm:t>
    </dgm:pt>
    <dgm:pt modelId="{B796A854-58FE-4627-969B-D5F53568A266}" type="pres">
      <dgm:prSet presAssocID="{89325388-3FB2-4DFB-A3B1-1FF203F6EC3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8F7A7E-7E40-4EEE-A2FA-4208DBF0E689}" type="pres">
      <dgm:prSet presAssocID="{E78EEBC0-8C2A-4C31-832E-62E78C33624B}" presName="hierRoot1" presStyleCnt="0"/>
      <dgm:spPr/>
    </dgm:pt>
    <dgm:pt modelId="{2C9FE9DC-B81D-4BD2-9E95-7D0EEBAE8251}" type="pres">
      <dgm:prSet presAssocID="{E78EEBC0-8C2A-4C31-832E-62E78C33624B}" presName="composite" presStyleCnt="0"/>
      <dgm:spPr/>
    </dgm:pt>
    <dgm:pt modelId="{7B4A6383-7701-47DC-BE42-C81EA90F3989}" type="pres">
      <dgm:prSet presAssocID="{E78EEBC0-8C2A-4C31-832E-62E78C33624B}" presName="background" presStyleLbl="node0" presStyleIdx="0" presStyleCnt="2"/>
      <dgm:spPr/>
    </dgm:pt>
    <dgm:pt modelId="{7886DFCB-67C7-42F1-A291-6723E2440E25}" type="pres">
      <dgm:prSet presAssocID="{E78EEBC0-8C2A-4C31-832E-62E78C33624B}" presName="text" presStyleLbl="fgAcc0" presStyleIdx="0" presStyleCnt="2">
        <dgm:presLayoutVars>
          <dgm:chPref val="3"/>
        </dgm:presLayoutVars>
      </dgm:prSet>
      <dgm:spPr/>
    </dgm:pt>
    <dgm:pt modelId="{B70510C6-740C-419A-A6E1-A1B708F2114C}" type="pres">
      <dgm:prSet presAssocID="{E78EEBC0-8C2A-4C31-832E-62E78C33624B}" presName="hierChild2" presStyleCnt="0"/>
      <dgm:spPr/>
    </dgm:pt>
    <dgm:pt modelId="{9204C295-114E-47DF-A554-05C7D26CFC68}" type="pres">
      <dgm:prSet presAssocID="{815DD29B-584F-403A-B37F-B537A8B0F53F}" presName="hierRoot1" presStyleCnt="0"/>
      <dgm:spPr/>
    </dgm:pt>
    <dgm:pt modelId="{4A00BCAE-1140-4EE7-A245-31B67AE887F9}" type="pres">
      <dgm:prSet presAssocID="{815DD29B-584F-403A-B37F-B537A8B0F53F}" presName="composite" presStyleCnt="0"/>
      <dgm:spPr/>
    </dgm:pt>
    <dgm:pt modelId="{5CCC6DFA-5EDC-4E99-97A9-EB40B23A41CB}" type="pres">
      <dgm:prSet presAssocID="{815DD29B-584F-403A-B37F-B537A8B0F53F}" presName="background" presStyleLbl="node0" presStyleIdx="1" presStyleCnt="2"/>
      <dgm:spPr/>
    </dgm:pt>
    <dgm:pt modelId="{4111C070-9C6A-4891-BDCF-F3E4DE670B40}" type="pres">
      <dgm:prSet presAssocID="{815DD29B-584F-403A-B37F-B537A8B0F53F}" presName="text" presStyleLbl="fgAcc0" presStyleIdx="1" presStyleCnt="2">
        <dgm:presLayoutVars>
          <dgm:chPref val="3"/>
        </dgm:presLayoutVars>
      </dgm:prSet>
      <dgm:spPr/>
    </dgm:pt>
    <dgm:pt modelId="{5876CAE3-92D1-4C46-B1B7-35F0537551C4}" type="pres">
      <dgm:prSet presAssocID="{815DD29B-584F-403A-B37F-B537A8B0F53F}" presName="hierChild2" presStyleCnt="0"/>
      <dgm:spPr/>
    </dgm:pt>
  </dgm:ptLst>
  <dgm:cxnLst>
    <dgm:cxn modelId="{D4384E05-DCA1-4F4B-9577-18E3B83C6D63}" srcId="{89325388-3FB2-4DFB-A3B1-1FF203F6EC39}" destId="{815DD29B-584F-403A-B37F-B537A8B0F53F}" srcOrd="1" destOrd="0" parTransId="{FE45A613-CC94-466B-ADF7-80F61354A848}" sibTransId="{17D447E9-50BD-461C-BD4F-D68B727136DE}"/>
    <dgm:cxn modelId="{79901B6B-F723-455E-8138-BA76025AA5D4}" type="presOf" srcId="{815DD29B-584F-403A-B37F-B537A8B0F53F}" destId="{4111C070-9C6A-4891-BDCF-F3E4DE670B40}" srcOrd="0" destOrd="0" presId="urn:microsoft.com/office/officeart/2005/8/layout/hierarchy1"/>
    <dgm:cxn modelId="{D8951FBB-B6D9-4C36-9098-EA69190A8A4B}" type="presOf" srcId="{89325388-3FB2-4DFB-A3B1-1FF203F6EC39}" destId="{B796A854-58FE-4627-969B-D5F53568A266}" srcOrd="0" destOrd="0" presId="urn:microsoft.com/office/officeart/2005/8/layout/hierarchy1"/>
    <dgm:cxn modelId="{9995CDD8-EBFC-49D4-92C6-F77508F0D66A}" type="presOf" srcId="{E78EEBC0-8C2A-4C31-832E-62E78C33624B}" destId="{7886DFCB-67C7-42F1-A291-6723E2440E25}" srcOrd="0" destOrd="0" presId="urn:microsoft.com/office/officeart/2005/8/layout/hierarchy1"/>
    <dgm:cxn modelId="{0E6830FB-408F-43A3-A0C8-14E97444D7FD}" srcId="{89325388-3FB2-4DFB-A3B1-1FF203F6EC39}" destId="{E78EEBC0-8C2A-4C31-832E-62E78C33624B}" srcOrd="0" destOrd="0" parTransId="{CE9ED4A4-9168-439A-89BC-EF7CA2BF0B25}" sibTransId="{CB741B0F-44C9-45B0-9EEB-A7E4A1BC4FE9}"/>
    <dgm:cxn modelId="{400FA5BD-BFF8-4364-8A19-C682613B3A64}" type="presParOf" srcId="{B796A854-58FE-4627-969B-D5F53568A266}" destId="{E98F7A7E-7E40-4EEE-A2FA-4208DBF0E689}" srcOrd="0" destOrd="0" presId="urn:microsoft.com/office/officeart/2005/8/layout/hierarchy1"/>
    <dgm:cxn modelId="{4FC2E052-D054-4EFE-B1AB-2D686F2CB681}" type="presParOf" srcId="{E98F7A7E-7E40-4EEE-A2FA-4208DBF0E689}" destId="{2C9FE9DC-B81D-4BD2-9E95-7D0EEBAE8251}" srcOrd="0" destOrd="0" presId="urn:microsoft.com/office/officeart/2005/8/layout/hierarchy1"/>
    <dgm:cxn modelId="{D12E9A14-29F3-4B5D-B2E8-4A3F7FAA5051}" type="presParOf" srcId="{2C9FE9DC-B81D-4BD2-9E95-7D0EEBAE8251}" destId="{7B4A6383-7701-47DC-BE42-C81EA90F3989}" srcOrd="0" destOrd="0" presId="urn:microsoft.com/office/officeart/2005/8/layout/hierarchy1"/>
    <dgm:cxn modelId="{244C484F-A9DE-4C40-B30E-4E90F75172A2}" type="presParOf" srcId="{2C9FE9DC-B81D-4BD2-9E95-7D0EEBAE8251}" destId="{7886DFCB-67C7-42F1-A291-6723E2440E25}" srcOrd="1" destOrd="0" presId="urn:microsoft.com/office/officeart/2005/8/layout/hierarchy1"/>
    <dgm:cxn modelId="{B0F33E8F-D27A-4F51-AC65-0F31434FA488}" type="presParOf" srcId="{E98F7A7E-7E40-4EEE-A2FA-4208DBF0E689}" destId="{B70510C6-740C-419A-A6E1-A1B708F2114C}" srcOrd="1" destOrd="0" presId="urn:microsoft.com/office/officeart/2005/8/layout/hierarchy1"/>
    <dgm:cxn modelId="{3B032A8E-4171-42DE-A039-743D1815B485}" type="presParOf" srcId="{B796A854-58FE-4627-969B-D5F53568A266}" destId="{9204C295-114E-47DF-A554-05C7D26CFC68}" srcOrd="1" destOrd="0" presId="urn:microsoft.com/office/officeart/2005/8/layout/hierarchy1"/>
    <dgm:cxn modelId="{FA06F639-BF63-4894-80B7-18F495683E6F}" type="presParOf" srcId="{9204C295-114E-47DF-A554-05C7D26CFC68}" destId="{4A00BCAE-1140-4EE7-A245-31B67AE887F9}" srcOrd="0" destOrd="0" presId="urn:microsoft.com/office/officeart/2005/8/layout/hierarchy1"/>
    <dgm:cxn modelId="{25403882-283C-4589-8E65-9F3CE5969ED7}" type="presParOf" srcId="{4A00BCAE-1140-4EE7-A245-31B67AE887F9}" destId="{5CCC6DFA-5EDC-4E99-97A9-EB40B23A41CB}" srcOrd="0" destOrd="0" presId="urn:microsoft.com/office/officeart/2005/8/layout/hierarchy1"/>
    <dgm:cxn modelId="{6910FCC2-FE23-4AC7-9F61-1A9A5C1958F1}" type="presParOf" srcId="{4A00BCAE-1140-4EE7-A245-31B67AE887F9}" destId="{4111C070-9C6A-4891-BDCF-F3E4DE670B40}" srcOrd="1" destOrd="0" presId="urn:microsoft.com/office/officeart/2005/8/layout/hierarchy1"/>
    <dgm:cxn modelId="{62BBE11F-452C-4E34-9090-01CAF84583E0}" type="presParOf" srcId="{9204C295-114E-47DF-A554-05C7D26CFC68}" destId="{5876CAE3-92D1-4C46-B1B7-35F0537551C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27BC86-103C-4D31-BEA3-5A88646047B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21E09B-D15D-421B-A7E9-A5211B3D89A3}">
      <dgm:prSet/>
      <dgm:spPr/>
      <dgm:t>
        <a:bodyPr/>
        <a:lstStyle/>
        <a:p>
          <a:r>
            <a:rPr lang="en-US"/>
            <a:t>Does not allow sharing of information across groups.</a:t>
          </a:r>
        </a:p>
      </dgm:t>
    </dgm:pt>
    <dgm:pt modelId="{B2AA7238-A4B2-408D-8173-F18F3CC1AB1A}" type="parTrans" cxnId="{83F3B0D7-402D-4E09-B479-E69FB121C8A3}">
      <dgm:prSet/>
      <dgm:spPr/>
      <dgm:t>
        <a:bodyPr/>
        <a:lstStyle/>
        <a:p>
          <a:endParaRPr lang="en-US"/>
        </a:p>
      </dgm:t>
    </dgm:pt>
    <dgm:pt modelId="{5A075803-1260-4391-9DD4-74EA7F46B636}" type="sibTrans" cxnId="{83F3B0D7-402D-4E09-B479-E69FB121C8A3}">
      <dgm:prSet/>
      <dgm:spPr/>
      <dgm:t>
        <a:bodyPr/>
        <a:lstStyle/>
        <a:p>
          <a:endParaRPr lang="en-US"/>
        </a:p>
      </dgm:t>
    </dgm:pt>
    <dgm:pt modelId="{54085B96-FD6C-4DEE-89A9-2913BFC71FCB}">
      <dgm:prSet/>
      <dgm:spPr/>
      <dgm:t>
        <a:bodyPr/>
        <a:lstStyle/>
        <a:p>
          <a:r>
            <a:rPr lang="en-US"/>
            <a:t>May provide unreliable estimates when one of the groups is much smaller than the other. </a:t>
          </a:r>
        </a:p>
      </dgm:t>
    </dgm:pt>
    <dgm:pt modelId="{3B2009F3-55B2-4963-B84A-164C9320B241}" type="parTrans" cxnId="{51F01A9E-EC1C-45F0-B51D-7462BC098393}">
      <dgm:prSet/>
      <dgm:spPr/>
      <dgm:t>
        <a:bodyPr/>
        <a:lstStyle/>
        <a:p>
          <a:endParaRPr lang="en-US"/>
        </a:p>
      </dgm:t>
    </dgm:pt>
    <dgm:pt modelId="{71ED0873-576A-448E-95B4-432ED61F650E}" type="sibTrans" cxnId="{51F01A9E-EC1C-45F0-B51D-7462BC098393}">
      <dgm:prSet/>
      <dgm:spPr/>
      <dgm:t>
        <a:bodyPr/>
        <a:lstStyle/>
        <a:p>
          <a:endParaRPr lang="en-US"/>
        </a:p>
      </dgm:t>
    </dgm:pt>
    <dgm:pt modelId="{2C73A4BB-6EF9-4979-ADAA-E3F65FE3FAC2}" type="pres">
      <dgm:prSet presAssocID="{9427BC86-103C-4D31-BEA3-5A88646047B6}" presName="linear" presStyleCnt="0">
        <dgm:presLayoutVars>
          <dgm:animLvl val="lvl"/>
          <dgm:resizeHandles val="exact"/>
        </dgm:presLayoutVars>
      </dgm:prSet>
      <dgm:spPr/>
    </dgm:pt>
    <dgm:pt modelId="{C82EE068-973C-43A2-9854-4342C0D0629C}" type="pres">
      <dgm:prSet presAssocID="{4B21E09B-D15D-421B-A7E9-A5211B3D89A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A36F877-D907-47D3-9CBB-5AE5FE21A62F}" type="pres">
      <dgm:prSet presAssocID="{5A075803-1260-4391-9DD4-74EA7F46B636}" presName="spacer" presStyleCnt="0"/>
      <dgm:spPr/>
    </dgm:pt>
    <dgm:pt modelId="{D26E3A72-B55D-42CC-AC8A-B90A3BB5C89F}" type="pres">
      <dgm:prSet presAssocID="{54085B96-FD6C-4DEE-89A9-2913BFC71FCB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521E736-FA96-454E-8BB5-D62AAE29F509}" type="presOf" srcId="{4B21E09B-D15D-421B-A7E9-A5211B3D89A3}" destId="{C82EE068-973C-43A2-9854-4342C0D0629C}" srcOrd="0" destOrd="0" presId="urn:microsoft.com/office/officeart/2005/8/layout/vList2"/>
    <dgm:cxn modelId="{9E2BAB56-2F26-4C81-BEA3-B52BC9DAD295}" type="presOf" srcId="{9427BC86-103C-4D31-BEA3-5A88646047B6}" destId="{2C73A4BB-6EF9-4979-ADAA-E3F65FE3FAC2}" srcOrd="0" destOrd="0" presId="urn:microsoft.com/office/officeart/2005/8/layout/vList2"/>
    <dgm:cxn modelId="{E085DD59-760B-481D-9955-2C28B7FA611F}" type="presOf" srcId="{54085B96-FD6C-4DEE-89A9-2913BFC71FCB}" destId="{D26E3A72-B55D-42CC-AC8A-B90A3BB5C89F}" srcOrd="0" destOrd="0" presId="urn:microsoft.com/office/officeart/2005/8/layout/vList2"/>
    <dgm:cxn modelId="{51F01A9E-EC1C-45F0-B51D-7462BC098393}" srcId="{9427BC86-103C-4D31-BEA3-5A88646047B6}" destId="{54085B96-FD6C-4DEE-89A9-2913BFC71FCB}" srcOrd="1" destOrd="0" parTransId="{3B2009F3-55B2-4963-B84A-164C9320B241}" sibTransId="{71ED0873-576A-448E-95B4-432ED61F650E}"/>
    <dgm:cxn modelId="{83F3B0D7-402D-4E09-B479-E69FB121C8A3}" srcId="{9427BC86-103C-4D31-BEA3-5A88646047B6}" destId="{4B21E09B-D15D-421B-A7E9-A5211B3D89A3}" srcOrd="0" destOrd="0" parTransId="{B2AA7238-A4B2-408D-8173-F18F3CC1AB1A}" sibTransId="{5A075803-1260-4391-9DD4-74EA7F46B636}"/>
    <dgm:cxn modelId="{C53DB125-7DCB-45FC-98FA-D55FA52E5C3A}" type="presParOf" srcId="{2C73A4BB-6EF9-4979-ADAA-E3F65FE3FAC2}" destId="{C82EE068-973C-43A2-9854-4342C0D0629C}" srcOrd="0" destOrd="0" presId="urn:microsoft.com/office/officeart/2005/8/layout/vList2"/>
    <dgm:cxn modelId="{EBEEA4D9-6059-4EA7-B70B-50221CA90DC9}" type="presParOf" srcId="{2C73A4BB-6EF9-4979-ADAA-E3F65FE3FAC2}" destId="{AA36F877-D907-47D3-9CBB-5AE5FE21A62F}" srcOrd="1" destOrd="0" presId="urn:microsoft.com/office/officeart/2005/8/layout/vList2"/>
    <dgm:cxn modelId="{765AB6BF-0695-4E70-BE46-A17E1C122B23}" type="presParOf" srcId="{2C73A4BB-6EF9-4979-ADAA-E3F65FE3FAC2}" destId="{D26E3A72-B55D-42CC-AC8A-B90A3BB5C89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98A48-5D36-4F9C-8DE5-EE4D4B358C98}">
      <dsp:nvSpPr>
        <dsp:cNvPr id="0" name=""/>
        <dsp:cNvSpPr/>
      </dsp:nvSpPr>
      <dsp:spPr>
        <a:xfrm>
          <a:off x="677554" y="1326883"/>
          <a:ext cx="541294" cy="7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CEB17B-AEA5-41B9-A6B9-F27E5AE2C1CA}">
      <dsp:nvSpPr>
        <dsp:cNvPr id="0" name=""/>
        <dsp:cNvSpPr/>
      </dsp:nvSpPr>
      <dsp:spPr>
        <a:xfrm>
          <a:off x="1251326" y="1281450"/>
          <a:ext cx="62248" cy="116608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1483474"/>
            <a:satOff val="-1132"/>
            <a:lumOff val="-10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83474"/>
              <a:satOff val="-1132"/>
              <a:lumOff val="-1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55BC2-6C59-43A4-AD2E-3A71D8ACE88D}">
      <dsp:nvSpPr>
        <dsp:cNvPr id="0" name=""/>
        <dsp:cNvSpPr/>
      </dsp:nvSpPr>
      <dsp:spPr>
        <a:xfrm>
          <a:off x="367914" y="1084941"/>
          <a:ext cx="483955" cy="48395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80" tIns="18780" rIns="18780" bIns="187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1</a:t>
          </a:r>
        </a:p>
      </dsp:txBody>
      <dsp:txXfrm>
        <a:off x="438788" y="1155815"/>
        <a:ext cx="342207" cy="342207"/>
      </dsp:txXfrm>
    </dsp:sp>
    <dsp:sp modelId="{CAC31092-47CD-4DF9-B20A-147CA86BBEF1}">
      <dsp:nvSpPr>
        <dsp:cNvPr id="0" name=""/>
        <dsp:cNvSpPr/>
      </dsp:nvSpPr>
      <dsp:spPr>
        <a:xfrm>
          <a:off x="935" y="1734279"/>
          <a:ext cx="121791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2966949"/>
            <a:satOff val="-2264"/>
            <a:lumOff val="-20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966949"/>
              <a:satOff val="-2264"/>
              <a:lumOff val="-2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70" tIns="165100" rIns="96070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/>
            <a:t>Estimate the CATE</a:t>
          </a:r>
          <a:endParaRPr lang="en-US" sz="1400" kern="1200"/>
        </a:p>
      </dsp:txBody>
      <dsp:txXfrm>
        <a:off x="935" y="1977862"/>
        <a:ext cx="1217913" cy="1722017"/>
      </dsp:txXfrm>
    </dsp:sp>
    <dsp:sp modelId="{28737DD5-8E39-4A92-9CED-225CC312F75C}">
      <dsp:nvSpPr>
        <dsp:cNvPr id="0" name=""/>
        <dsp:cNvSpPr/>
      </dsp:nvSpPr>
      <dsp:spPr>
        <a:xfrm>
          <a:off x="1354172" y="1326719"/>
          <a:ext cx="1217913" cy="71"/>
        </a:xfrm>
        <a:prstGeom prst="rect">
          <a:avLst/>
        </a:prstGeom>
        <a:solidFill>
          <a:schemeClr val="accent5">
            <a:tint val="40000"/>
            <a:alpha val="90000"/>
            <a:hueOff val="4450423"/>
            <a:satOff val="-3396"/>
            <a:lumOff val="-30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4450423"/>
              <a:satOff val="-3396"/>
              <a:lumOff val="-3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43E751-18F3-4F6A-900B-FC1A743F4F9B}">
      <dsp:nvSpPr>
        <dsp:cNvPr id="0" name=""/>
        <dsp:cNvSpPr/>
      </dsp:nvSpPr>
      <dsp:spPr>
        <a:xfrm>
          <a:off x="2604563" y="1281285"/>
          <a:ext cx="62248" cy="116840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5933897"/>
            <a:satOff val="-4528"/>
            <a:lumOff val="-405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5933897"/>
              <a:satOff val="-4528"/>
              <a:lumOff val="-4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3F4CFB-7204-46A8-97C7-817A02A50588}">
      <dsp:nvSpPr>
        <dsp:cNvPr id="0" name=""/>
        <dsp:cNvSpPr/>
      </dsp:nvSpPr>
      <dsp:spPr>
        <a:xfrm>
          <a:off x="1721151" y="1084777"/>
          <a:ext cx="483955" cy="483955"/>
        </a:xfrm>
        <a:prstGeom prst="ellipse">
          <a:avLst/>
        </a:prstGeom>
        <a:solidFill>
          <a:schemeClr val="accent5">
            <a:hueOff val="5025834"/>
            <a:satOff val="169"/>
            <a:lumOff val="-1764"/>
            <a:alphaOff val="0"/>
          </a:schemeClr>
        </a:solidFill>
        <a:ln w="12700" cap="flat" cmpd="sng" algn="ctr">
          <a:solidFill>
            <a:schemeClr val="accent5">
              <a:hueOff val="5025834"/>
              <a:satOff val="169"/>
              <a:lumOff val="-17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80" tIns="18780" rIns="18780" bIns="187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2</a:t>
          </a:r>
        </a:p>
      </dsp:txBody>
      <dsp:txXfrm>
        <a:off x="1792025" y="1155651"/>
        <a:ext cx="342207" cy="342207"/>
      </dsp:txXfrm>
    </dsp:sp>
    <dsp:sp modelId="{C494F09A-146B-4572-8BCA-9ABD6D0154F1}">
      <dsp:nvSpPr>
        <dsp:cNvPr id="0" name=""/>
        <dsp:cNvSpPr/>
      </dsp:nvSpPr>
      <dsp:spPr>
        <a:xfrm>
          <a:off x="1354172" y="1734279"/>
          <a:ext cx="121791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7417371"/>
            <a:satOff val="-5660"/>
            <a:lumOff val="-50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7417371"/>
              <a:satOff val="-5660"/>
              <a:lumOff val="-5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70" tIns="165100" rIns="96070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/>
            <a:t>Visualize the distribution of CATE</a:t>
          </a:r>
          <a:endParaRPr lang="en-US" sz="1400" kern="1200"/>
        </a:p>
      </dsp:txBody>
      <dsp:txXfrm>
        <a:off x="1354172" y="1977862"/>
        <a:ext cx="1217913" cy="1722017"/>
      </dsp:txXfrm>
    </dsp:sp>
    <dsp:sp modelId="{203CF2A0-1431-4428-9C95-00D243FB5CA2}">
      <dsp:nvSpPr>
        <dsp:cNvPr id="0" name=""/>
        <dsp:cNvSpPr/>
      </dsp:nvSpPr>
      <dsp:spPr>
        <a:xfrm>
          <a:off x="2707409" y="1326677"/>
          <a:ext cx="1217913" cy="71"/>
        </a:xfrm>
        <a:prstGeom prst="rect">
          <a:avLst/>
        </a:prstGeom>
        <a:solidFill>
          <a:schemeClr val="accent5">
            <a:tint val="40000"/>
            <a:alpha val="90000"/>
            <a:hueOff val="8900846"/>
            <a:satOff val="-6792"/>
            <a:lumOff val="-60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8900846"/>
              <a:satOff val="-6792"/>
              <a:lumOff val="-6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B9A44E-8208-4230-913D-B30CD5724EA1}">
      <dsp:nvSpPr>
        <dsp:cNvPr id="0" name=""/>
        <dsp:cNvSpPr/>
      </dsp:nvSpPr>
      <dsp:spPr>
        <a:xfrm>
          <a:off x="3957799" y="1281244"/>
          <a:ext cx="62248" cy="116899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10384319"/>
            <a:satOff val="-7923"/>
            <a:lumOff val="-70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0384319"/>
              <a:satOff val="-7923"/>
              <a:lumOff val="-7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2CD97D-9E81-4A0E-B65E-888431593093}">
      <dsp:nvSpPr>
        <dsp:cNvPr id="0" name=""/>
        <dsp:cNvSpPr/>
      </dsp:nvSpPr>
      <dsp:spPr>
        <a:xfrm>
          <a:off x="3074387" y="1084735"/>
          <a:ext cx="483955" cy="483955"/>
        </a:xfrm>
        <a:prstGeom prst="ellipse">
          <a:avLst/>
        </a:prstGeom>
        <a:solidFill>
          <a:schemeClr val="accent5">
            <a:hueOff val="10051668"/>
            <a:satOff val="337"/>
            <a:lumOff val="-3529"/>
            <a:alphaOff val="0"/>
          </a:schemeClr>
        </a:solidFill>
        <a:ln w="12700" cap="flat" cmpd="sng" algn="ctr">
          <a:solidFill>
            <a:schemeClr val="accent5">
              <a:hueOff val="10051668"/>
              <a:satOff val="337"/>
              <a:lumOff val="-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80" tIns="18780" rIns="18780" bIns="187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3</a:t>
          </a:r>
        </a:p>
      </dsp:txBody>
      <dsp:txXfrm>
        <a:off x="3145261" y="1155609"/>
        <a:ext cx="342207" cy="342207"/>
      </dsp:txXfrm>
    </dsp:sp>
    <dsp:sp modelId="{12723611-AB6E-4E48-9418-214D14EC9EA1}">
      <dsp:nvSpPr>
        <dsp:cNvPr id="0" name=""/>
        <dsp:cNvSpPr/>
      </dsp:nvSpPr>
      <dsp:spPr>
        <a:xfrm>
          <a:off x="2707409" y="1734279"/>
          <a:ext cx="121791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11867794"/>
            <a:satOff val="-9055"/>
            <a:lumOff val="-80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1867794"/>
              <a:satOff val="-9055"/>
              <a:lumOff val="-8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70" tIns="165100" rIns="96070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/>
            <a:t>Obtain variable importance of covariates</a:t>
          </a:r>
          <a:endParaRPr lang="en-US" sz="1400" kern="1200"/>
        </a:p>
      </dsp:txBody>
      <dsp:txXfrm>
        <a:off x="2707409" y="1977862"/>
        <a:ext cx="1217913" cy="1722017"/>
      </dsp:txXfrm>
    </dsp:sp>
    <dsp:sp modelId="{9F82A92F-B585-49B2-BE84-16360821A600}">
      <dsp:nvSpPr>
        <dsp:cNvPr id="0" name=""/>
        <dsp:cNvSpPr/>
      </dsp:nvSpPr>
      <dsp:spPr>
        <a:xfrm>
          <a:off x="4060645" y="1326666"/>
          <a:ext cx="1217913" cy="71"/>
        </a:xfrm>
        <a:prstGeom prst="rect">
          <a:avLst/>
        </a:prstGeom>
        <a:solidFill>
          <a:schemeClr val="accent5">
            <a:tint val="40000"/>
            <a:alpha val="90000"/>
            <a:hueOff val="13351268"/>
            <a:satOff val="-10187"/>
            <a:lumOff val="-91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3351268"/>
              <a:satOff val="-10187"/>
              <a:lumOff val="-9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696C70-CF30-470D-9C3A-240B3E0635E4}">
      <dsp:nvSpPr>
        <dsp:cNvPr id="0" name=""/>
        <dsp:cNvSpPr/>
      </dsp:nvSpPr>
      <dsp:spPr>
        <a:xfrm>
          <a:off x="5311036" y="1281233"/>
          <a:ext cx="62248" cy="116914"/>
        </a:xfrm>
        <a:prstGeom prst="chevron">
          <a:avLst>
            <a:gd name="adj" fmla="val 90000"/>
          </a:avLst>
        </a:prstGeom>
        <a:solidFill>
          <a:schemeClr val="accent5">
            <a:tint val="40000"/>
            <a:alpha val="90000"/>
            <a:hueOff val="14834743"/>
            <a:satOff val="-11319"/>
            <a:lumOff val="-1011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4834743"/>
              <a:satOff val="-11319"/>
              <a:lumOff val="-10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5E4D4-A95F-40F5-872A-6B3BCFA914EE}">
      <dsp:nvSpPr>
        <dsp:cNvPr id="0" name=""/>
        <dsp:cNvSpPr/>
      </dsp:nvSpPr>
      <dsp:spPr>
        <a:xfrm>
          <a:off x="4427624" y="1084724"/>
          <a:ext cx="483955" cy="483955"/>
        </a:xfrm>
        <a:prstGeom prst="ellipse">
          <a:avLst/>
        </a:prstGeom>
        <a:solidFill>
          <a:schemeClr val="accent5">
            <a:hueOff val="15077502"/>
            <a:satOff val="506"/>
            <a:lumOff val="-5293"/>
            <a:alphaOff val="0"/>
          </a:schemeClr>
        </a:solidFill>
        <a:ln w="12700" cap="flat" cmpd="sng" algn="ctr">
          <a:solidFill>
            <a:schemeClr val="accent5">
              <a:hueOff val="15077502"/>
              <a:satOff val="506"/>
              <a:lumOff val="-52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80" tIns="18780" rIns="18780" bIns="187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4</a:t>
          </a:r>
        </a:p>
      </dsp:txBody>
      <dsp:txXfrm>
        <a:off x="4498498" y="1155598"/>
        <a:ext cx="342207" cy="342207"/>
      </dsp:txXfrm>
    </dsp:sp>
    <dsp:sp modelId="{5EADC603-812B-472E-B61B-4B2EFB6BB1B3}">
      <dsp:nvSpPr>
        <dsp:cNvPr id="0" name=""/>
        <dsp:cNvSpPr/>
      </dsp:nvSpPr>
      <dsp:spPr>
        <a:xfrm>
          <a:off x="4060645" y="1734279"/>
          <a:ext cx="1217913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16318217"/>
            <a:satOff val="-12451"/>
            <a:lumOff val="-1113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6318217"/>
              <a:satOff val="-12451"/>
              <a:lumOff val="-11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70" tIns="165100" rIns="96070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Identify those that benefit the most and the least from the treatment. </a:t>
          </a:r>
          <a:endParaRPr lang="en-US" sz="1400" kern="1200" dirty="0"/>
        </a:p>
      </dsp:txBody>
      <dsp:txXfrm>
        <a:off x="4060645" y="1977862"/>
        <a:ext cx="1217913" cy="1722017"/>
      </dsp:txXfrm>
    </dsp:sp>
    <dsp:sp modelId="{18A858B8-CE1A-4290-ADD7-B11C4C1CCCD3}">
      <dsp:nvSpPr>
        <dsp:cNvPr id="0" name=""/>
        <dsp:cNvSpPr/>
      </dsp:nvSpPr>
      <dsp:spPr>
        <a:xfrm>
          <a:off x="5413882" y="1326660"/>
          <a:ext cx="608956" cy="71"/>
        </a:xfrm>
        <a:prstGeom prst="rect">
          <a:avLst/>
        </a:prstGeom>
        <a:solidFill>
          <a:schemeClr val="accent5">
            <a:tint val="40000"/>
            <a:alpha val="90000"/>
            <a:hueOff val="17801691"/>
            <a:satOff val="-13583"/>
            <a:lumOff val="-121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7801691"/>
              <a:satOff val="-13583"/>
              <a:lumOff val="-12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730696-76AD-451F-BF8F-B94C1F8C0DC6}">
      <dsp:nvSpPr>
        <dsp:cNvPr id="0" name=""/>
        <dsp:cNvSpPr/>
      </dsp:nvSpPr>
      <dsp:spPr>
        <a:xfrm>
          <a:off x="5780861" y="1084718"/>
          <a:ext cx="483955" cy="483955"/>
        </a:xfrm>
        <a:prstGeom prst="ellipse">
          <a:avLst/>
        </a:prstGeom>
        <a:solidFill>
          <a:schemeClr val="accent5">
            <a:hueOff val="20103336"/>
            <a:satOff val="674"/>
            <a:lumOff val="-7057"/>
            <a:alphaOff val="0"/>
          </a:schemeClr>
        </a:solidFill>
        <a:ln w="12700" cap="flat" cmpd="sng" algn="ctr">
          <a:solidFill>
            <a:schemeClr val="accent5">
              <a:hueOff val="20103336"/>
              <a:satOff val="674"/>
              <a:lumOff val="-70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780" tIns="18780" rIns="18780" bIns="187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5</a:t>
          </a:r>
        </a:p>
      </dsp:txBody>
      <dsp:txXfrm>
        <a:off x="5851735" y="1155592"/>
        <a:ext cx="342207" cy="342207"/>
      </dsp:txXfrm>
    </dsp:sp>
    <dsp:sp modelId="{C85FA98A-EC11-4FAF-9E07-B01655308C09}">
      <dsp:nvSpPr>
        <dsp:cNvPr id="0" name=""/>
        <dsp:cNvSpPr/>
      </dsp:nvSpPr>
      <dsp:spPr>
        <a:xfrm>
          <a:off x="5413882" y="1734272"/>
          <a:ext cx="1262668" cy="1965600"/>
        </a:xfrm>
        <a:prstGeom prst="upArrowCallout">
          <a:avLst>
            <a:gd name="adj1" fmla="val 50000"/>
            <a:gd name="adj2" fmla="val 20000"/>
            <a:gd name="adj3" fmla="val 20000"/>
            <a:gd name="adj4" fmla="val 100000"/>
          </a:avLst>
        </a:prstGeom>
        <a:solidFill>
          <a:schemeClr val="accent5">
            <a:tint val="40000"/>
            <a:alpha val="90000"/>
            <a:hueOff val="20768639"/>
            <a:satOff val="-15847"/>
            <a:lumOff val="-141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20768639"/>
              <a:satOff val="-15847"/>
              <a:lumOff val="-141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01" tIns="165100" rIns="99601" bIns="1651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/>
            <a:t>Examine covariate values of those that benefit the most and the least.</a:t>
          </a:r>
          <a:endParaRPr lang="en-US" sz="1400" kern="1200" dirty="0"/>
        </a:p>
      </dsp:txBody>
      <dsp:txXfrm>
        <a:off x="5413882" y="1986806"/>
        <a:ext cx="1262668" cy="1713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8C0F9-28B3-41C0-B9E9-23939E351A66}">
      <dsp:nvSpPr>
        <dsp:cNvPr id="0" name=""/>
        <dsp:cNvSpPr/>
      </dsp:nvSpPr>
      <dsp:spPr>
        <a:xfrm>
          <a:off x="2968184" y="2743524"/>
          <a:ext cx="541682" cy="1746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841" y="0"/>
              </a:lnTo>
              <a:lnTo>
                <a:pt x="270841" y="1746926"/>
              </a:lnTo>
              <a:lnTo>
                <a:pt x="541682" y="174692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9C122-A1EB-4843-BA0D-648E64008CFE}">
      <dsp:nvSpPr>
        <dsp:cNvPr id="0" name=""/>
        <dsp:cNvSpPr/>
      </dsp:nvSpPr>
      <dsp:spPr>
        <a:xfrm>
          <a:off x="2968184" y="2743524"/>
          <a:ext cx="541682" cy="582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0841" y="0"/>
              </a:lnTo>
              <a:lnTo>
                <a:pt x="270841" y="582308"/>
              </a:lnTo>
              <a:lnTo>
                <a:pt x="541682" y="58230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B8EB5-570C-4E43-B6AB-49DB47D3987A}">
      <dsp:nvSpPr>
        <dsp:cNvPr id="0" name=""/>
        <dsp:cNvSpPr/>
      </dsp:nvSpPr>
      <dsp:spPr>
        <a:xfrm>
          <a:off x="2968184" y="2161215"/>
          <a:ext cx="541682" cy="582308"/>
        </a:xfrm>
        <a:custGeom>
          <a:avLst/>
          <a:gdLst/>
          <a:ahLst/>
          <a:cxnLst/>
          <a:rect l="0" t="0" r="0" b="0"/>
          <a:pathLst>
            <a:path>
              <a:moveTo>
                <a:pt x="0" y="582308"/>
              </a:moveTo>
              <a:lnTo>
                <a:pt x="270841" y="582308"/>
              </a:lnTo>
              <a:lnTo>
                <a:pt x="270841" y="0"/>
              </a:lnTo>
              <a:lnTo>
                <a:pt x="541682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AD5F3-52AF-4EB0-A95C-64180B52849C}">
      <dsp:nvSpPr>
        <dsp:cNvPr id="0" name=""/>
        <dsp:cNvSpPr/>
      </dsp:nvSpPr>
      <dsp:spPr>
        <a:xfrm>
          <a:off x="2968184" y="996597"/>
          <a:ext cx="541682" cy="1746926"/>
        </a:xfrm>
        <a:custGeom>
          <a:avLst/>
          <a:gdLst/>
          <a:ahLst/>
          <a:cxnLst/>
          <a:rect l="0" t="0" r="0" b="0"/>
          <a:pathLst>
            <a:path>
              <a:moveTo>
                <a:pt x="0" y="1746926"/>
              </a:moveTo>
              <a:lnTo>
                <a:pt x="270841" y="1746926"/>
              </a:lnTo>
              <a:lnTo>
                <a:pt x="270841" y="0"/>
              </a:lnTo>
              <a:lnTo>
                <a:pt x="541682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84B46-F90E-402F-9F36-657E6BC1FED4}">
      <dsp:nvSpPr>
        <dsp:cNvPr id="0" name=""/>
        <dsp:cNvSpPr/>
      </dsp:nvSpPr>
      <dsp:spPr>
        <a:xfrm>
          <a:off x="259770" y="1255"/>
          <a:ext cx="2708413" cy="82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The CATE can be estimated by pairing a meta-learner and a base-learner.</a:t>
          </a:r>
          <a:endParaRPr lang="en-US" sz="1600" kern="1200" dirty="0"/>
        </a:p>
      </dsp:txBody>
      <dsp:txXfrm>
        <a:off x="259770" y="1255"/>
        <a:ext cx="2708413" cy="826066"/>
      </dsp:txXfrm>
    </dsp:sp>
    <dsp:sp modelId="{3AD2B840-9919-4143-95AB-F73AEC03D672}">
      <dsp:nvSpPr>
        <dsp:cNvPr id="0" name=""/>
        <dsp:cNvSpPr/>
      </dsp:nvSpPr>
      <dsp:spPr>
        <a:xfrm>
          <a:off x="50112" y="1165873"/>
          <a:ext cx="3042008" cy="82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A meta-learner is an algorithm to estimate the CATE using any base-learner: S-learner, T-learner, R-learner</a:t>
          </a:r>
          <a:endParaRPr lang="en-US" sz="1600" kern="1200" dirty="0"/>
        </a:p>
      </dsp:txBody>
      <dsp:txXfrm>
        <a:off x="50112" y="1165873"/>
        <a:ext cx="3042008" cy="826066"/>
      </dsp:txXfrm>
    </dsp:sp>
    <dsp:sp modelId="{4E97173D-1805-458A-B2AC-9ACF938E913A}">
      <dsp:nvSpPr>
        <dsp:cNvPr id="0" name=""/>
        <dsp:cNvSpPr/>
      </dsp:nvSpPr>
      <dsp:spPr>
        <a:xfrm>
          <a:off x="259770" y="2330491"/>
          <a:ext cx="2708413" cy="8260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A base-learner is a supervised machine learning method. Examples:</a:t>
          </a:r>
          <a:endParaRPr lang="en-US" sz="1600" kern="1200" dirty="0"/>
        </a:p>
      </dsp:txBody>
      <dsp:txXfrm>
        <a:off x="259770" y="2330491"/>
        <a:ext cx="2708413" cy="826066"/>
      </dsp:txXfrm>
    </dsp:sp>
    <dsp:sp modelId="{59DF08A6-6ABA-4F0A-B431-94CE76349ADA}">
      <dsp:nvSpPr>
        <dsp:cNvPr id="0" name=""/>
        <dsp:cNvSpPr/>
      </dsp:nvSpPr>
      <dsp:spPr>
        <a:xfrm>
          <a:off x="3509866" y="583564"/>
          <a:ext cx="2708413" cy="8260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Random forests.</a:t>
          </a:r>
          <a:endParaRPr lang="en-US" sz="1600" kern="1200"/>
        </a:p>
      </dsp:txBody>
      <dsp:txXfrm>
        <a:off x="3509866" y="583564"/>
        <a:ext cx="2708413" cy="826066"/>
      </dsp:txXfrm>
    </dsp:sp>
    <dsp:sp modelId="{FA2A2107-27E1-4C4D-928A-EF3E49421007}">
      <dsp:nvSpPr>
        <dsp:cNvPr id="0" name=""/>
        <dsp:cNvSpPr/>
      </dsp:nvSpPr>
      <dsp:spPr>
        <a:xfrm>
          <a:off x="3509866" y="1748182"/>
          <a:ext cx="2708413" cy="8260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Generalized boosting.</a:t>
          </a:r>
          <a:endParaRPr lang="en-US" sz="1600" kern="1200"/>
        </a:p>
      </dsp:txBody>
      <dsp:txXfrm>
        <a:off x="3509866" y="1748182"/>
        <a:ext cx="2708413" cy="826066"/>
      </dsp:txXfrm>
    </dsp:sp>
    <dsp:sp modelId="{CAD1E34A-2A52-4153-ACBF-65E8820AF942}">
      <dsp:nvSpPr>
        <dsp:cNvPr id="0" name=""/>
        <dsp:cNvSpPr/>
      </dsp:nvSpPr>
      <dsp:spPr>
        <a:xfrm>
          <a:off x="3509866" y="2912800"/>
          <a:ext cx="2708413" cy="8260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Bayesian additive regression trees (BART)</a:t>
          </a:r>
          <a:endParaRPr lang="en-US" sz="1600" kern="1200"/>
        </a:p>
      </dsp:txBody>
      <dsp:txXfrm>
        <a:off x="3509866" y="2912800"/>
        <a:ext cx="2708413" cy="826066"/>
      </dsp:txXfrm>
    </dsp:sp>
    <dsp:sp modelId="{70A0150A-39BE-4310-B39B-33241664B596}">
      <dsp:nvSpPr>
        <dsp:cNvPr id="0" name=""/>
        <dsp:cNvSpPr/>
      </dsp:nvSpPr>
      <dsp:spPr>
        <a:xfrm>
          <a:off x="3509866" y="4077418"/>
          <a:ext cx="2708413" cy="8260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Neural networks</a:t>
          </a:r>
          <a:endParaRPr lang="en-US" sz="1600" kern="1200"/>
        </a:p>
      </dsp:txBody>
      <dsp:txXfrm>
        <a:off x="3509866" y="4077418"/>
        <a:ext cx="2708413" cy="826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88C32-5FC2-4CF6-88D1-094D80E3A0FD}">
      <dsp:nvSpPr>
        <dsp:cNvPr id="0" name=""/>
        <dsp:cNvSpPr/>
      </dsp:nvSpPr>
      <dsp:spPr>
        <a:xfrm>
          <a:off x="0" y="0"/>
          <a:ext cx="652330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48B7A-5089-4CC2-AB90-223167698DF5}">
      <dsp:nvSpPr>
        <dsp:cNvPr id="0" name=""/>
        <dsp:cNvSpPr/>
      </dsp:nvSpPr>
      <dsp:spPr>
        <a:xfrm>
          <a:off x="0" y="0"/>
          <a:ext cx="6523301" cy="100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It is the selection of the learner to estimate CATE</a:t>
          </a:r>
        </a:p>
      </dsp:txBody>
      <dsp:txXfrm>
        <a:off x="0" y="0"/>
        <a:ext cx="6523301" cy="1006221"/>
      </dsp:txXfrm>
    </dsp:sp>
    <dsp:sp modelId="{F36F82C2-C3C3-410E-95E4-0E028E9C8752}">
      <dsp:nvSpPr>
        <dsp:cNvPr id="0" name=""/>
        <dsp:cNvSpPr/>
      </dsp:nvSpPr>
      <dsp:spPr>
        <a:xfrm>
          <a:off x="0" y="1006221"/>
          <a:ext cx="6523301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F0140-3642-4B87-8B45-B04C817D93D4}">
      <dsp:nvSpPr>
        <dsp:cNvPr id="0" name=""/>
        <dsp:cNvSpPr/>
      </dsp:nvSpPr>
      <dsp:spPr>
        <a:xfrm>
          <a:off x="0" y="1006221"/>
          <a:ext cx="6523301" cy="100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Some meta-learners are not compatible with all base learners.</a:t>
          </a:r>
        </a:p>
      </dsp:txBody>
      <dsp:txXfrm>
        <a:off x="0" y="1006221"/>
        <a:ext cx="6523301" cy="1006221"/>
      </dsp:txXfrm>
    </dsp:sp>
    <dsp:sp modelId="{185970E2-20A9-49BB-AB21-7328DF1D28F0}">
      <dsp:nvSpPr>
        <dsp:cNvPr id="0" name=""/>
        <dsp:cNvSpPr/>
      </dsp:nvSpPr>
      <dsp:spPr>
        <a:xfrm>
          <a:off x="0" y="2012442"/>
          <a:ext cx="6523301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5071A9-949C-4809-A21E-33BE2AE11921}">
      <dsp:nvSpPr>
        <dsp:cNvPr id="0" name=""/>
        <dsp:cNvSpPr/>
      </dsp:nvSpPr>
      <dsp:spPr>
        <a:xfrm>
          <a:off x="0" y="2012442"/>
          <a:ext cx="6523301" cy="100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There is no empirical way to select a meta-learner, because CATE is unobserved.</a:t>
          </a:r>
        </a:p>
      </dsp:txBody>
      <dsp:txXfrm>
        <a:off x="0" y="2012442"/>
        <a:ext cx="6523301" cy="1006221"/>
      </dsp:txXfrm>
    </dsp:sp>
    <dsp:sp modelId="{9A6A0E91-2024-4ED9-86D0-0821A80E2235}">
      <dsp:nvSpPr>
        <dsp:cNvPr id="0" name=""/>
        <dsp:cNvSpPr/>
      </dsp:nvSpPr>
      <dsp:spPr>
        <a:xfrm>
          <a:off x="0" y="3018663"/>
          <a:ext cx="6523301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694D29-FAC5-4AC6-98E5-B2A3791194F6}">
      <dsp:nvSpPr>
        <dsp:cNvPr id="0" name=""/>
        <dsp:cNvSpPr/>
      </dsp:nvSpPr>
      <dsp:spPr>
        <a:xfrm>
          <a:off x="0" y="3018663"/>
          <a:ext cx="6523301" cy="1006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Caron’s (2022) simulation study favors Bayesian Causal Forests and multitask Gaussian processes.</a:t>
          </a:r>
        </a:p>
      </dsp:txBody>
      <dsp:txXfrm>
        <a:off x="0" y="3018663"/>
        <a:ext cx="6523301" cy="10062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55482-7BC7-4144-B6E6-E0BAB9B06198}">
      <dsp:nvSpPr>
        <dsp:cNvPr id="0" name=""/>
        <dsp:cNvSpPr/>
      </dsp:nvSpPr>
      <dsp:spPr>
        <a:xfrm>
          <a:off x="0" y="533"/>
          <a:ext cx="672890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F46B6-5278-49DC-9E6B-2966D558C6A4}">
      <dsp:nvSpPr>
        <dsp:cNvPr id="0" name=""/>
        <dsp:cNvSpPr/>
      </dsp:nvSpPr>
      <dsp:spPr>
        <a:xfrm>
          <a:off x="0" y="533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Fit a single model for the outcome with treatment as a binary predictor D and multiple covariates X.</a:t>
          </a:r>
        </a:p>
      </dsp:txBody>
      <dsp:txXfrm>
        <a:off x="0" y="533"/>
        <a:ext cx="6728905" cy="624415"/>
      </dsp:txXfrm>
    </dsp:sp>
    <dsp:sp modelId="{C35F861A-4A04-4932-9829-A4CCCB9DA30A}">
      <dsp:nvSpPr>
        <dsp:cNvPr id="0" name=""/>
        <dsp:cNvSpPr/>
      </dsp:nvSpPr>
      <dsp:spPr>
        <a:xfrm>
          <a:off x="0" y="624948"/>
          <a:ext cx="6728905" cy="0"/>
        </a:xfrm>
        <a:prstGeom prst="line">
          <a:avLst/>
        </a:prstGeom>
        <a:solidFill>
          <a:schemeClr val="accent2">
            <a:hueOff val="-252129"/>
            <a:satOff val="-1763"/>
            <a:lumOff val="65"/>
            <a:alphaOff val="0"/>
          </a:schemeClr>
        </a:solidFill>
        <a:ln w="12700" cap="flat" cmpd="sng" algn="ctr">
          <a:solidFill>
            <a:schemeClr val="accent2">
              <a:hueOff val="-252129"/>
              <a:satOff val="-1763"/>
              <a:lumOff val="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1FBFC-95D9-424A-BA30-414E2F7D02A8}">
      <dsp:nvSpPr>
        <dsp:cNvPr id="0" name=""/>
        <dsp:cNvSpPr/>
      </dsp:nvSpPr>
      <dsp:spPr>
        <a:xfrm>
          <a:off x="0" y="624948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Algorithm:</a:t>
          </a:r>
        </a:p>
      </dsp:txBody>
      <dsp:txXfrm>
        <a:off x="0" y="624948"/>
        <a:ext cx="6728905" cy="624415"/>
      </dsp:txXfrm>
    </dsp:sp>
    <dsp:sp modelId="{A1E42B8A-72F2-4BA6-89A6-A5C0094C4958}">
      <dsp:nvSpPr>
        <dsp:cNvPr id="0" name=""/>
        <dsp:cNvSpPr/>
      </dsp:nvSpPr>
      <dsp:spPr>
        <a:xfrm>
          <a:off x="0" y="1249363"/>
          <a:ext cx="6728905" cy="0"/>
        </a:xfrm>
        <a:prstGeom prst="line">
          <a:avLst/>
        </a:prstGeom>
        <a:solidFill>
          <a:schemeClr val="accent2">
            <a:hueOff val="-504258"/>
            <a:satOff val="-3527"/>
            <a:lumOff val="130"/>
            <a:alphaOff val="0"/>
          </a:schemeClr>
        </a:solidFill>
        <a:ln w="12700" cap="flat" cmpd="sng" algn="ctr">
          <a:solidFill>
            <a:schemeClr val="accent2">
              <a:hueOff val="-504258"/>
              <a:satOff val="-3527"/>
              <a:lumOff val="1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210E3-4BB1-42FA-9535-837B20FD7EDD}">
      <dsp:nvSpPr>
        <dsp:cNvPr id="0" name=""/>
        <dsp:cNvSpPr/>
      </dsp:nvSpPr>
      <dsp:spPr>
        <a:xfrm>
          <a:off x="0" y="1249363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Input : Zi = {Yi, Di, Xi}, </a:t>
          </a:r>
          <a:r>
            <a:rPr lang="en-US" sz="1700" kern="1200" dirty="0" err="1"/>
            <a:t>i∈N</a:t>
          </a:r>
          <a:endParaRPr lang="en-US" sz="1700" kern="1200" dirty="0"/>
        </a:p>
      </dsp:txBody>
      <dsp:txXfrm>
        <a:off x="0" y="1249363"/>
        <a:ext cx="6728905" cy="624415"/>
      </dsp:txXfrm>
    </dsp:sp>
    <dsp:sp modelId="{8C8E33C0-AE89-4132-9AA0-41ED1349FC2C}">
      <dsp:nvSpPr>
        <dsp:cNvPr id="0" name=""/>
        <dsp:cNvSpPr/>
      </dsp:nvSpPr>
      <dsp:spPr>
        <a:xfrm>
          <a:off x="0" y="1873778"/>
          <a:ext cx="6728905" cy="0"/>
        </a:xfrm>
        <a:prstGeom prst="line">
          <a:avLst/>
        </a:prstGeom>
        <a:solidFill>
          <a:schemeClr val="accent2">
            <a:hueOff val="-756386"/>
            <a:satOff val="-5290"/>
            <a:lumOff val="195"/>
            <a:alphaOff val="0"/>
          </a:schemeClr>
        </a:solidFill>
        <a:ln w="12700" cap="flat" cmpd="sng" algn="ctr">
          <a:solidFill>
            <a:schemeClr val="accent2">
              <a:hueOff val="-756386"/>
              <a:satOff val="-5290"/>
              <a:lumOff val="19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D1F536-D98F-47BE-BA01-9584040D816A}">
      <dsp:nvSpPr>
        <dsp:cNvPr id="0" name=""/>
        <dsp:cNvSpPr/>
      </dsp:nvSpPr>
      <dsp:spPr>
        <a:xfrm>
          <a:off x="0" y="1873778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   regress Y  = µˆ₀ (X⁰) + D +  U0</a:t>
          </a:r>
        </a:p>
      </dsp:txBody>
      <dsp:txXfrm>
        <a:off x="0" y="1873778"/>
        <a:ext cx="6728905" cy="624415"/>
      </dsp:txXfrm>
    </dsp:sp>
    <dsp:sp modelId="{8F6B8177-089B-448A-8D13-EF751B278A7A}">
      <dsp:nvSpPr>
        <dsp:cNvPr id="0" name=""/>
        <dsp:cNvSpPr/>
      </dsp:nvSpPr>
      <dsp:spPr>
        <a:xfrm>
          <a:off x="0" y="2498194"/>
          <a:ext cx="6728905" cy="0"/>
        </a:xfrm>
        <a:prstGeom prst="line">
          <a:avLst/>
        </a:prstGeom>
        <a:solidFill>
          <a:schemeClr val="accent2">
            <a:hueOff val="-1008515"/>
            <a:satOff val="-7053"/>
            <a:lumOff val="260"/>
            <a:alphaOff val="0"/>
          </a:schemeClr>
        </a:solidFill>
        <a:ln w="12700" cap="flat" cmpd="sng" algn="ctr">
          <a:solidFill>
            <a:schemeClr val="accent2">
              <a:hueOff val="-1008515"/>
              <a:satOff val="-7053"/>
              <a:lumOff val="2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9B299-932F-4440-8749-E208E6368AF8}">
      <dsp:nvSpPr>
        <dsp:cNvPr id="0" name=""/>
        <dsp:cNvSpPr/>
      </dsp:nvSpPr>
      <dsp:spPr>
        <a:xfrm>
          <a:off x="0" y="2498194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2   estimate Yˆ0 = µˆ₀ (Xi) + D0</a:t>
          </a:r>
        </a:p>
      </dsp:txBody>
      <dsp:txXfrm>
        <a:off x="0" y="2498194"/>
        <a:ext cx="6728905" cy="624415"/>
      </dsp:txXfrm>
    </dsp:sp>
    <dsp:sp modelId="{E265AC15-B251-4E73-8900-64776591DAD2}">
      <dsp:nvSpPr>
        <dsp:cNvPr id="0" name=""/>
        <dsp:cNvSpPr/>
      </dsp:nvSpPr>
      <dsp:spPr>
        <a:xfrm>
          <a:off x="0" y="3122609"/>
          <a:ext cx="6728905" cy="0"/>
        </a:xfrm>
        <a:prstGeom prst="line">
          <a:avLst/>
        </a:prstGeom>
        <a:solidFill>
          <a:schemeClr val="accent2">
            <a:hueOff val="-1260644"/>
            <a:satOff val="-8817"/>
            <a:lumOff val="325"/>
            <a:alphaOff val="0"/>
          </a:schemeClr>
        </a:solidFill>
        <a:ln w="12700" cap="flat" cmpd="sng" algn="ctr">
          <a:solidFill>
            <a:schemeClr val="accent2">
              <a:hueOff val="-1260644"/>
              <a:satOff val="-8817"/>
              <a:lumOff val="3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AE5B4-9FDE-4F72-833D-0DDDB5893CC8}">
      <dsp:nvSpPr>
        <dsp:cNvPr id="0" name=""/>
        <dsp:cNvSpPr/>
      </dsp:nvSpPr>
      <dsp:spPr>
        <a:xfrm>
          <a:off x="0" y="3122609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3   estimate Yˆ1 = µˆ₁ (Xi) + D1</a:t>
          </a:r>
        </a:p>
      </dsp:txBody>
      <dsp:txXfrm>
        <a:off x="0" y="3122609"/>
        <a:ext cx="6728905" cy="624415"/>
      </dsp:txXfrm>
    </dsp:sp>
    <dsp:sp modelId="{56704E6A-9828-4CC7-BD31-317FF77675B5}">
      <dsp:nvSpPr>
        <dsp:cNvPr id="0" name=""/>
        <dsp:cNvSpPr/>
      </dsp:nvSpPr>
      <dsp:spPr>
        <a:xfrm>
          <a:off x="0" y="3747024"/>
          <a:ext cx="6728905" cy="0"/>
        </a:xfrm>
        <a:prstGeom prst="line">
          <a:avLst/>
        </a:prstGeom>
        <a:solidFill>
          <a:schemeClr val="accent2">
            <a:hueOff val="-1512773"/>
            <a:satOff val="-10580"/>
            <a:lumOff val="390"/>
            <a:alphaOff val="0"/>
          </a:schemeClr>
        </a:solidFill>
        <a:ln w="12700" cap="flat" cmpd="sng" algn="ctr">
          <a:solidFill>
            <a:schemeClr val="accent2">
              <a:hueOff val="-1512773"/>
              <a:satOff val="-10580"/>
              <a:lumOff val="3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F1B42C-211B-42CA-BC5B-23E9E063EAF0}">
      <dsp:nvSpPr>
        <dsp:cNvPr id="0" name=""/>
        <dsp:cNvSpPr/>
      </dsp:nvSpPr>
      <dsp:spPr>
        <a:xfrm>
          <a:off x="0" y="3747024"/>
          <a:ext cx="6728905" cy="624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4   create </a:t>
          </a:r>
          <a:r>
            <a:rPr lang="el-GR" sz="1700" kern="1200"/>
            <a:t>τˆ</a:t>
          </a:r>
          <a:r>
            <a:rPr lang="en-US" sz="1700" kern="1200"/>
            <a:t>k(Xi) = µˆ₁(Xi) − µˆ₀(Xi)</a:t>
          </a:r>
        </a:p>
      </dsp:txBody>
      <dsp:txXfrm>
        <a:off x="0" y="3747024"/>
        <a:ext cx="6728905" cy="6244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4A6383-7701-47DC-BE42-C81EA90F3989}">
      <dsp:nvSpPr>
        <dsp:cNvPr id="0" name=""/>
        <dsp:cNvSpPr/>
      </dsp:nvSpPr>
      <dsp:spPr>
        <a:xfrm>
          <a:off x="307163" y="778"/>
          <a:ext cx="4302367" cy="2732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86DFCB-67C7-42F1-A291-6723E2440E25}">
      <dsp:nvSpPr>
        <dsp:cNvPr id="0" name=""/>
        <dsp:cNvSpPr/>
      </dsp:nvSpPr>
      <dsp:spPr>
        <a:xfrm>
          <a:off x="785204" y="454917"/>
          <a:ext cx="4302367" cy="2732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Does not allow the relationships between covariates and outcome to vary across treatment groups.</a:t>
          </a:r>
        </a:p>
      </dsp:txBody>
      <dsp:txXfrm>
        <a:off x="865222" y="534935"/>
        <a:ext cx="4142331" cy="2571967"/>
      </dsp:txXfrm>
    </dsp:sp>
    <dsp:sp modelId="{5CCC6DFA-5EDC-4E99-97A9-EB40B23A41CB}">
      <dsp:nvSpPr>
        <dsp:cNvPr id="0" name=""/>
        <dsp:cNvSpPr/>
      </dsp:nvSpPr>
      <dsp:spPr>
        <a:xfrm>
          <a:off x="5565612" y="778"/>
          <a:ext cx="4302367" cy="27320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1C070-9C6A-4891-BDCF-F3E4DE670B40}">
      <dsp:nvSpPr>
        <dsp:cNvPr id="0" name=""/>
        <dsp:cNvSpPr/>
      </dsp:nvSpPr>
      <dsp:spPr>
        <a:xfrm>
          <a:off x="6043653" y="454917"/>
          <a:ext cx="4302367" cy="2732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Does not adapt to differences in sparsity and smoothness across groups.</a:t>
          </a:r>
        </a:p>
      </dsp:txBody>
      <dsp:txXfrm>
        <a:off x="6123671" y="534935"/>
        <a:ext cx="4142331" cy="25719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EE068-973C-43A2-9854-4342C0D0629C}">
      <dsp:nvSpPr>
        <dsp:cNvPr id="0" name=""/>
        <dsp:cNvSpPr/>
      </dsp:nvSpPr>
      <dsp:spPr>
        <a:xfrm>
          <a:off x="0" y="446297"/>
          <a:ext cx="6111737" cy="16956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Does not allow sharing of information across groups.</a:t>
          </a:r>
        </a:p>
      </dsp:txBody>
      <dsp:txXfrm>
        <a:off x="82773" y="529070"/>
        <a:ext cx="5946191" cy="1530076"/>
      </dsp:txXfrm>
    </dsp:sp>
    <dsp:sp modelId="{D26E3A72-B55D-42CC-AC8A-B90A3BB5C89F}">
      <dsp:nvSpPr>
        <dsp:cNvPr id="0" name=""/>
        <dsp:cNvSpPr/>
      </dsp:nvSpPr>
      <dsp:spPr>
        <a:xfrm>
          <a:off x="0" y="2231199"/>
          <a:ext cx="6111737" cy="1695622"/>
        </a:xfrm>
        <a:prstGeom prst="roundRect">
          <a:avLst/>
        </a:prstGeom>
        <a:solidFill>
          <a:schemeClr val="accent2">
            <a:hueOff val="-1512773"/>
            <a:satOff val="-10580"/>
            <a:lumOff val="3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May provide unreliable estimates when one of the groups is much smaller than the other. </a:t>
          </a:r>
        </a:p>
      </dsp:txBody>
      <dsp:txXfrm>
        <a:off x="82773" y="2313972"/>
        <a:ext cx="5946191" cy="1530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ArrowProcessNumbered">
  <dgm:title val="Linear Arrow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shape called UpArrowCallout. Also the nodes are connected by an arrow like shape emphasizing the process natur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3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op="equ"/>
      <dgm:constr type="w" for="ch" forName="sibTransComposite" refType="w" refFor="ch" refForName="compositeNode" fact="0"/>
      <dgm:constr type="w" for="des" forName="parTx"/>
      <dgm:constr type="h" for="des" forName="parTx" op="equ"/>
      <dgm:constr type="h" for="des" forName="parSh" op="equ"/>
      <dgm:constr type="w" for="des" forName="nodeText"/>
      <dgm:constr type="h" for="des" forName="nodeText" op="equ"/>
      <dgm:constr type="w" for="des" forName="parSh"/>
      <dgm:constr type="w" for="des" forName="parSh" op="equ"/>
      <dgm:constr type="primFontSz" for="des" forName="parTx" val="26"/>
      <dgm:constr type="primFontSz" for="des" forName="parTx" op="equ"/>
      <dgm:constr type="primFontSz" for="des" forName="parSh" op="equ"/>
      <dgm:constr type="primFontSz" for="des" forName="nodeText" op="equ"/>
      <dgm:constr type="secFontSz" for="des" forName="nodeText" op="equ"/>
      <dgm:constr type="primFontSz" for="des" forName="sibTransNodeCircle" op="equ"/>
      <dgm:constr type="h" for="des" forName="sibTransNodeCircle" op="equ"/>
      <dgm:constr type="w" for="des" forName="sibTransNodeCircle" op="equ"/>
      <dgm:constr type="h" for="des" forName="parTx" refType="primFontSz" refFor="des" refForName="parTx" fact="1.5"/>
      <dgm:constr type="h" for="ch" forName="compositeNode" refType="h"/>
      <dgm:constr type="h" for="des" forName="parSh" refType="w"/>
      <dgm:constr type="h" for="des" forName="nodeText" refType="primFontSz" refFor="des" refForName="parTx" fact="2.1"/>
      <dgm:constr type="h" for="des" forName="parSh" refType="h" refFor="des" refForName="parTx" op="lte" fact="1.2"/>
      <dgm:constr type="h" for="des" forName="parSh" refType="h" refFor="des" refForName="parTx" op="gte" fact="1.2"/>
    </dgm:constrLst>
    <dgm:ruleLst>
      <dgm:rule type="primFontSz" for="des" forName="parSh" val="5" fact="NaN" max="NaN"/>
    </dgm:ruleLst>
    <dgm:forEach name="Name3" axis="ch" ptType="node">
      <dgm:layoutNode name="compositeNode">
        <dgm:alg type="composite"/>
        <dgm:shape xmlns:r="http://schemas.openxmlformats.org/officeDocument/2006/relationships" r:blip="">
          <dgm:adjLst/>
        </dgm:shape>
        <dgm:presOf/>
        <dgm:choose name="Name004">
          <dgm:if name="Name5" axis="self" ptType="node" func="cnt" op="equ" val="0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/>
              <dgm:constr type="t" for="ch" forName="nodeText" refType="b" refFor="ch" refForName="parSh"/>
            </dgm:constrLst>
          </dgm:if>
          <dgm:else name="Name6">
            <dgm:constrLst>
              <dgm:constr type="w" for="ch" forName="parTx" refType="w"/>
              <dgm:constr type="w" for="ch" forName="parSh" refType="w" refFor="ch" refForName="parTx"/>
              <dgm:constr type="w" for="ch" forName="nodeText" refType="w" refFor="ch" refForName="parTx" fact="0.9"/>
              <dgm:constr type="t" for="ch" forName="nodeText" refType="b" refFor="ch" refForName="parSh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zOrderOff="1" hideGeom="1">
            <dgm:adjLst/>
          </dgm:shape>
          <dgm:presOf/>
          <dgm:constrLst>
            <dgm:constr type="h" refType="w" op="lte" fact="0.4"/>
            <dgm:constr type="h"/>
          </dgm:constrLst>
          <dgm:ruleLst>
            <dgm:rule type="h" val="INF" fact="NaN" max="NaN"/>
          </dgm:ruleLst>
        </dgm:layoutNode>
        <dgm:layoutNode name="parSh">
          <dgm:alg type="composite"/>
          <dgm:shape xmlns:r="http://schemas.openxmlformats.org/officeDocument/2006/relationships" r:blip="">
            <dgm:adjLst/>
          </dgm:shape>
          <dgm:presOf axis="self" ptType="node"/>
          <dgm:choose name="casesForFirstAndLastNode">
            <dgm:if name="ifFirstNode" axis="self" ptType="node" func="pos" op="equ" val="1">
              <dgm:choose name="removeLineWhenOnlyOneNode">
                <dgm:if name="ifOnlyOneNode" axis="followSib" ptType="node" func="cnt" op="equ" val="0">
                  <dgm:constrLst>
                    <dgm:constr type="h"/>
                    <dgm:constr type="h" for="ch" forName="lineNode" val="0.002"/>
                    <dgm:constr type="w" for="ch" forName="lineNode" refType="w" fact="0"/>
                    <dgm:constr type="w" for="ch" forName="lineArrowNode" refType="w" fact="0"/>
                    <dgm:constr type="h" for="ch" forName="lineArrowNode" refType="h" fact="0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if>
                <dgm:else name="ifMoreThanOneNode">
                  <dgm:constrLst>
                    <dgm:constr type="h"/>
                    <dgm:constr type="h" for="ch" forName="lineNode" val="0.002"/>
                    <dgm:constr type="w" for="ch" forName="lineNode" refType="w" fact="0.4"/>
                    <dgm:constr type="l" for="ch" forName="lineNode" refType="w" fact="0.5"/>
                    <dgm:constr type="w" for="ch" forName="lineArrowNode" refType="w" fact="0.046"/>
                    <dgm:constr type="h" for="ch" forName="lineArrowNode" refType="h" fact="0.18"/>
                    <dgm:constr type="l" for="ch" forName="lineArrowNode" refType="w" fact="0.924"/>
                    <dgm:constr type="t" for="ch" forName="lineArrowNode" refType="h" fact="0.18"/>
                    <dgm:constr type="ctrY" for="ch" forName="lineNode" refType="ctrY" refFor="ch" refForName="sibTransNodeCircle"/>
                    <dgm:constr type="h" for="ch" forName="sibTransNodeCircle" refType="h" fact="0.9"/>
                    <dgm:constr type="w" for="ch" forName="sibTransNodeCircle" refType="h" refFor="ch" refForName="sibTransNodeCircle"/>
                    <dgm:constr type="ctrX" for="ch" forName="sibTransNodeCircle" refType="w" fact="0.45"/>
                    <dgm:constr type="ctrY" for="ch" forName="sibTransNodeCircle" refType="h" fact="0.25"/>
                    <dgm:constr type="t" for="ch" forName="spacerBetweenCircleAndCallout" refType="b" refFor="ch" refForName="sibTransNodeCircle"/>
                    <dgm:constr type="h" for="ch" forName="spacerBetweenCircleAndCallout" val="4.6"/>
                  </dgm:constrLst>
                </dgm:else>
              </dgm:choose>
            </dgm:if>
            <dgm:if name="ifLastNode" axis="self" ptType="node" func="revPos" op="equ" val="1">
              <dgm:constrLst>
                <dgm:constr type="h"/>
                <dgm:constr type="h" for="ch" forName="lineNode" val="0.002"/>
                <dgm:constr type="w" for="ch" forName="lineNode" refType="w" fact="0.45"/>
                <dgm:constr type="w" for="ch" forName="lineArrowNode" refType="w" fact="0"/>
                <dgm:constr type="h" for="ch" forName="lineArrowNode" refType="h" fact="0"/>
                <dgm:constr type="ctrY" for="ch" forName="lineNode" refType="ctrY" refFor="ch" refForName="sibTransNodeCircle"/>
                <dgm:constr type="h" for="ch" forName="sibTransNodeCircle" refType="h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if>
            <dgm:else name="allOtherNodes">
              <dgm:constrLst>
                <dgm:constr type="h"/>
                <dgm:constr type="h" for="ch" forName="lineNode" val="0.002"/>
                <dgm:constr type="w" for="ch" forName="lineNode" refType="w" fact="0.9"/>
                <dgm:constr type="w" for="ch" forName="lineArrowNode" refType="w" fact="0.046"/>
                <dgm:constr type="h" for="ch" forName="lineArrowNode" refType="h" fact="0.18"/>
                <dgm:constr type="l" for="ch" forName="lineArrowNode" refType="w" fact="0.924"/>
                <dgm:constr type="t" for="ch" forName="lineArrowNode" refType="h" fact="0.18"/>
                <dgm:constr type="ctrY" for="ch" forName="lineNode" refType="ctrY" refFor="ch" refForName="sibTransNodeCircle"/>
                <dgm:constr type="h" for="ch" forName="sibTransNodeCircle" refType="h" fact="0.9"/>
                <dgm:constr type="w" for="ch" forName="sibTransNodeCircle" refType="h" refFor="ch" refForName="sibTransNodeCircle"/>
                <dgm:constr type="ctrX" for="ch" forName="sibTransNodeCircle" refType="w" fact="0.45"/>
                <dgm:constr type="ctrY" for="ch" forName="sibTransNodeCircle" refType="h" fact="0.25"/>
                <dgm:constr type="t" for="ch" forName="spacerBetweenCircleAndCallout" refType="b" refFor="ch" refForName="sibTransNodeCircle"/>
                <dgm:constr type="h" for="ch" forName="spacerBetweenCircleAndCallout" val="4.6"/>
              </dgm:constrLst>
            </dgm:else>
          </dgm:choose>
          <dgm:layoutNode name="lineNode" styleLbl="alignAccFollowNode1">
            <dgm:alg type="sp"/>
            <dgm:shape xmlns:r="http://schemas.openxmlformats.org/officeDocument/2006/relationships" type="rect" r:blip="">
              <dgm:adjLst/>
            </dgm:shape>
            <dgm:presOf/>
            <dgm:constrLst/>
            <dgm:ruleLst/>
          </dgm:layoutNode>
          <dgm:layoutNode name="lineArrowNode" styleLbl="alignAccFollowNode1">
            <dgm:alg type="sp"/>
            <dgm:shape xmlns:r="http://schemas.openxmlformats.org/officeDocument/2006/relationships" type="chevron" r:blip="">
              <dgm:adjLst>
                <dgm:adj idx="1" val="0.9"/>
              </dgm:adjLst>
            </dgm:shape>
            <dgm:presOf/>
            <dgm:ruleLst/>
          </dgm:layoutNode>
          <dgm:forEach name="Name19" axis="followSib" ptType="sibTrans" hideLastTrans="0" cnt="1">
            <dgm:layoutNode name="sibTransNodeCircle" styleLbl="alignNode1">
              <dgm:varLst>
                <dgm:chMax val="0"/>
                <dgm:bulletEnabled/>
              </dgm:varLst>
              <dgm:presOf axis="self" ptType="sibTrans"/>
              <dgm:alg type="tx">
                <dgm:param type="txAnchorVert" val="mid"/>
                <dgm:param type="txAnchorHorzCh" val="ctr"/>
                <dgm:param type="parTxRTLAlign" val="l"/>
              </dgm:alg>
              <dgm:shape xmlns:r="http://schemas.openxmlformats.org/officeDocument/2006/relationships" type="ellipse" r:blip="">
                <dgm:adjLst/>
              </dgm:shape>
              <dgm:constrLst>
                <dgm:constr type="w" refType="h" op="equ"/>
                <dgm:constr type="primFontSz" val="60"/>
                <dgm:constr type="tMarg" refType="w" fact="0.11"/>
                <dgm:constr type="lMarg" refType="w" fact="0.11"/>
                <dgm:constr type="rMarg" refType="w" fact="0.11"/>
                <dgm:constr type="bMarg" refType="w" fact="0.11"/>
              </dgm:constrLst>
              <dgm:ruleLst>
                <dgm:rule type="primFontSz" val="14" fact="NaN" max="NaN"/>
              </dgm:ruleLst>
            </dgm:layoutNode>
            <dgm:layoutNode name="spacerBetweenCircleAndCallout">
              <dgm:varLst/>
              <dgm:presOf/>
              <dgm:alg type="sp"/>
              <dgm:shape xmlns:r="http://schemas.openxmlformats.org/officeDocument/2006/relationships" r:blip="">
                <dgm:adjLst/>
              </dgm:shape>
              <dgm:constrLst/>
              <dgm:ruleLst/>
            </dgm:layoutNode>
          </dgm:forEach>
          <dgm:presOf/>
          <dgm:ruleLst/>
        </dgm:layoutNode>
        <dgm:layoutNode name="nodeText" styleLbl="alignAccFollowNode1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upArrowCallout" r:blip="">
            <dgm:adjLst>
              <dgm:adj idx="1" val="0.5"/>
              <dgm:adj idx="2" val="0.2"/>
              <dgm:adj idx="3" val="0.2"/>
              <dgm:adj idx="4" val="1"/>
            </dgm:adjLst>
          </dgm:shape>
          <dgm:presOf axis="desOrSelf" ptType="node"/>
          <dgm:constrLst>
            <dgm:constr type="secFontSz" val="16"/>
            <dgm:constr type="primFontSz" val="26"/>
            <dgm:constr type="h"/>
            <dgm:constr type="tMarg" val="13"/>
            <dgm:constr type="lMarg" refType="w" fact="0.2236"/>
            <dgm:constr type="rMarg" refType="w" fact="0.2236"/>
            <dgm:constr type="bMarg" val="13"/>
          </dgm:constrLst>
          <dgm:ruleLst>
            <dgm:rule type="secFontSz" val="11" fact="NaN" max="NaN"/>
            <dgm:rule type="primFontSz" val="11" fact="NaN" max="NaN"/>
            <dgm:rule type="h" val="INF" fact="NaN" max="NaN"/>
          </dgm:ruleLst>
        </dgm:layoutNode>
      </dgm:layoutNode>
      <dgm:forEach name="sibTransForEach" axis="followSib" ptType="sibTrans" cnt="1">
        <dgm:layoutNode name="sibTransComposite" styleLbl="alignAccFollowNode1">
          <dgm:alg type="sp"/>
          <dgm:shape xmlns:r="http://schemas.openxmlformats.org/officeDocument/2006/relationships" r:blip="">
            <dgm:adjLst/>
          </dgm:shape>
          <dgm:ruleLst/>
        </dgm:layoutNode>
        <dgm:ruleLst>
          <dgm:rule type="h" val="INF" fact="NaN" max="NaN"/>
        </dgm:ruleLst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0ABBC-AE56-4457-9363-C412619311A0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52252-CC92-4909-BAA9-2E7E9E59D1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1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52252-CC92-4909-BAA9-2E7E9E59D1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6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12/21/2023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black background with colorful text&#10;&#10;Description automatically generated">
            <a:extLst>
              <a:ext uri="{FF2B5EF4-FFF2-40B4-BE49-F238E27FC236}">
                <a16:creationId xmlns:a16="http://schemas.microsoft.com/office/drawing/2014/main" id="{3C645349-5E2C-608E-E82B-37933D74F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526" y="5451150"/>
            <a:ext cx="2114974" cy="8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96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background with colorful text&#10;&#10;Description automatically generated">
            <a:extLst>
              <a:ext uri="{FF2B5EF4-FFF2-40B4-BE49-F238E27FC236}">
                <a16:creationId xmlns:a16="http://schemas.microsoft.com/office/drawing/2014/main" id="{FFBA24A5-B1D1-3C78-F268-4D5E6B764F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541" y="112959"/>
            <a:ext cx="2114974" cy="8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6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2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5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5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3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6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12/21/2023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black background with colorful text&#10;&#10;Description automatically generated">
            <a:extLst>
              <a:ext uri="{FF2B5EF4-FFF2-40B4-BE49-F238E27FC236}">
                <a16:creationId xmlns:a16="http://schemas.microsoft.com/office/drawing/2014/main" id="{CFF9502B-2699-ADB9-DD7A-8DDC2F09E18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541" y="112959"/>
            <a:ext cx="2114974" cy="8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299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71F4DE-4E15-FC0D-B32B-98C0213EE0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87" r="-2" b="36219"/>
          <a:stretch/>
        </p:blipFill>
        <p:spPr>
          <a:xfrm>
            <a:off x="5224240" y="10"/>
            <a:ext cx="6967758" cy="3428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BB8DD0-5749-2353-2E5D-4D77FC673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5765505" cy="2722164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200"/>
              <a:t>Heterogeneity of Treatment Effects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59642-EC67-AB13-5F02-53F74D3AA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5" y="4466845"/>
            <a:ext cx="6967758" cy="175978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0070C0"/>
                </a:solidFill>
              </a:rPr>
              <a:t>Walter L. Leite</a:t>
            </a:r>
          </a:p>
          <a:p>
            <a:pPr>
              <a:lnSpc>
                <a:spcPct val="90000"/>
              </a:lnSpc>
            </a:pPr>
            <a:r>
              <a:rPr lang="en-US" dirty="0"/>
              <a:t>Research and Evaluation Methodology Program</a:t>
            </a:r>
          </a:p>
          <a:p>
            <a:pPr>
              <a:lnSpc>
                <a:spcPct val="90000"/>
              </a:lnSpc>
            </a:pPr>
            <a:r>
              <a:rPr lang="en-US" dirty="0"/>
              <a:t>College of Education</a:t>
            </a:r>
          </a:p>
          <a:p>
            <a:pPr>
              <a:lnSpc>
                <a:spcPct val="90000"/>
              </a:lnSpc>
            </a:pPr>
            <a:r>
              <a:rPr lang="en-US" dirty="0"/>
              <a:t>University of Florida</a:t>
            </a:r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558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black background with colorful text&#10;&#10;Description automatically generated">
            <a:extLst>
              <a:ext uri="{FF2B5EF4-FFF2-40B4-BE49-F238E27FC236}">
                <a16:creationId xmlns:a16="http://schemas.microsoft.com/office/drawing/2014/main" id="{7333CF09-21E5-EFB1-47A5-04CD6AB47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884" y="5717547"/>
            <a:ext cx="2114974" cy="86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81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544E52-BA91-319A-736D-A37D8418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279" y="373497"/>
            <a:ext cx="9017002" cy="1446550"/>
          </a:xfrm>
        </p:spPr>
        <p:txBody>
          <a:bodyPr>
            <a:normAutofit/>
          </a:bodyPr>
          <a:lstStyle/>
          <a:p>
            <a:r>
              <a:rPr lang="en-US" dirty="0"/>
              <a:t>T-Learner (Two-model Learner)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1E0FC-B850-82E9-ED87-FE8D706CE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278" y="1181101"/>
            <a:ext cx="7335836" cy="866774"/>
          </a:xfrm>
        </p:spPr>
        <p:txBody>
          <a:bodyPr>
            <a:normAutofit/>
          </a:bodyPr>
          <a:lstStyle/>
          <a:p>
            <a:r>
              <a:rPr lang="en-US" dirty="0"/>
              <a:t>The T-learner models the outcome of the treatment and control groups separately.</a:t>
            </a: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37A9EF9F-F5F8-3B4C-B721-17C0A1876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60311" y="1096772"/>
            <a:ext cx="283169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9" name="Cross 13">
            <a:extLst>
              <a:ext uri="{FF2B5EF4-FFF2-40B4-BE49-F238E27FC236}">
                <a16:creationId xmlns:a16="http://schemas.microsoft.com/office/drawing/2014/main" id="{6DEB3960-7668-064C-B56F-2B18221DE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957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25642F-19A0-49D0-36DC-969C7E9E15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085" y="2193544"/>
            <a:ext cx="6683829" cy="326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67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2DEF72E-9A56-3A45-8ADA-E6F93BA8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4175133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B6489-4C90-CB27-C1C9-82865FD8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508250"/>
            <a:ext cx="3198777" cy="4024885"/>
          </a:xfrm>
        </p:spPr>
        <p:txBody>
          <a:bodyPr>
            <a:normAutofit/>
          </a:bodyPr>
          <a:lstStyle/>
          <a:p>
            <a:r>
              <a:rPr lang="en-US" dirty="0"/>
              <a:t>Weaknesses of T-learner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770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4C84712A-3D41-D414-93E7-1809FAED2F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907204"/>
              </p:ext>
            </p:extLst>
          </p:nvPr>
        </p:nvGraphicFramePr>
        <p:xfrm>
          <a:off x="5106596" y="1508251"/>
          <a:ext cx="6111737" cy="4373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498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9F6D-70F3-8AD8-07A5-530F4F2B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463" y="388292"/>
            <a:ext cx="8267296" cy="1446550"/>
          </a:xfrm>
        </p:spPr>
        <p:txBody>
          <a:bodyPr/>
          <a:lstStyle/>
          <a:p>
            <a:r>
              <a:rPr lang="en-US" dirty="0"/>
              <a:t>The R-learner (</a:t>
            </a:r>
            <a:r>
              <a:rPr lang="en-US" dirty="0" err="1"/>
              <a:t>Residualized</a:t>
            </a:r>
            <a:r>
              <a:rPr lang="en-US" dirty="0"/>
              <a:t> learner)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E1A1C-B6A2-CCA8-ECB8-2F3792817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980" y="1243986"/>
            <a:ext cx="8267296" cy="1140133"/>
          </a:xfrm>
        </p:spPr>
        <p:txBody>
          <a:bodyPr>
            <a:normAutofit fontScale="92500"/>
          </a:bodyPr>
          <a:lstStyle/>
          <a:p>
            <a:r>
              <a:rPr lang="en-US" dirty="0"/>
              <a:t>Obtain residuals from the treatment assignment model, and residuals from the outcome model, then regress the later on the former using weights. This is done over K random subsets.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5085B9-5BB5-DBDA-D1F5-245B5C1E3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56" y="2481108"/>
            <a:ext cx="5910943" cy="28428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447984-495D-DAC4-24A0-42EF165485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742" y="5406537"/>
            <a:ext cx="6003789" cy="1063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0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4CAC9-73FE-8B58-5A30-E78A6C5BD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Heterogeneity of treatment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18EB8-F011-B0C5-A7D5-AF1A60038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224" y="2224913"/>
            <a:ext cx="10817225" cy="37853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treatment or policy may have varying impacts on individuals. </a:t>
            </a:r>
          </a:p>
          <a:p>
            <a:r>
              <a:rPr lang="en-US" dirty="0"/>
              <a:t>Traditional moderation analysis looks at whether treatment effects depend on values of covariates.</a:t>
            </a:r>
          </a:p>
          <a:p>
            <a:r>
              <a:rPr lang="en-US" dirty="0"/>
              <a:t>Traditional moderation analysis requires hypotheses driven-specification of interaction effects. </a:t>
            </a:r>
          </a:p>
          <a:p>
            <a:r>
              <a:rPr lang="en-US" dirty="0"/>
              <a:t>Machine learning (ML) can be used in an exploratory manner to probe heterogeneity of treatment effects. </a:t>
            </a:r>
          </a:p>
          <a:p>
            <a:r>
              <a:rPr lang="en-US" dirty="0"/>
              <a:t>ML evaluates heterogeneity by estimating the conditional average treatment effects (CATE).</a:t>
            </a:r>
          </a:p>
        </p:txBody>
      </p:sp>
    </p:spTree>
    <p:extLst>
      <p:ext uri="{BB962C8B-B14F-4D97-AF65-F5344CB8AC3E}">
        <p14:creationId xmlns:p14="http://schemas.microsoft.com/office/powerpoint/2010/main" val="2553135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DEF72E-9A56-3A45-8ADA-E6F93BA8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4175133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8A065-BE67-D8B7-E16F-D4081BF0A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508250"/>
            <a:ext cx="3198777" cy="4024885"/>
          </a:xfrm>
        </p:spPr>
        <p:txBody>
          <a:bodyPr>
            <a:normAutofit/>
          </a:bodyPr>
          <a:lstStyle/>
          <a:p>
            <a:r>
              <a:rPr lang="en-US" sz="4100"/>
              <a:t>Probing heterogeneity of treatment effects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770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89B0536-6FAC-C411-AA47-BC27D61C6A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678425"/>
              </p:ext>
            </p:extLst>
          </p:nvPr>
        </p:nvGraphicFramePr>
        <p:xfrm>
          <a:off x="4400550" y="1172973"/>
          <a:ext cx="6817783" cy="4784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037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02229-5106-51E4-05E0-B1E2CF326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521" y="354279"/>
            <a:ext cx="8267296" cy="1446550"/>
          </a:xfrm>
        </p:spPr>
        <p:txBody>
          <a:bodyPr>
            <a:normAutofit/>
          </a:bodyPr>
          <a:lstStyle/>
          <a:p>
            <a:r>
              <a:rPr lang="en-US" dirty="0"/>
              <a:t>Conditional Average Treatment effects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A7E19-1456-E240-B037-1345E9D7C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317" y="1868586"/>
            <a:ext cx="8267296" cy="1288271"/>
          </a:xfrm>
        </p:spPr>
        <p:txBody>
          <a:bodyPr>
            <a:normAutofit/>
          </a:bodyPr>
          <a:lstStyle/>
          <a:p>
            <a:r>
              <a:rPr lang="en-US" sz="2800" dirty="0"/>
              <a:t>The CATE is the expected treatment effect given a value of the covariate.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DDEB8-F269-77E9-871A-5211034A9679}"/>
              </a:ext>
            </a:extLst>
          </p:cNvPr>
          <p:cNvSpPr txBox="1"/>
          <p:nvPr/>
        </p:nvSpPr>
        <p:spPr>
          <a:xfrm>
            <a:off x="1185066" y="3333580"/>
            <a:ext cx="6096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0" i="1" u="none" strike="noStrike" baseline="0" dirty="0">
              <a:latin typeface="Times New Roman" panose="02020603050405020304" pitchFamily="18" charset="0"/>
            </a:endParaRPr>
          </a:p>
          <a:p>
            <a:endParaRPr lang="en-US" sz="2400" b="0" i="1" u="none" strike="noStrike" baseline="0" dirty="0">
              <a:latin typeface="Times New Roman" panose="02020603050405020304" pitchFamily="18" charset="0"/>
            </a:endParaRPr>
          </a:p>
          <a:p>
            <a:pPr marR="20610" algn="ctr"/>
            <a:r>
              <a:rPr lang="es-ES" sz="2400" b="0" i="1" u="none" strike="noStrike" baseline="0" dirty="0">
                <a:latin typeface="Verdana" panose="020B0604030504040204" pitchFamily="34" charset="0"/>
              </a:rPr>
              <a:t>τ 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(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x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) </a:t>
            </a:r>
            <a:r>
              <a:rPr lang="es-ES" sz="2400" b="0" i="0" u="none" strike="noStrike" baseline="0" dirty="0">
                <a:latin typeface="Trebuchet MS" panose="020B0603020202020204" pitchFamily="34" charset="0"/>
              </a:rPr>
              <a:t>= </a:t>
            </a:r>
            <a:r>
              <a:rPr lang="es-ES" sz="2400" b="0" i="0" u="none" strike="noStrike" baseline="0" dirty="0">
                <a:latin typeface="Cambria" panose="02040503050406030204" pitchFamily="18" charset="0"/>
              </a:rPr>
              <a:t>E 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[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Y </a:t>
            </a:r>
            <a:r>
              <a:rPr lang="es-ES" sz="2400" b="0" i="0" u="none" strike="noStrike" baseline="30000" dirty="0">
                <a:latin typeface="Trebuchet MS" panose="020B0603020202020204" pitchFamily="34" charset="0"/>
              </a:rPr>
              <a:t>1</a:t>
            </a:r>
            <a:r>
              <a:rPr lang="es-ES" sz="2400" b="0" i="0" u="none" strike="noStrike" baseline="0" dirty="0">
                <a:latin typeface="Trebuchet MS" panose="020B0603020202020204" pitchFamily="34" charset="0"/>
              </a:rPr>
              <a:t> − 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Y </a:t>
            </a:r>
            <a:r>
              <a:rPr lang="es-ES" sz="2400" b="0" i="0" u="none" strike="noStrike" baseline="30000" dirty="0">
                <a:latin typeface="Trebuchet MS" panose="020B0603020202020204" pitchFamily="34" charset="0"/>
              </a:rPr>
              <a:t>0</a:t>
            </a:r>
            <a:r>
              <a:rPr lang="es-ES" sz="2400" b="0" i="0" u="none" strike="noStrike" baseline="0" dirty="0">
                <a:latin typeface="Trebuchet MS" panose="020B0603020202020204" pitchFamily="34" charset="0"/>
              </a:rPr>
              <a:t> 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/ 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X</a:t>
            </a:r>
            <a:r>
              <a:rPr lang="es-ES" sz="2400" b="0" i="1" u="none" strike="noStrike" baseline="-25000" dirty="0">
                <a:latin typeface="Elephant" panose="02020904090505020303" pitchFamily="18" charset="0"/>
              </a:rPr>
              <a:t>i</a:t>
            </a:r>
            <a:r>
              <a:rPr lang="es-ES" sz="2400" b="0" i="1" u="none" strike="noStrike" baseline="0" dirty="0">
                <a:latin typeface="Elephant" panose="02020904090505020303" pitchFamily="18" charset="0"/>
              </a:rPr>
              <a:t> </a:t>
            </a:r>
            <a:r>
              <a:rPr lang="es-ES" sz="2400" b="0" i="0" u="none" strike="noStrike" baseline="0" dirty="0">
                <a:latin typeface="Trebuchet MS" panose="020B0603020202020204" pitchFamily="34" charset="0"/>
              </a:rPr>
              <a:t>= 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x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] </a:t>
            </a:r>
            <a:r>
              <a:rPr lang="es-ES" sz="2400" b="0" i="0" u="none" strike="noStrike" baseline="0" dirty="0">
                <a:latin typeface="Trebuchet MS" panose="020B0603020202020204" pitchFamily="34" charset="0"/>
              </a:rPr>
              <a:t>= 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µ</a:t>
            </a:r>
            <a:r>
              <a:rPr lang="es-ES" sz="2400" b="0" i="0" u="none" strike="noStrike" baseline="-25000" dirty="0">
                <a:latin typeface="Trebuchet MS" panose="020B0603020202020204" pitchFamily="34" charset="0"/>
              </a:rPr>
              <a:t>1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(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x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) </a:t>
            </a:r>
            <a:r>
              <a:rPr lang="es-ES" sz="2400" b="0" i="0" u="none" strike="noStrike" baseline="0" dirty="0">
                <a:latin typeface="Trebuchet MS" panose="020B0603020202020204" pitchFamily="34" charset="0"/>
              </a:rPr>
              <a:t>− 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µ</a:t>
            </a:r>
            <a:r>
              <a:rPr lang="es-ES" sz="2400" b="0" i="0" u="none" strike="noStrike" baseline="-25000" dirty="0">
                <a:latin typeface="Trebuchet MS" panose="020B0603020202020204" pitchFamily="34" charset="0"/>
              </a:rPr>
              <a:t>0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(</a:t>
            </a:r>
            <a:r>
              <a:rPr lang="es-ES" sz="2400" b="0" i="1" u="none" strike="noStrike" baseline="0" dirty="0">
                <a:latin typeface="Verdana" panose="020B0604030504040204" pitchFamily="34" charset="0"/>
              </a:rPr>
              <a:t>x</a:t>
            </a:r>
            <a:r>
              <a:rPr lang="es-ES" sz="2400" b="0" i="0" u="none" strike="noStrike" baseline="0" dirty="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1E25E3FF-5829-C5A5-828C-A0D3232F819B}"/>
              </a:ext>
            </a:extLst>
          </p:cNvPr>
          <p:cNvSpPr/>
          <p:nvPr/>
        </p:nvSpPr>
        <p:spPr>
          <a:xfrm>
            <a:off x="965407" y="5461257"/>
            <a:ext cx="1225344" cy="704850"/>
          </a:xfrm>
          <a:prstGeom prst="wedgeRectCallout">
            <a:avLst>
              <a:gd name="adj1" fmla="val 14013"/>
              <a:gd name="adj2" fmla="val -1620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CATE</a:t>
            </a: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2665D54B-7D1E-C562-252D-5B51AFC753E4}"/>
              </a:ext>
            </a:extLst>
          </p:cNvPr>
          <p:cNvSpPr/>
          <p:nvPr/>
        </p:nvSpPr>
        <p:spPr>
          <a:xfrm>
            <a:off x="2543485" y="5461256"/>
            <a:ext cx="1333189" cy="817079"/>
          </a:xfrm>
          <a:prstGeom prst="wedgeRectCallout">
            <a:avLst>
              <a:gd name="adj1" fmla="val -15526"/>
              <a:gd name="adj2" fmla="val -178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Potential outcome if treated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49FCDF66-C963-506C-FD71-542A18676865}"/>
              </a:ext>
            </a:extLst>
          </p:cNvPr>
          <p:cNvSpPr/>
          <p:nvPr/>
        </p:nvSpPr>
        <p:spPr>
          <a:xfrm>
            <a:off x="4087414" y="5461256"/>
            <a:ext cx="1333189" cy="817079"/>
          </a:xfrm>
          <a:prstGeom prst="wedgeRectCallout">
            <a:avLst>
              <a:gd name="adj1" fmla="val -78398"/>
              <a:gd name="adj2" fmla="val -160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Potential outcome if untreated</a:t>
            </a:r>
          </a:p>
        </p:txBody>
      </p:sp>
      <p:sp>
        <p:nvSpPr>
          <p:cNvPr id="11" name="Speech Bubble: Rectangle 10">
            <a:extLst>
              <a:ext uri="{FF2B5EF4-FFF2-40B4-BE49-F238E27FC236}">
                <a16:creationId xmlns:a16="http://schemas.microsoft.com/office/drawing/2014/main" id="{DB987377-E2DF-58B2-875E-84E87F53C703}"/>
              </a:ext>
            </a:extLst>
          </p:cNvPr>
          <p:cNvSpPr/>
          <p:nvPr/>
        </p:nvSpPr>
        <p:spPr>
          <a:xfrm>
            <a:off x="4002371" y="3265823"/>
            <a:ext cx="2855629" cy="476296"/>
          </a:xfrm>
          <a:prstGeom prst="wedgeRectCallout">
            <a:avLst>
              <a:gd name="adj1" fmla="val -34152"/>
              <a:gd name="adj2" fmla="val 1058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Covariate</a:t>
            </a:r>
          </a:p>
        </p:txBody>
      </p:sp>
    </p:spTree>
    <p:extLst>
      <p:ext uri="{BB962C8B-B14F-4D97-AF65-F5344CB8AC3E}">
        <p14:creationId xmlns:p14="http://schemas.microsoft.com/office/powerpoint/2010/main" val="409789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D3469-D9C2-21F2-51C0-8B8062FEF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18871"/>
            <a:ext cx="8267296" cy="1446550"/>
          </a:xfrm>
        </p:spPr>
        <p:txBody>
          <a:bodyPr/>
          <a:lstStyle/>
          <a:p>
            <a:r>
              <a:rPr lang="en-US" dirty="0"/>
              <a:t>Assumptions needed to estimate 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8DD6-787D-5F96-DF5C-D2CD8DA9F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25" y="1834707"/>
            <a:ext cx="8267296" cy="3188586"/>
          </a:xfrm>
        </p:spPr>
        <p:txBody>
          <a:bodyPr>
            <a:normAutofit lnSpcReduction="10000"/>
          </a:bodyPr>
          <a:lstStyle/>
          <a:p>
            <a:r>
              <a:rPr lang="en-US" u="sng" dirty="0" err="1"/>
              <a:t>Unconfoundedness</a:t>
            </a:r>
            <a:r>
              <a:rPr lang="en-US" u="sng" dirty="0"/>
              <a:t> (strong </a:t>
            </a:r>
            <a:r>
              <a:rPr lang="en-US" u="sng" dirty="0" err="1"/>
              <a:t>ignorability</a:t>
            </a:r>
            <a:r>
              <a:rPr lang="en-US" u="sng" dirty="0"/>
              <a:t> of treatment assignment): </a:t>
            </a:r>
            <a:r>
              <a:rPr lang="en-US" dirty="0"/>
              <a:t>The potential outcomes are independent of treatment assignment given covariates. This means that there are no omitted confounders that related to both the treatment assignment and outcome. </a:t>
            </a:r>
          </a:p>
          <a:p>
            <a:endParaRPr lang="en-US" dirty="0"/>
          </a:p>
          <a:p>
            <a:r>
              <a:rPr lang="en-US" u="sng" dirty="0"/>
              <a:t>Positivity (overlap). </a:t>
            </a:r>
            <a:r>
              <a:rPr lang="en-US" dirty="0"/>
              <a:t>The probability of treatment assignment is neither zero nor one.</a:t>
            </a:r>
          </a:p>
        </p:txBody>
      </p:sp>
    </p:spTree>
    <p:extLst>
      <p:ext uri="{BB962C8B-B14F-4D97-AF65-F5344CB8AC3E}">
        <p14:creationId xmlns:p14="http://schemas.microsoft.com/office/powerpoint/2010/main" val="229841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DEF72E-9A56-3A45-8ADA-E6F93BA8E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4175133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5815F0-243F-9EF5-53C6-FE349C98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508250"/>
            <a:ext cx="3198777" cy="4024885"/>
          </a:xfrm>
        </p:spPr>
        <p:txBody>
          <a:bodyPr>
            <a:normAutofit/>
          </a:bodyPr>
          <a:lstStyle/>
          <a:p>
            <a:r>
              <a:rPr lang="en-US" dirty="0"/>
              <a:t>Machine learning for estimating CATE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6770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F37DE18-9466-7EA8-86C4-1C29AD3F0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897568"/>
              </p:ext>
            </p:extLst>
          </p:nvPr>
        </p:nvGraphicFramePr>
        <p:xfrm>
          <a:off x="4740282" y="976631"/>
          <a:ext cx="6478051" cy="4904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328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D67CFC-AD05-F214-9AAB-3F9F476E9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024885"/>
          </a:xfrm>
        </p:spPr>
        <p:txBody>
          <a:bodyPr>
            <a:normAutofit/>
          </a:bodyPr>
          <a:lstStyle/>
          <a:p>
            <a:r>
              <a:rPr lang="en-US" dirty="0"/>
              <a:t>Meta-learner selection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ross 30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B9894A-71A3-6649-2A1E-3BC34226F5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163044"/>
              </p:ext>
            </p:extLst>
          </p:nvPr>
        </p:nvGraphicFramePr>
        <p:xfrm>
          <a:off x="4489428" y="1508251"/>
          <a:ext cx="6523301" cy="40248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013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544E52-BA91-319A-736D-A37D8418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3198777" cy="4344711"/>
          </a:xfrm>
        </p:spPr>
        <p:txBody>
          <a:bodyPr>
            <a:normAutofit/>
          </a:bodyPr>
          <a:lstStyle/>
          <a:p>
            <a:r>
              <a:rPr lang="en-US" dirty="0"/>
              <a:t>S-Learner (Single Learner)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8B9AAF-3BFF-3546-915C-8BDE34AD7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90012D5C-1270-714B-AFB4-7E632827B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21BD82-5C47-4376-7BF2-655AFB1DE2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895172"/>
              </p:ext>
            </p:extLst>
          </p:nvPr>
        </p:nvGraphicFramePr>
        <p:xfrm>
          <a:off x="4489428" y="1508251"/>
          <a:ext cx="6728905" cy="437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2208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A2B177-0CAE-5B22-1A20-41F6770F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</p:spPr>
        <p:txBody>
          <a:bodyPr>
            <a:normAutofit/>
          </a:bodyPr>
          <a:lstStyle/>
          <a:p>
            <a:r>
              <a:rPr lang="en-US" dirty="0"/>
              <a:t>Weaknesses of S-Learner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ross 14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9168D56-F2CE-E4C8-21F3-18565B496C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5547953"/>
              </p:ext>
            </p:extLst>
          </p:nvPr>
        </p:nvGraphicFramePr>
        <p:xfrm>
          <a:off x="565149" y="2692400"/>
          <a:ext cx="10653184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4539871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DarkSeedLeftStep">
      <a:dk1>
        <a:srgbClr val="000000"/>
      </a:dk1>
      <a:lt1>
        <a:srgbClr val="FFFFFF"/>
      </a:lt1>
      <a:dk2>
        <a:srgbClr val="333820"/>
      </a:dk2>
      <a:lt2>
        <a:srgbClr val="E8E2E8"/>
      </a:lt2>
      <a:accent1>
        <a:srgbClr val="21B92D"/>
      </a:accent1>
      <a:accent2>
        <a:srgbClr val="4AB614"/>
      </a:accent2>
      <a:accent3>
        <a:srgbClr val="8AAD1F"/>
      </a:accent3>
      <a:accent4>
        <a:srgbClr val="BB9F14"/>
      </a:accent4>
      <a:accent5>
        <a:srgbClr val="E77729"/>
      </a:accent5>
      <a:accent6>
        <a:srgbClr val="D51718"/>
      </a:accent6>
      <a:hlink>
        <a:srgbClr val="A67737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1275</TotalTime>
  <Words>581</Words>
  <Application>Microsoft Office PowerPoint</Application>
  <PresentationFormat>Widescreen</PresentationFormat>
  <Paragraphs>67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Cambria</vt:lpstr>
      <vt:lpstr>Elephant</vt:lpstr>
      <vt:lpstr>Seaford Display</vt:lpstr>
      <vt:lpstr>System Font Regular</vt:lpstr>
      <vt:lpstr>Tenorite</vt:lpstr>
      <vt:lpstr>Times New Roman</vt:lpstr>
      <vt:lpstr>Trebuchet MS</vt:lpstr>
      <vt:lpstr>Verdana</vt:lpstr>
      <vt:lpstr>MadridVTI</vt:lpstr>
      <vt:lpstr>Heterogeneity of Treatment Effects</vt:lpstr>
      <vt:lpstr>Heterogeneity of treatment effects</vt:lpstr>
      <vt:lpstr>Probing heterogeneity of treatment effects</vt:lpstr>
      <vt:lpstr>Conditional Average Treatment effects</vt:lpstr>
      <vt:lpstr>Assumptions needed to estimate CATE</vt:lpstr>
      <vt:lpstr>Machine learning for estimating CATE</vt:lpstr>
      <vt:lpstr>Meta-learner selection</vt:lpstr>
      <vt:lpstr>S-Learner (Single Learner)</vt:lpstr>
      <vt:lpstr>Weaknesses of S-Learner</vt:lpstr>
      <vt:lpstr>T-Learner (Two-model Learner)</vt:lpstr>
      <vt:lpstr>Weaknesses of T-learner</vt:lpstr>
      <vt:lpstr>The R-learner (Residualized learner)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Machine Learning Methods for Evaluating Treatment Effect Heterogeneity</dc:title>
  <dc:creator>Leite,Walter</dc:creator>
  <cp:lastModifiedBy>Leite,Walter</cp:lastModifiedBy>
  <cp:revision>19</cp:revision>
  <dcterms:created xsi:type="dcterms:W3CDTF">2022-10-20T02:33:18Z</dcterms:created>
  <dcterms:modified xsi:type="dcterms:W3CDTF">2023-12-22T13:44:21Z</dcterms:modified>
</cp:coreProperties>
</file>