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256" r:id="rId2"/>
    <p:sldId id="297" r:id="rId3"/>
    <p:sldId id="298" r:id="rId4"/>
    <p:sldId id="299" r:id="rId5"/>
    <p:sldId id="379" r:id="rId6"/>
    <p:sldId id="380" r:id="rId7"/>
    <p:sldId id="381" r:id="rId8"/>
    <p:sldId id="382" r:id="rId9"/>
    <p:sldId id="383" r:id="rId10"/>
    <p:sldId id="384" r:id="rId11"/>
    <p:sldId id="389" r:id="rId12"/>
    <p:sldId id="390" r:id="rId13"/>
    <p:sldId id="391" r:id="rId14"/>
    <p:sldId id="385" r:id="rId15"/>
    <p:sldId id="386" r:id="rId16"/>
    <p:sldId id="300" r:id="rId17"/>
    <p:sldId id="301" r:id="rId18"/>
    <p:sldId id="302" r:id="rId19"/>
    <p:sldId id="303" r:id="rId20"/>
    <p:sldId id="304" r:id="rId21"/>
    <p:sldId id="305" r:id="rId22"/>
    <p:sldId id="307" r:id="rId23"/>
    <p:sldId id="308" r:id="rId24"/>
    <p:sldId id="310" r:id="rId25"/>
    <p:sldId id="370" r:id="rId26"/>
    <p:sldId id="371" r:id="rId27"/>
    <p:sldId id="372" r:id="rId28"/>
    <p:sldId id="373" r:id="rId29"/>
    <p:sldId id="374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93" r:id="rId43"/>
    <p:sldId id="392" r:id="rId44"/>
    <p:sldId id="394" r:id="rId45"/>
    <p:sldId id="395" r:id="rId46"/>
    <p:sldId id="396" r:id="rId47"/>
    <p:sldId id="397" r:id="rId48"/>
    <p:sldId id="398" r:id="rId49"/>
    <p:sldId id="323" r:id="rId50"/>
    <p:sldId id="324" r:id="rId51"/>
    <p:sldId id="399" r:id="rId52"/>
    <p:sldId id="400" r:id="rId53"/>
    <p:sldId id="401" r:id="rId54"/>
    <p:sldId id="404" r:id="rId55"/>
    <p:sldId id="405" r:id="rId56"/>
    <p:sldId id="403" r:id="rId57"/>
    <p:sldId id="409" r:id="rId58"/>
    <p:sldId id="410" r:id="rId59"/>
    <p:sldId id="411" r:id="rId60"/>
    <p:sldId id="375" r:id="rId61"/>
    <p:sldId id="415" r:id="rId62"/>
    <p:sldId id="413" r:id="rId63"/>
    <p:sldId id="414" r:id="rId64"/>
    <p:sldId id="362" r:id="rId65"/>
    <p:sldId id="363" r:id="rId66"/>
    <p:sldId id="365" r:id="rId67"/>
    <p:sldId id="366" r:id="rId68"/>
    <p:sldId id="367" r:id="rId69"/>
    <p:sldId id="368" r:id="rId70"/>
    <p:sldId id="369" r:id="rId71"/>
    <p:sldId id="376" r:id="rId72"/>
    <p:sldId id="378" r:id="rId73"/>
    <p:sldId id="377" r:id="rId74"/>
    <p:sldId id="416" r:id="rId75"/>
    <p:sldId id="418" r:id="rId76"/>
    <p:sldId id="419" r:id="rId77"/>
    <p:sldId id="420" r:id="rId78"/>
    <p:sldId id="421" r:id="rId79"/>
    <p:sldId id="325" r:id="rId80"/>
    <p:sldId id="422" r:id="rId81"/>
    <p:sldId id="355" r:id="rId82"/>
    <p:sldId id="356" r:id="rId83"/>
    <p:sldId id="357" r:id="rId84"/>
    <p:sldId id="358" r:id="rId85"/>
    <p:sldId id="359" r:id="rId86"/>
    <p:sldId id="360" r:id="rId87"/>
    <p:sldId id="361" r:id="rId88"/>
    <p:sldId id="326" r:id="rId89"/>
    <p:sldId id="332" r:id="rId90"/>
    <p:sldId id="423" r:id="rId91"/>
    <p:sldId id="425" r:id="rId92"/>
    <p:sldId id="426" r:id="rId93"/>
    <p:sldId id="427" r:id="rId94"/>
    <p:sldId id="428" r:id="rId95"/>
    <p:sldId id="429" r:id="rId96"/>
    <p:sldId id="430" r:id="rId97"/>
    <p:sldId id="431" r:id="rId98"/>
    <p:sldId id="432" r:id="rId99"/>
    <p:sldId id="433" r:id="rId100"/>
    <p:sldId id="434" r:id="rId101"/>
    <p:sldId id="435" r:id="rId102"/>
    <p:sldId id="436" r:id="rId103"/>
    <p:sldId id="437" r:id="rId104"/>
    <p:sldId id="438" r:id="rId105"/>
    <p:sldId id="439" r:id="rId106"/>
    <p:sldId id="440" r:id="rId107"/>
    <p:sldId id="441" r:id="rId108"/>
    <p:sldId id="333" r:id="rId109"/>
    <p:sldId id="334" r:id="rId110"/>
    <p:sldId id="335" r:id="rId111"/>
    <p:sldId id="336" r:id="rId112"/>
    <p:sldId id="337" r:id="rId113"/>
    <p:sldId id="338" r:id="rId114"/>
    <p:sldId id="339" r:id="rId115"/>
    <p:sldId id="354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  <a:srgbClr val="CB4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4"/>
    <p:restoredTop sz="72957" autoAdjust="0"/>
  </p:normalViewPr>
  <p:slideViewPr>
    <p:cSldViewPr snapToGrid="0" snapToObjects="1">
      <p:cViewPr varScale="1">
        <p:scale>
          <a:sx n="81" d="100"/>
          <a:sy n="81" d="100"/>
        </p:scale>
        <p:origin x="1752" y="90"/>
      </p:cViewPr>
      <p:guideLst/>
    </p:cSldViewPr>
  </p:slideViewPr>
  <p:outlineViewPr>
    <p:cViewPr>
      <p:scale>
        <a:sx n="33" d="100"/>
        <a:sy n="33" d="100"/>
      </p:scale>
      <p:origin x="0" y="-6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5CC98F5-6775-5344-9FEA-C87AD2585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7D00A4C-8EFF-AB40-AD1B-30299DCF2A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E7319-DCB8-2446-A5EE-1F2A9E88C0D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B3A337-9F47-F04C-9F4E-974AC0B2E2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F6E4BD-9325-0241-88C1-A7E5694FFA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38DED-116E-924C-968E-E57FE55FD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1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89D45-F694-3A47-B986-554E7BD4825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EA5D-8E7F-9B40-A1ED-C68BCCB3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4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8616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4050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644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4084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124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890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246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0045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7127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4433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9231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82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4060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214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7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45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78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07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1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3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6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48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92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33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0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4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4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09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81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22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5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2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5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38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1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55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59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07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81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07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24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620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42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142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27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95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444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95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41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02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90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64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407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414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91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70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53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84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431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971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749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37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8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23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37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77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14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78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307897792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6307897792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6738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307897792_0_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307897792_0_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5016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6307897792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6307897792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120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6307897792_0_1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6307897792_0_1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39550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6307897792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6307897792_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63577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307897792_0_1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307897792_0_1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765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873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6307897792_0_2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6307897792_0_2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89254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6307897792_0_2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6307897792_0_2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54207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6307897792_0_2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6307897792_0_2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52705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6307897792_0_2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6307897792_0_2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7085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6307897792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6307897792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064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6307897792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6307897792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159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6307897792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6307897792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5778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6307897792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6307897792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1051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6307897792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6307897792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396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7112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9969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9924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192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4992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468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3859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531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5627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1215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0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450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6952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0306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6546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675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789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015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114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4527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5310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EA5D-8E7F-9B40-A1ED-C68BCCB3800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- Colorful Norm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8722" y="1836859"/>
            <a:ext cx="6174556" cy="1716832"/>
          </a:xfrm>
        </p:spPr>
        <p:txBody>
          <a:bodyPr anchor="b"/>
          <a:lstStyle>
            <a:lvl1pPr algn="ctr">
              <a:defRPr sz="5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8722" y="3808660"/>
            <a:ext cx="6174556" cy="731710"/>
          </a:xfr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63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lobe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189794-9072-664E-B4FE-FF1D474C4982}"/>
              </a:ext>
            </a:extLst>
          </p:cNvPr>
          <p:cNvSpPr/>
          <p:nvPr userDrawn="1"/>
        </p:nvSpPr>
        <p:spPr>
          <a:xfrm>
            <a:off x="2120296" y="1817914"/>
            <a:ext cx="7951407" cy="322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291858-2025-2C43-B8D2-E9D4D0A65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0943" y="418654"/>
            <a:ext cx="7188775" cy="1603609"/>
          </a:xfrm>
        </p:spPr>
        <p:txBody>
          <a:bodyPr anchor="b"/>
          <a:lstStyle>
            <a:lvl1pPr algn="r">
              <a:defRPr sz="5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8BD06FE1-910C-7E49-857C-4BEF76C37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213" y="2204721"/>
            <a:ext cx="10921506" cy="102970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CB35F0C-D9F3-A047-8FF1-F091123A7181}"/>
              </a:ext>
            </a:extLst>
          </p:cNvPr>
          <p:cNvCxnSpPr>
            <a:cxnSpLocks/>
          </p:cNvCxnSpPr>
          <p:nvPr userDrawn="1"/>
        </p:nvCxnSpPr>
        <p:spPr>
          <a:xfrm>
            <a:off x="4440943" y="2112478"/>
            <a:ext cx="7188775" cy="0"/>
          </a:xfrm>
          <a:prstGeom prst="line">
            <a:avLst/>
          </a:prstGeom>
          <a:ln w="25400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Globe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189794-9072-664E-B4FE-FF1D474C4982}"/>
              </a:ext>
            </a:extLst>
          </p:cNvPr>
          <p:cNvSpPr/>
          <p:nvPr userDrawn="1"/>
        </p:nvSpPr>
        <p:spPr>
          <a:xfrm>
            <a:off x="2120296" y="1817914"/>
            <a:ext cx="7951407" cy="322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291858-2025-2C43-B8D2-E9D4D0A65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18654"/>
            <a:ext cx="7188775" cy="1603609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8BD06FE1-910C-7E49-857C-4BEF76C37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204721"/>
            <a:ext cx="7188775" cy="102970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CB35F0C-D9F3-A047-8FF1-F091123A7181}"/>
              </a:ext>
            </a:extLst>
          </p:cNvPr>
          <p:cNvCxnSpPr>
            <a:cxnSpLocks/>
          </p:cNvCxnSpPr>
          <p:nvPr userDrawn="1"/>
        </p:nvCxnSpPr>
        <p:spPr>
          <a:xfrm>
            <a:off x="838200" y="2112478"/>
            <a:ext cx="7188775" cy="0"/>
          </a:xfrm>
          <a:prstGeom prst="line">
            <a:avLst/>
          </a:prstGeom>
          <a:ln w="25400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3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Globe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189794-9072-664E-B4FE-FF1D474C4982}"/>
              </a:ext>
            </a:extLst>
          </p:cNvPr>
          <p:cNvSpPr/>
          <p:nvPr userDrawn="1"/>
        </p:nvSpPr>
        <p:spPr>
          <a:xfrm>
            <a:off x="2120296" y="1817914"/>
            <a:ext cx="7951407" cy="322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291858-2025-2C43-B8D2-E9D4D0A65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2928" y="1721820"/>
            <a:ext cx="7188775" cy="1603609"/>
          </a:xfrm>
        </p:spPr>
        <p:txBody>
          <a:bodyPr anchor="b"/>
          <a:lstStyle>
            <a:lvl1pPr algn="ctr">
              <a:defRPr sz="5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8BD06FE1-910C-7E49-857C-4BEF76C37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2928" y="3507887"/>
            <a:ext cx="7188775" cy="1029703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CB35F0C-D9F3-A047-8FF1-F091123A7181}"/>
              </a:ext>
            </a:extLst>
          </p:cNvPr>
          <p:cNvCxnSpPr>
            <a:cxnSpLocks/>
          </p:cNvCxnSpPr>
          <p:nvPr userDrawn="1"/>
        </p:nvCxnSpPr>
        <p:spPr>
          <a:xfrm>
            <a:off x="2882928" y="3429000"/>
            <a:ext cx="7188775" cy="0"/>
          </a:xfrm>
          <a:prstGeom prst="line">
            <a:avLst/>
          </a:prstGeom>
          <a:ln w="25400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87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Globe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189794-9072-664E-B4FE-FF1D474C4982}"/>
              </a:ext>
            </a:extLst>
          </p:cNvPr>
          <p:cNvSpPr/>
          <p:nvPr userDrawn="1"/>
        </p:nvSpPr>
        <p:spPr>
          <a:xfrm>
            <a:off x="2120296" y="1817914"/>
            <a:ext cx="7951407" cy="322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5F2E2C1-A659-7244-BD62-19E87D7F4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2928" y="1721820"/>
            <a:ext cx="7188775" cy="1603609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6017748-32AB-4449-9943-5A9968CFD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2928" y="3507887"/>
            <a:ext cx="7188775" cy="102970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6AA9B16-81B8-7C40-A370-E62FDE57FE10}"/>
              </a:ext>
            </a:extLst>
          </p:cNvPr>
          <p:cNvCxnSpPr>
            <a:cxnSpLocks/>
          </p:cNvCxnSpPr>
          <p:nvPr userDrawn="1"/>
        </p:nvCxnSpPr>
        <p:spPr>
          <a:xfrm>
            <a:off x="2882928" y="3429000"/>
            <a:ext cx="7188775" cy="0"/>
          </a:xfrm>
          <a:prstGeom prst="line">
            <a:avLst/>
          </a:prstGeom>
          <a:ln w="25400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54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Left Colorf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8C66DA5-A887-1941-965D-646407CD0DE4}"/>
              </a:ext>
            </a:extLst>
          </p:cNvPr>
          <p:cNvSpPr/>
          <p:nvPr userDrawn="1"/>
        </p:nvSpPr>
        <p:spPr>
          <a:xfrm>
            <a:off x="478971" y="549005"/>
            <a:ext cx="5065489" cy="5750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542" y="987425"/>
            <a:ext cx="50654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691376"/>
            <a:ext cx="4390134" cy="1500879"/>
          </a:xfrm>
          <a:noFill/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26770"/>
            <a:ext cx="4390134" cy="3676394"/>
          </a:xfr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839788" y="2319879"/>
            <a:ext cx="4390134" cy="97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6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7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- Colorful">
    <p:bg>
      <p:bgPr>
        <a:blipFill dpi="0" rotWithShape="1">
          <a:blip r:embed="rId2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020993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23819" y="1825625"/>
            <a:ext cx="5129981" cy="4020993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228600" indent="-228600">
              <a:buClr>
                <a:srgbClr val="00529B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B4815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1B3664"/>
              </a:buClr>
              <a:buFont typeface="Wingdings" charset="2"/>
              <a:buChar char="§"/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29B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684220"/>
            <a:ext cx="10515600" cy="0"/>
          </a:xfrm>
          <a:prstGeom prst="line">
            <a:avLst/>
          </a:prstGeom>
          <a:ln w="25400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67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lvl="0" indent="-431789" rtl="0">
              <a:spcBef>
                <a:spcPts val="1200"/>
              </a:spcBef>
              <a:spcAft>
                <a:spcPts val="0"/>
              </a:spcAft>
              <a:buSzPts val="1500"/>
              <a:buChar char=" "/>
              <a:defRPr/>
            </a:lvl1pPr>
            <a:lvl2pPr marL="1219170" lvl="1" indent="-423323" rtl="0">
              <a:spcBef>
                <a:spcPts val="267"/>
              </a:spcBef>
              <a:spcAft>
                <a:spcPts val="0"/>
              </a:spcAft>
              <a:buSzPts val="1400"/>
              <a:buChar char="◦"/>
              <a:defRPr/>
            </a:lvl2pPr>
            <a:lvl3pPr marL="1828754" lvl="2" indent="-397923" rtl="0">
              <a:spcBef>
                <a:spcPts val="400"/>
              </a:spcBef>
              <a:spcAft>
                <a:spcPts val="0"/>
              </a:spcAft>
              <a:buSzPts val="1100"/>
              <a:buChar char="◦"/>
              <a:defRPr/>
            </a:lvl3pPr>
            <a:lvl4pPr marL="2438339" lvl="3" indent="-397923" rtl="0">
              <a:spcBef>
                <a:spcPts val="400"/>
              </a:spcBef>
              <a:spcAft>
                <a:spcPts val="0"/>
              </a:spcAft>
              <a:buSzPts val="1100"/>
              <a:buChar char="◦"/>
              <a:defRPr/>
            </a:lvl4pPr>
            <a:lvl5pPr marL="3047924" lvl="4" indent="-397923" rtl="0">
              <a:spcBef>
                <a:spcPts val="400"/>
              </a:spcBef>
              <a:spcAft>
                <a:spcPts val="0"/>
              </a:spcAft>
              <a:buSzPts val="1100"/>
              <a:buChar char="◦"/>
              <a:defRPr/>
            </a:lvl5pPr>
            <a:lvl6pPr marL="3657509" lvl="5" indent="-397923" rtl="0">
              <a:spcBef>
                <a:spcPts val="400"/>
              </a:spcBef>
              <a:spcAft>
                <a:spcPts val="0"/>
              </a:spcAft>
              <a:buSzPts val="1100"/>
              <a:buChar char="◦"/>
              <a:defRPr/>
            </a:lvl6pPr>
            <a:lvl7pPr marL="4267093" lvl="6" indent="-397923" rtl="0">
              <a:spcBef>
                <a:spcPts val="400"/>
              </a:spcBef>
              <a:spcAft>
                <a:spcPts val="0"/>
              </a:spcAft>
              <a:buSzPts val="1100"/>
              <a:buChar char="◦"/>
              <a:defRPr/>
            </a:lvl7pPr>
            <a:lvl8pPr marL="4876678" lvl="7" indent="-397923" rtl="0">
              <a:spcBef>
                <a:spcPts val="400"/>
              </a:spcBef>
              <a:spcAft>
                <a:spcPts val="0"/>
              </a:spcAft>
              <a:buSzPts val="1100"/>
              <a:buChar char="◦"/>
              <a:defRPr/>
            </a:lvl8pPr>
            <a:lvl9pPr marL="5486263" lvl="8" indent="-397923" rtl="0">
              <a:spcBef>
                <a:spcPts val="400"/>
              </a:spcBef>
              <a:spcAft>
                <a:spcPts val="400"/>
              </a:spcAft>
              <a:buSzPts val="11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276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03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7" r:id="rId2"/>
    <p:sldLayoutId id="2147483700" r:id="rId3"/>
    <p:sldLayoutId id="2147483701" r:id="rId4"/>
    <p:sldLayoutId id="2147483702" r:id="rId5"/>
    <p:sldLayoutId id="2147483693" r:id="rId6"/>
    <p:sldLayoutId id="2147483694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dprogrammer.org/rnn-lstm-gru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programmer.org/rnn-lstm-gr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programmer.org/rnn-lstm-gru" TargetMode="External"/><Relationship Id="rId4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programmer.org/rnn-lstm-gru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programmer.org/rnn-lstm-gru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programmer.org/rnn-lstm-gru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Neural </a:t>
            </a:r>
            <a:r>
              <a:rPr lang="en-US" smtClean="0"/>
              <a:t>Networks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BC2A5D-500D-D84B-B7E1-79F9C7F03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Model Fitting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798780" y="3107161"/>
            <a:ext cx="5068551" cy="169038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0" idx="0"/>
          </p:cNvCxnSpPr>
          <p:nvPr/>
        </p:nvCxnSpPr>
        <p:spPr>
          <a:xfrm flipV="1">
            <a:off x="2768922" y="4478694"/>
            <a:ext cx="0" cy="11044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433769" y="4226767"/>
            <a:ext cx="1" cy="74535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0"/>
          </p:cNvCxnSpPr>
          <p:nvPr/>
        </p:nvCxnSpPr>
        <p:spPr>
          <a:xfrm flipH="1" flipV="1">
            <a:off x="3830785" y="4133543"/>
            <a:ext cx="2024" cy="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28313" y="3798575"/>
            <a:ext cx="0" cy="174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620323" y="3853881"/>
            <a:ext cx="1" cy="5495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921140" y="2836093"/>
            <a:ext cx="0" cy="9135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5" idx="4"/>
          </p:cNvCxnSpPr>
          <p:nvPr/>
        </p:nvCxnSpPr>
        <p:spPr>
          <a:xfrm flipH="1" flipV="1">
            <a:off x="5022900" y="3647761"/>
            <a:ext cx="2441" cy="10191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89249" y="3087913"/>
            <a:ext cx="0" cy="26177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318488" y="2435316"/>
            <a:ext cx="2330629" cy="157437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299296" y="397261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379422" y="2994111"/>
            <a:ext cx="14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error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447928" y="2817271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962460" y="3972615"/>
            <a:ext cx="0" cy="40812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550871" y="3048425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802744" y="3303462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88466" y="1990562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52787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078299" y="2637213"/>
            <a:ext cx="425512" cy="425512"/>
          </a:xfrm>
          <a:prstGeom prst="rect">
            <a:avLst/>
          </a:prstGeom>
          <a:solidFill>
            <a:srgbClr val="77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503811" y="2637213"/>
            <a:ext cx="425512" cy="425512"/>
          </a:xfrm>
          <a:prstGeom prst="rect">
            <a:avLst/>
          </a:prstGeom>
          <a:solidFill>
            <a:srgbClr val="713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29323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1334" y="1990562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52787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078299" y="2637213"/>
            <a:ext cx="425512" cy="425512"/>
          </a:xfrm>
          <a:prstGeom prst="rect">
            <a:avLst/>
          </a:prstGeom>
          <a:solidFill>
            <a:srgbClr val="77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503811" y="2637213"/>
            <a:ext cx="425512" cy="425512"/>
          </a:xfrm>
          <a:prstGeom prst="rect">
            <a:avLst/>
          </a:prstGeom>
          <a:solidFill>
            <a:srgbClr val="713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29323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354835" y="2637213"/>
            <a:ext cx="425512" cy="425512"/>
          </a:xfrm>
          <a:prstGeom prst="rect">
            <a:avLst/>
          </a:prstGeom>
          <a:solidFill>
            <a:srgbClr val="672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38734" y="1990562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52787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078299" y="2637213"/>
            <a:ext cx="425512" cy="425512"/>
          </a:xfrm>
          <a:prstGeom prst="rect">
            <a:avLst/>
          </a:prstGeom>
          <a:solidFill>
            <a:srgbClr val="77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503811" y="2637213"/>
            <a:ext cx="425512" cy="425512"/>
          </a:xfrm>
          <a:prstGeom prst="rect">
            <a:avLst/>
          </a:prstGeom>
          <a:solidFill>
            <a:srgbClr val="713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29323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354835" y="2637213"/>
            <a:ext cx="425512" cy="425512"/>
          </a:xfrm>
          <a:prstGeom prst="rect">
            <a:avLst/>
          </a:prstGeom>
          <a:solidFill>
            <a:srgbClr val="672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780347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6418" y="2412455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52787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078299" y="2637213"/>
            <a:ext cx="425512" cy="425512"/>
          </a:xfrm>
          <a:prstGeom prst="rect">
            <a:avLst/>
          </a:prstGeom>
          <a:solidFill>
            <a:srgbClr val="77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503811" y="2637213"/>
            <a:ext cx="425512" cy="425512"/>
          </a:xfrm>
          <a:prstGeom prst="rect">
            <a:avLst/>
          </a:prstGeom>
          <a:solidFill>
            <a:srgbClr val="713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29323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354835" y="2637213"/>
            <a:ext cx="425512" cy="425512"/>
          </a:xfrm>
          <a:prstGeom prst="rect">
            <a:avLst/>
          </a:prstGeom>
          <a:solidFill>
            <a:srgbClr val="672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780347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227275" y="3062725"/>
            <a:ext cx="425512" cy="425512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1930" y="2412455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52787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078299" y="2637213"/>
            <a:ext cx="425512" cy="425512"/>
          </a:xfrm>
          <a:prstGeom prst="rect">
            <a:avLst/>
          </a:prstGeom>
          <a:solidFill>
            <a:srgbClr val="77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503811" y="2637213"/>
            <a:ext cx="425512" cy="425512"/>
          </a:xfrm>
          <a:prstGeom prst="rect">
            <a:avLst/>
          </a:prstGeom>
          <a:solidFill>
            <a:srgbClr val="713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29323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354835" y="2637213"/>
            <a:ext cx="425512" cy="425512"/>
          </a:xfrm>
          <a:prstGeom prst="rect">
            <a:avLst/>
          </a:prstGeom>
          <a:solidFill>
            <a:srgbClr val="672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780347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227275" y="3062725"/>
            <a:ext cx="425512" cy="425512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652787" y="3062725"/>
            <a:ext cx="425512" cy="425512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54794" y="2401281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52787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078299" y="2637213"/>
            <a:ext cx="425512" cy="425512"/>
          </a:xfrm>
          <a:prstGeom prst="rect">
            <a:avLst/>
          </a:prstGeom>
          <a:solidFill>
            <a:srgbClr val="77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503811" y="2637213"/>
            <a:ext cx="425512" cy="425512"/>
          </a:xfrm>
          <a:prstGeom prst="rect">
            <a:avLst/>
          </a:prstGeom>
          <a:solidFill>
            <a:srgbClr val="713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29323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354835" y="2637213"/>
            <a:ext cx="425512" cy="425512"/>
          </a:xfrm>
          <a:prstGeom prst="rect">
            <a:avLst/>
          </a:prstGeom>
          <a:solidFill>
            <a:srgbClr val="672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780347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227275" y="3062725"/>
            <a:ext cx="425512" cy="425512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652787" y="3062725"/>
            <a:ext cx="425512" cy="425512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078299" y="3058834"/>
            <a:ext cx="425512" cy="425512"/>
          </a:xfrm>
          <a:prstGeom prst="rect">
            <a:avLst/>
          </a:prstGeom>
          <a:solidFill>
            <a:srgbClr val="8E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62954" y="2412455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52787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078299" y="2637213"/>
            <a:ext cx="425512" cy="425512"/>
          </a:xfrm>
          <a:prstGeom prst="rect">
            <a:avLst/>
          </a:prstGeom>
          <a:solidFill>
            <a:srgbClr val="77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503811" y="2637213"/>
            <a:ext cx="425512" cy="425512"/>
          </a:xfrm>
          <a:prstGeom prst="rect">
            <a:avLst/>
          </a:prstGeom>
          <a:solidFill>
            <a:srgbClr val="713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29323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354835" y="2637213"/>
            <a:ext cx="425512" cy="425512"/>
          </a:xfrm>
          <a:prstGeom prst="rect">
            <a:avLst/>
          </a:prstGeom>
          <a:solidFill>
            <a:srgbClr val="672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780347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227275" y="3062725"/>
            <a:ext cx="425512" cy="425512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652787" y="3062725"/>
            <a:ext cx="425512" cy="425512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078299" y="3058834"/>
            <a:ext cx="425512" cy="425512"/>
          </a:xfrm>
          <a:prstGeom prst="rect">
            <a:avLst/>
          </a:prstGeom>
          <a:solidFill>
            <a:srgbClr val="8E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7503811" y="3058834"/>
            <a:ext cx="425512" cy="425512"/>
          </a:xfrm>
          <a:prstGeom prst="rect">
            <a:avLst/>
          </a:prstGeom>
          <a:solidFill>
            <a:srgbClr val="7E3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88466" y="2412455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52787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078299" y="2637213"/>
            <a:ext cx="425512" cy="425512"/>
          </a:xfrm>
          <a:prstGeom prst="rect">
            <a:avLst/>
          </a:prstGeom>
          <a:solidFill>
            <a:srgbClr val="77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503811" y="2637213"/>
            <a:ext cx="425512" cy="425512"/>
          </a:xfrm>
          <a:prstGeom prst="rect">
            <a:avLst/>
          </a:prstGeom>
          <a:solidFill>
            <a:srgbClr val="713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29323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354835" y="2637213"/>
            <a:ext cx="425512" cy="425512"/>
          </a:xfrm>
          <a:prstGeom prst="rect">
            <a:avLst/>
          </a:prstGeom>
          <a:solidFill>
            <a:srgbClr val="672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780347" y="263721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227275" y="3062725"/>
            <a:ext cx="425512" cy="425512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652787" y="3062725"/>
            <a:ext cx="425512" cy="425512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078299" y="3058834"/>
            <a:ext cx="425512" cy="425512"/>
          </a:xfrm>
          <a:prstGeom prst="rect">
            <a:avLst/>
          </a:prstGeom>
          <a:solidFill>
            <a:srgbClr val="8E6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7503811" y="3058834"/>
            <a:ext cx="425512" cy="425512"/>
          </a:xfrm>
          <a:prstGeom prst="rect">
            <a:avLst/>
          </a:prstGeom>
          <a:solidFill>
            <a:srgbClr val="7E3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929323" y="3058834"/>
            <a:ext cx="425512" cy="425512"/>
          </a:xfrm>
          <a:prstGeom prst="rect">
            <a:avLst/>
          </a:prstGeom>
          <a:solidFill>
            <a:srgbClr val="763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pic>
        <p:nvPicPr>
          <p:cNvPr id="49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t="39734" r="4515"/>
          <a:stretch/>
        </p:blipFill>
        <p:spPr bwMode="auto">
          <a:xfrm>
            <a:off x="2525919" y="2353901"/>
            <a:ext cx="4934138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t="39734" r="4515"/>
          <a:stretch/>
        </p:blipFill>
        <p:spPr bwMode="auto">
          <a:xfrm>
            <a:off x="5748950" y="2326741"/>
            <a:ext cx="3674199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99075" y="2727331"/>
            <a:ext cx="1579264" cy="1622460"/>
            <a:chOff x="189050" y="2727331"/>
            <a:chExt cx="2994978" cy="3076896"/>
          </a:xfrm>
        </p:grpSpPr>
        <p:sp>
          <p:nvSpPr>
            <p:cNvPr id="52" name="Rectangle 51"/>
            <p:cNvSpPr/>
            <p:nvPr/>
          </p:nvSpPr>
          <p:spPr>
            <a:xfrm>
              <a:off x="1056468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81980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07492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333004" y="2727331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58516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6468" y="3152843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81980" y="3152843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07492" y="3152843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333004" y="3152843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58516" y="3152843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56468" y="3578355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81980" y="3578355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07492" y="3578355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33004" y="3578355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58516" y="3578355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56468" y="3973570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81980" y="3973570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07492" y="3973570"/>
              <a:ext cx="425512" cy="425512"/>
            </a:xfrm>
            <a:prstGeom prst="rect">
              <a:avLst/>
            </a:pr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33004" y="3973570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58516" y="3973570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56468" y="4398904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1980" y="4398904"/>
              <a:ext cx="425512" cy="425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07492" y="4398904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33004" y="4398904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58516" y="4398904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56468" y="2727687"/>
              <a:ext cx="2127560" cy="209672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9050" y="5219453"/>
              <a:ext cx="207941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[</a:t>
              </a:r>
              <a:r>
                <a:rPr lang="en-US" sz="3200" dirty="0" smtClean="0">
                  <a:solidFill>
                    <a:srgbClr val="FF0000"/>
                  </a:solidFill>
                </a:rPr>
                <a:t>60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</a:rPr>
                <a:t>38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5"/>
                  </a:solidFill>
                </a:rPr>
                <a:t>63</a:t>
              </a:r>
              <a:r>
                <a:rPr lang="en-US" sz="3200" dirty="0" smtClean="0"/>
                <a:t>]</a:t>
              </a:r>
              <a:endParaRPr lang="en-US" sz="3200" dirty="0"/>
            </a:p>
          </p:txBody>
        </p:sp>
        <p:cxnSp>
          <p:nvCxnSpPr>
            <p:cNvPr id="79" name="Straight Connector 78"/>
            <p:cNvCxnSpPr>
              <a:endCxn id="78" idx="0"/>
            </p:cNvCxnSpPr>
            <p:nvPr/>
          </p:nvCxnSpPr>
          <p:spPr>
            <a:xfrm flipH="1">
              <a:off x="1228757" y="3753247"/>
              <a:ext cx="897496" cy="146620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5073737" y="629660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Images from https</a:t>
            </a:r>
            <a:r>
              <a:rPr lang="en-US" sz="1100" dirty="0"/>
              <a:t>://medium.com/@fenjiro/face-id-deep-learning-for-face-recognition-324b50d916d1</a:t>
            </a:r>
          </a:p>
        </p:txBody>
      </p:sp>
    </p:spTree>
    <p:extLst>
      <p:ext uri="{BB962C8B-B14F-4D97-AF65-F5344CB8AC3E}">
        <p14:creationId xmlns:p14="http://schemas.microsoft.com/office/powerpoint/2010/main" val="33700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pic>
        <p:nvPicPr>
          <p:cNvPr id="49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t="39734" r="4515"/>
          <a:stretch/>
        </p:blipFill>
        <p:spPr bwMode="auto">
          <a:xfrm>
            <a:off x="2525919" y="2353901"/>
            <a:ext cx="4934138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t="39734" r="4515"/>
          <a:stretch/>
        </p:blipFill>
        <p:spPr bwMode="auto">
          <a:xfrm>
            <a:off x="5748950" y="2326741"/>
            <a:ext cx="3674199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99075" y="2727331"/>
            <a:ext cx="1579264" cy="1622460"/>
            <a:chOff x="189050" y="2727331"/>
            <a:chExt cx="2994978" cy="3076896"/>
          </a:xfrm>
        </p:grpSpPr>
        <p:sp>
          <p:nvSpPr>
            <p:cNvPr id="52" name="Rectangle 51"/>
            <p:cNvSpPr/>
            <p:nvPr/>
          </p:nvSpPr>
          <p:spPr>
            <a:xfrm>
              <a:off x="1056468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81980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07492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333004" y="2727331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58516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6468" y="3152843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81980" y="3152843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07492" y="3152843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333004" y="3152843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58516" y="3152843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56468" y="3578355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81980" y="3578355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07492" y="3578355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33004" y="3578355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58516" y="3578355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56468" y="3973570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81980" y="3973570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07492" y="3973570"/>
              <a:ext cx="425512" cy="425512"/>
            </a:xfrm>
            <a:prstGeom prst="rect">
              <a:avLst/>
            </a:pr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33004" y="3973570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58516" y="3973570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56468" y="4398904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1980" y="4398904"/>
              <a:ext cx="425512" cy="425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07492" y="4398904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33004" y="4398904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58516" y="4398904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56468" y="2727687"/>
              <a:ext cx="2127560" cy="209672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9050" y="5219453"/>
              <a:ext cx="207941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[</a:t>
              </a:r>
              <a:r>
                <a:rPr lang="en-US" sz="3200" dirty="0" smtClean="0">
                  <a:solidFill>
                    <a:srgbClr val="FF0000"/>
                  </a:solidFill>
                </a:rPr>
                <a:t>60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</a:rPr>
                <a:t>38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5"/>
                  </a:solidFill>
                </a:rPr>
                <a:t>63</a:t>
              </a:r>
              <a:r>
                <a:rPr lang="en-US" sz="3200" dirty="0" smtClean="0"/>
                <a:t>]</a:t>
              </a:r>
              <a:endParaRPr lang="en-US" sz="3200" dirty="0"/>
            </a:p>
          </p:txBody>
        </p:sp>
        <p:cxnSp>
          <p:nvCxnSpPr>
            <p:cNvPr id="79" name="Straight Connector 78"/>
            <p:cNvCxnSpPr>
              <a:endCxn id="78" idx="0"/>
            </p:cNvCxnSpPr>
            <p:nvPr/>
          </p:nvCxnSpPr>
          <p:spPr>
            <a:xfrm flipH="1">
              <a:off x="1228757" y="3753247"/>
              <a:ext cx="897496" cy="146620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r="51337" b="66695"/>
          <a:stretch/>
        </p:blipFill>
        <p:spPr bwMode="auto">
          <a:xfrm>
            <a:off x="3083688" y="3720945"/>
            <a:ext cx="1557197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073737" y="629660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Images from https</a:t>
            </a:r>
            <a:r>
              <a:rPr lang="en-US" sz="1100" dirty="0"/>
              <a:t>://medium.com/@fenjiro/face-id-deep-learning-for-face-recognition-324b50d916d1</a:t>
            </a:r>
          </a:p>
        </p:txBody>
      </p:sp>
    </p:spTree>
    <p:extLst>
      <p:ext uri="{BB962C8B-B14F-4D97-AF65-F5344CB8AC3E}">
        <p14:creationId xmlns:p14="http://schemas.microsoft.com/office/powerpoint/2010/main" val="35195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Model Fitting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994853" y="2162629"/>
            <a:ext cx="4289833" cy="378822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0"/>
          </p:cNvCxnSpPr>
          <p:nvPr/>
        </p:nvCxnSpPr>
        <p:spPr>
          <a:xfrm flipH="1" flipV="1">
            <a:off x="3830785" y="4133543"/>
            <a:ext cx="2024" cy="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318488" y="2435316"/>
            <a:ext cx="2330629" cy="157437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299296" y="397261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379422" y="2994111"/>
            <a:ext cx="14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error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447928" y="2817271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550871" y="3048425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802744" y="3303462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085412" y="3430147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pic>
        <p:nvPicPr>
          <p:cNvPr id="49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t="39734" r="4515"/>
          <a:stretch/>
        </p:blipFill>
        <p:spPr bwMode="auto">
          <a:xfrm>
            <a:off x="2525919" y="2353901"/>
            <a:ext cx="4934138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t="39734" r="4515"/>
          <a:stretch/>
        </p:blipFill>
        <p:spPr bwMode="auto">
          <a:xfrm>
            <a:off x="5748950" y="2326741"/>
            <a:ext cx="3674199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99075" y="2727331"/>
            <a:ext cx="1579264" cy="1622460"/>
            <a:chOff x="189050" y="2727331"/>
            <a:chExt cx="2994978" cy="3076896"/>
          </a:xfrm>
        </p:grpSpPr>
        <p:sp>
          <p:nvSpPr>
            <p:cNvPr id="52" name="Rectangle 51"/>
            <p:cNvSpPr/>
            <p:nvPr/>
          </p:nvSpPr>
          <p:spPr>
            <a:xfrm>
              <a:off x="1056468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81980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07492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333004" y="2727331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58516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6468" y="3152843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81980" y="3152843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07492" y="3152843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333004" y="3152843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58516" y="3152843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56468" y="3578355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81980" y="3578355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07492" y="3578355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33004" y="3578355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58516" y="3578355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56468" y="3973570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81980" y="3973570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07492" y="3973570"/>
              <a:ext cx="425512" cy="425512"/>
            </a:xfrm>
            <a:prstGeom prst="rect">
              <a:avLst/>
            </a:pr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33004" y="3973570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58516" y="3973570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56468" y="4398904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1980" y="4398904"/>
              <a:ext cx="425512" cy="425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07492" y="4398904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33004" y="4398904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58516" y="4398904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56468" y="2727687"/>
              <a:ext cx="2127560" cy="209672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9050" y="5219453"/>
              <a:ext cx="207941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[</a:t>
              </a:r>
              <a:r>
                <a:rPr lang="en-US" sz="3200" dirty="0" smtClean="0">
                  <a:solidFill>
                    <a:srgbClr val="FF0000"/>
                  </a:solidFill>
                </a:rPr>
                <a:t>60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</a:rPr>
                <a:t>38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5"/>
                  </a:solidFill>
                </a:rPr>
                <a:t>63</a:t>
              </a:r>
              <a:r>
                <a:rPr lang="en-US" sz="3200" dirty="0" smtClean="0"/>
                <a:t>]</a:t>
              </a:r>
              <a:endParaRPr lang="en-US" sz="3200" dirty="0"/>
            </a:p>
          </p:txBody>
        </p:sp>
        <p:cxnSp>
          <p:nvCxnSpPr>
            <p:cNvPr id="79" name="Straight Connector 78"/>
            <p:cNvCxnSpPr>
              <a:endCxn id="78" idx="0"/>
            </p:cNvCxnSpPr>
            <p:nvPr/>
          </p:nvCxnSpPr>
          <p:spPr>
            <a:xfrm flipH="1">
              <a:off x="1228757" y="3753247"/>
              <a:ext cx="897496" cy="146620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r="51337" b="66695"/>
          <a:stretch/>
        </p:blipFill>
        <p:spPr bwMode="auto">
          <a:xfrm>
            <a:off x="3083688" y="3720945"/>
            <a:ext cx="1557197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r="51337" b="66695"/>
          <a:stretch/>
        </p:blipFill>
        <p:spPr bwMode="auto">
          <a:xfrm>
            <a:off x="5790669" y="2256123"/>
            <a:ext cx="4627828" cy="38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073737" y="629660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Images from https</a:t>
            </a:r>
            <a:r>
              <a:rPr lang="en-US" sz="1100" dirty="0"/>
              <a:t>://medium.com/@fenjiro/face-id-deep-learning-for-face-recognition-324b50d916d1</a:t>
            </a:r>
          </a:p>
        </p:txBody>
      </p:sp>
    </p:spTree>
    <p:extLst>
      <p:ext uri="{BB962C8B-B14F-4D97-AF65-F5344CB8AC3E}">
        <p14:creationId xmlns:p14="http://schemas.microsoft.com/office/powerpoint/2010/main" val="4664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pic>
        <p:nvPicPr>
          <p:cNvPr id="49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t="39734" r="4515"/>
          <a:stretch/>
        </p:blipFill>
        <p:spPr bwMode="auto">
          <a:xfrm>
            <a:off x="2525919" y="2353901"/>
            <a:ext cx="4934138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t="39734" r="4515"/>
          <a:stretch/>
        </p:blipFill>
        <p:spPr bwMode="auto">
          <a:xfrm>
            <a:off x="5748950" y="2326741"/>
            <a:ext cx="3674199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99075" y="2727331"/>
            <a:ext cx="1579264" cy="1622460"/>
            <a:chOff x="189050" y="2727331"/>
            <a:chExt cx="2994978" cy="3076896"/>
          </a:xfrm>
        </p:grpSpPr>
        <p:sp>
          <p:nvSpPr>
            <p:cNvPr id="52" name="Rectangle 51"/>
            <p:cNvSpPr/>
            <p:nvPr/>
          </p:nvSpPr>
          <p:spPr>
            <a:xfrm>
              <a:off x="1056468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81980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07492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333004" y="2727331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58516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6468" y="3152843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81980" y="3152843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07492" y="3152843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333004" y="3152843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58516" y="3152843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56468" y="3578355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81980" y="3578355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07492" y="3578355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33004" y="3578355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58516" y="3578355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56468" y="3973570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81980" y="3973570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07492" y="3973570"/>
              <a:ext cx="425512" cy="425512"/>
            </a:xfrm>
            <a:prstGeom prst="rect">
              <a:avLst/>
            </a:pr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33004" y="3973570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58516" y="3973570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56468" y="4398904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1980" y="4398904"/>
              <a:ext cx="425512" cy="425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07492" y="4398904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33004" y="4398904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58516" y="4398904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56468" y="2727687"/>
              <a:ext cx="2127560" cy="209672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9050" y="5219453"/>
              <a:ext cx="207941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[</a:t>
              </a:r>
              <a:r>
                <a:rPr lang="en-US" sz="3200" dirty="0" smtClean="0">
                  <a:solidFill>
                    <a:srgbClr val="FF0000"/>
                  </a:solidFill>
                </a:rPr>
                <a:t>60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</a:rPr>
                <a:t>38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5"/>
                  </a:solidFill>
                </a:rPr>
                <a:t>63</a:t>
              </a:r>
              <a:r>
                <a:rPr lang="en-US" sz="3200" dirty="0" smtClean="0"/>
                <a:t>]</a:t>
              </a:r>
              <a:endParaRPr lang="en-US" sz="3200" dirty="0"/>
            </a:p>
          </p:txBody>
        </p:sp>
        <p:cxnSp>
          <p:nvCxnSpPr>
            <p:cNvPr id="79" name="Straight Connector 78"/>
            <p:cNvCxnSpPr>
              <a:endCxn id="78" idx="0"/>
            </p:cNvCxnSpPr>
            <p:nvPr/>
          </p:nvCxnSpPr>
          <p:spPr>
            <a:xfrm flipH="1">
              <a:off x="1228757" y="3753247"/>
              <a:ext cx="897496" cy="146620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r="51337" b="66695"/>
          <a:stretch/>
        </p:blipFill>
        <p:spPr bwMode="auto">
          <a:xfrm>
            <a:off x="3083688" y="3720945"/>
            <a:ext cx="1557197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4" t="462" r="31455" b="66233"/>
          <a:stretch/>
        </p:blipFill>
        <p:spPr bwMode="auto">
          <a:xfrm>
            <a:off x="5124001" y="3740544"/>
            <a:ext cx="1523922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5073737" y="629660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Images from https</a:t>
            </a:r>
            <a:r>
              <a:rPr lang="en-US" sz="1100" dirty="0"/>
              <a:t>://medium.com/@fenjiro/face-id-deep-learning-for-face-recognition-324b50d916d1</a:t>
            </a:r>
          </a:p>
        </p:txBody>
      </p:sp>
    </p:spTree>
    <p:extLst>
      <p:ext uri="{BB962C8B-B14F-4D97-AF65-F5344CB8AC3E}">
        <p14:creationId xmlns:p14="http://schemas.microsoft.com/office/powerpoint/2010/main" val="32224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pic>
        <p:nvPicPr>
          <p:cNvPr id="49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t="39734" r="4515"/>
          <a:stretch/>
        </p:blipFill>
        <p:spPr bwMode="auto">
          <a:xfrm>
            <a:off x="2525919" y="2353901"/>
            <a:ext cx="4934138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t="39734" r="4515"/>
          <a:stretch/>
        </p:blipFill>
        <p:spPr bwMode="auto">
          <a:xfrm>
            <a:off x="5748950" y="2326741"/>
            <a:ext cx="3674199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99075" y="2727331"/>
            <a:ext cx="1579264" cy="1622460"/>
            <a:chOff x="189050" y="2727331"/>
            <a:chExt cx="2994978" cy="3076896"/>
          </a:xfrm>
        </p:grpSpPr>
        <p:sp>
          <p:nvSpPr>
            <p:cNvPr id="52" name="Rectangle 51"/>
            <p:cNvSpPr/>
            <p:nvPr/>
          </p:nvSpPr>
          <p:spPr>
            <a:xfrm>
              <a:off x="1056468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81980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07492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333004" y="2727331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58516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6468" y="3152843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81980" y="3152843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07492" y="3152843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333004" y="3152843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58516" y="3152843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56468" y="3578355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81980" y="3578355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07492" y="3578355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33004" y="3578355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58516" y="3578355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56468" y="3973570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81980" y="3973570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07492" y="3973570"/>
              <a:ext cx="425512" cy="425512"/>
            </a:xfrm>
            <a:prstGeom prst="rect">
              <a:avLst/>
            </a:pr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33004" y="3973570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58516" y="3973570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56468" y="4398904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1980" y="4398904"/>
              <a:ext cx="425512" cy="425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07492" y="4398904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33004" y="4398904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58516" y="4398904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56468" y="2727687"/>
              <a:ext cx="2127560" cy="209672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9050" y="5219453"/>
              <a:ext cx="207941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[</a:t>
              </a:r>
              <a:r>
                <a:rPr lang="en-US" sz="3200" dirty="0" smtClean="0">
                  <a:solidFill>
                    <a:srgbClr val="FF0000"/>
                  </a:solidFill>
                </a:rPr>
                <a:t>60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</a:rPr>
                <a:t>38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5"/>
                  </a:solidFill>
                </a:rPr>
                <a:t>63</a:t>
              </a:r>
              <a:r>
                <a:rPr lang="en-US" sz="3200" dirty="0" smtClean="0"/>
                <a:t>]</a:t>
              </a:r>
              <a:endParaRPr lang="en-US" sz="3200" dirty="0"/>
            </a:p>
          </p:txBody>
        </p:sp>
        <p:cxnSp>
          <p:nvCxnSpPr>
            <p:cNvPr id="79" name="Straight Connector 78"/>
            <p:cNvCxnSpPr>
              <a:endCxn id="78" idx="0"/>
            </p:cNvCxnSpPr>
            <p:nvPr/>
          </p:nvCxnSpPr>
          <p:spPr>
            <a:xfrm flipH="1">
              <a:off x="1228757" y="3753247"/>
              <a:ext cx="897496" cy="146620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r="51337" b="66695"/>
          <a:stretch/>
        </p:blipFill>
        <p:spPr bwMode="auto">
          <a:xfrm>
            <a:off x="3083688" y="3720945"/>
            <a:ext cx="1557197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4" t="462" r="31455" b="66233"/>
          <a:stretch/>
        </p:blipFill>
        <p:spPr bwMode="auto">
          <a:xfrm>
            <a:off x="5124001" y="3740544"/>
            <a:ext cx="1523922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4" t="462" r="31455" b="66233"/>
          <a:stretch/>
        </p:blipFill>
        <p:spPr bwMode="auto">
          <a:xfrm>
            <a:off x="6625368" y="2489704"/>
            <a:ext cx="4238791" cy="36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5073737" y="629660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Images from https</a:t>
            </a:r>
            <a:r>
              <a:rPr lang="en-US" sz="1100" dirty="0"/>
              <a:t>://medium.com/@fenjiro/face-id-deep-learning-for-face-recognition-324b50d916d1</a:t>
            </a:r>
          </a:p>
        </p:txBody>
      </p:sp>
    </p:spTree>
    <p:extLst>
      <p:ext uri="{BB962C8B-B14F-4D97-AF65-F5344CB8AC3E}">
        <p14:creationId xmlns:p14="http://schemas.microsoft.com/office/powerpoint/2010/main" val="32858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pic>
        <p:nvPicPr>
          <p:cNvPr id="49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t="39734" r="4515"/>
          <a:stretch/>
        </p:blipFill>
        <p:spPr bwMode="auto">
          <a:xfrm>
            <a:off x="2525919" y="2353901"/>
            <a:ext cx="4934138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t="39734" r="4515"/>
          <a:stretch/>
        </p:blipFill>
        <p:spPr bwMode="auto">
          <a:xfrm>
            <a:off x="5748950" y="2326741"/>
            <a:ext cx="3674199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99075" y="2727331"/>
            <a:ext cx="1579264" cy="1622460"/>
            <a:chOff x="189050" y="2727331"/>
            <a:chExt cx="2994978" cy="3076896"/>
          </a:xfrm>
        </p:grpSpPr>
        <p:sp>
          <p:nvSpPr>
            <p:cNvPr id="52" name="Rectangle 51"/>
            <p:cNvSpPr/>
            <p:nvPr/>
          </p:nvSpPr>
          <p:spPr>
            <a:xfrm>
              <a:off x="1056468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81980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07492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333004" y="2727331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58516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6468" y="3152843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81980" y="3152843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07492" y="3152843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333004" y="3152843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58516" y="3152843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56468" y="3578355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81980" y="3578355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07492" y="3578355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33004" y="3578355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58516" y="3578355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56468" y="3973570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81980" y="3973570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07492" y="3973570"/>
              <a:ext cx="425512" cy="425512"/>
            </a:xfrm>
            <a:prstGeom prst="rect">
              <a:avLst/>
            </a:pr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33004" y="3973570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58516" y="3973570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56468" y="4398904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1980" y="4398904"/>
              <a:ext cx="425512" cy="425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07492" y="4398904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33004" y="4398904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58516" y="4398904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56468" y="2727687"/>
              <a:ext cx="2127560" cy="209672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9050" y="5219453"/>
              <a:ext cx="207941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[</a:t>
              </a:r>
              <a:r>
                <a:rPr lang="en-US" sz="3200" dirty="0" smtClean="0">
                  <a:solidFill>
                    <a:srgbClr val="FF0000"/>
                  </a:solidFill>
                </a:rPr>
                <a:t>60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</a:rPr>
                <a:t>38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5"/>
                  </a:solidFill>
                </a:rPr>
                <a:t>63</a:t>
              </a:r>
              <a:r>
                <a:rPr lang="en-US" sz="3200" dirty="0" smtClean="0"/>
                <a:t>]</a:t>
              </a:r>
              <a:endParaRPr lang="en-US" sz="3200" dirty="0"/>
            </a:p>
          </p:txBody>
        </p:sp>
        <p:cxnSp>
          <p:nvCxnSpPr>
            <p:cNvPr id="79" name="Straight Connector 78"/>
            <p:cNvCxnSpPr>
              <a:endCxn id="78" idx="0"/>
            </p:cNvCxnSpPr>
            <p:nvPr/>
          </p:nvCxnSpPr>
          <p:spPr>
            <a:xfrm flipH="1">
              <a:off x="1228757" y="3753247"/>
              <a:ext cx="897496" cy="146620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r="51337" b="66695"/>
          <a:stretch/>
        </p:blipFill>
        <p:spPr bwMode="auto">
          <a:xfrm>
            <a:off x="3083688" y="3720945"/>
            <a:ext cx="1557197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4" t="462" r="31455" b="66233"/>
          <a:stretch/>
        </p:blipFill>
        <p:spPr bwMode="auto">
          <a:xfrm>
            <a:off x="5124001" y="3740544"/>
            <a:ext cx="1523922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9" r="4720" b="66695"/>
          <a:stretch/>
        </p:blipFill>
        <p:spPr bwMode="auto">
          <a:xfrm>
            <a:off x="7083245" y="3740544"/>
            <a:ext cx="1523922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5073737" y="629660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Images from https</a:t>
            </a:r>
            <a:r>
              <a:rPr lang="en-US" sz="1100" dirty="0"/>
              <a:t>://medium.com/@fenjiro/face-id-deep-learning-for-face-recognition-324b50d916d1</a:t>
            </a:r>
          </a:p>
        </p:txBody>
      </p:sp>
    </p:spTree>
    <p:extLst>
      <p:ext uri="{BB962C8B-B14F-4D97-AF65-F5344CB8AC3E}">
        <p14:creationId xmlns:p14="http://schemas.microsoft.com/office/powerpoint/2010/main" val="11674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pic>
        <p:nvPicPr>
          <p:cNvPr id="49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t="39734" r="4515"/>
          <a:stretch/>
        </p:blipFill>
        <p:spPr bwMode="auto">
          <a:xfrm>
            <a:off x="2525919" y="2353901"/>
            <a:ext cx="4934138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t="39734" r="4515"/>
          <a:stretch/>
        </p:blipFill>
        <p:spPr bwMode="auto">
          <a:xfrm>
            <a:off x="5748950" y="2326741"/>
            <a:ext cx="3674199" cy="23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99075" y="2727331"/>
            <a:ext cx="1579264" cy="1622460"/>
            <a:chOff x="189050" y="2727331"/>
            <a:chExt cx="2994978" cy="3076896"/>
          </a:xfrm>
        </p:grpSpPr>
        <p:sp>
          <p:nvSpPr>
            <p:cNvPr id="52" name="Rectangle 51"/>
            <p:cNvSpPr/>
            <p:nvPr/>
          </p:nvSpPr>
          <p:spPr>
            <a:xfrm>
              <a:off x="1056468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81980" y="2727331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07492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333004" y="2727331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58516" y="2727331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6468" y="3152843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81980" y="3152843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07492" y="3152843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333004" y="3152843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58516" y="3152843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56468" y="3578355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81980" y="3578355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07492" y="3578355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33004" y="3578355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58516" y="3578355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56468" y="3973570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81980" y="3973570"/>
              <a:ext cx="425512" cy="4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07492" y="3973570"/>
              <a:ext cx="425512" cy="425512"/>
            </a:xfrm>
            <a:prstGeom prst="rect">
              <a:avLst/>
            </a:pr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33004" y="3973570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58516" y="3973570"/>
              <a:ext cx="425512" cy="425512"/>
            </a:xfrm>
            <a:prstGeom prst="rect">
              <a:avLst/>
            </a:prstGeom>
            <a:solidFill>
              <a:srgbClr val="612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56468" y="4398904"/>
              <a:ext cx="425512" cy="425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1980" y="4398904"/>
              <a:ext cx="425512" cy="4255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07492" y="4398904"/>
              <a:ext cx="425512" cy="425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33004" y="4398904"/>
              <a:ext cx="425512" cy="425512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758516" y="4398904"/>
              <a:ext cx="425512" cy="4255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56468" y="2727687"/>
              <a:ext cx="2127560" cy="209672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9050" y="5219453"/>
              <a:ext cx="207941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[</a:t>
              </a:r>
              <a:r>
                <a:rPr lang="en-US" sz="3200" dirty="0" smtClean="0">
                  <a:solidFill>
                    <a:srgbClr val="FF0000"/>
                  </a:solidFill>
                </a:rPr>
                <a:t>60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</a:rPr>
                <a:t>38</a:t>
              </a:r>
              <a:r>
                <a:rPr lang="en-US" sz="3200" dirty="0" smtClean="0"/>
                <a:t>, </a:t>
              </a:r>
              <a:r>
                <a:rPr lang="en-US" sz="3200" dirty="0" smtClean="0">
                  <a:solidFill>
                    <a:schemeClr val="accent5"/>
                  </a:solidFill>
                </a:rPr>
                <a:t>63</a:t>
              </a:r>
              <a:r>
                <a:rPr lang="en-US" sz="3200" dirty="0" smtClean="0"/>
                <a:t>]</a:t>
              </a:r>
              <a:endParaRPr lang="en-US" sz="3200" dirty="0"/>
            </a:p>
          </p:txBody>
        </p:sp>
        <p:cxnSp>
          <p:nvCxnSpPr>
            <p:cNvPr id="79" name="Straight Connector 78"/>
            <p:cNvCxnSpPr>
              <a:endCxn id="78" idx="0"/>
            </p:cNvCxnSpPr>
            <p:nvPr/>
          </p:nvCxnSpPr>
          <p:spPr>
            <a:xfrm flipH="1">
              <a:off x="1228757" y="3753247"/>
              <a:ext cx="897496" cy="146620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r="51337" b="66695"/>
          <a:stretch/>
        </p:blipFill>
        <p:spPr bwMode="auto">
          <a:xfrm>
            <a:off x="3083688" y="3720945"/>
            <a:ext cx="1557197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4" t="462" r="31455" b="66233"/>
          <a:stretch/>
        </p:blipFill>
        <p:spPr bwMode="auto">
          <a:xfrm>
            <a:off x="5124001" y="3740544"/>
            <a:ext cx="1523922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9" r="4720" b="66695"/>
          <a:stretch/>
        </p:blipFill>
        <p:spPr bwMode="auto">
          <a:xfrm>
            <a:off x="7083245" y="3740544"/>
            <a:ext cx="1523922" cy="13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julien-vitay.net/lecturenotes-neurocomputing/_images/deeplear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9" r="4720" b="66695"/>
          <a:stretch/>
        </p:blipFill>
        <p:spPr bwMode="auto">
          <a:xfrm>
            <a:off x="6041679" y="2353901"/>
            <a:ext cx="4361807" cy="373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3737" y="629660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Images from https</a:t>
            </a:r>
            <a:r>
              <a:rPr lang="en-US" sz="1100" dirty="0"/>
              <a:t>://medium.com/@fenjiro/face-id-deep-learning-for-face-recognition-324b50d916d1</a:t>
            </a:r>
          </a:p>
        </p:txBody>
      </p:sp>
    </p:spTree>
    <p:extLst>
      <p:ext uri="{BB962C8B-B14F-4D97-AF65-F5344CB8AC3E}">
        <p14:creationId xmlns:p14="http://schemas.microsoft.com/office/powerpoint/2010/main" val="14227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Features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Video data adds a temporal element to image analyses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Videos are made of many images that are played in a sequence with a synchronized audio track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We can apply the same principle concepts to analyze video as we do for image data, but need to then just incorporate temporal methods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Most modern methods will combine a Recurrent Deep Learning model with a Convolutional model to represent changes in pixel information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Model Fitting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164114" y="1828801"/>
            <a:ext cx="1861227" cy="445588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0"/>
          </p:cNvCxnSpPr>
          <p:nvPr/>
        </p:nvCxnSpPr>
        <p:spPr>
          <a:xfrm flipH="1" flipV="1">
            <a:off x="3830785" y="4133543"/>
            <a:ext cx="2024" cy="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318488" y="2435316"/>
            <a:ext cx="2330629" cy="157437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299296" y="397261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379422" y="2994111"/>
            <a:ext cx="14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error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447928" y="2817271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550871" y="3048425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802744" y="3303462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085412" y="3430147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384889" y="3430146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18851" y="3300233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860214" y="3057704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Model Fitting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934987" y="1828801"/>
            <a:ext cx="881950" cy="435428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0"/>
          </p:cNvCxnSpPr>
          <p:nvPr/>
        </p:nvCxnSpPr>
        <p:spPr>
          <a:xfrm flipH="1" flipV="1">
            <a:off x="3830785" y="4133543"/>
            <a:ext cx="2024" cy="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318488" y="2435316"/>
            <a:ext cx="2330629" cy="157437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299296" y="397261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379422" y="2994111"/>
            <a:ext cx="14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error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447928" y="2817271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550871" y="3048425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802744" y="3303462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085412" y="3430147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384889" y="3430146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18851" y="3300233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860214" y="3057704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077293" y="2747866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Model Fitting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183363" y="1800809"/>
            <a:ext cx="3984172" cy="404003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0" idx="4"/>
          </p:cNvCxnSpPr>
          <p:nvPr/>
        </p:nvCxnSpPr>
        <p:spPr>
          <a:xfrm>
            <a:off x="2768922" y="4797547"/>
            <a:ext cx="0" cy="38297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433769" y="4552754"/>
            <a:ext cx="2" cy="41936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0"/>
          </p:cNvCxnSpPr>
          <p:nvPr/>
        </p:nvCxnSpPr>
        <p:spPr>
          <a:xfrm flipH="1" flipV="1">
            <a:off x="3830785" y="4133543"/>
            <a:ext cx="2024" cy="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620324" y="3349690"/>
            <a:ext cx="1" cy="105377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918698" y="2836094"/>
            <a:ext cx="2442" cy="25181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5" idx="0"/>
          </p:cNvCxnSpPr>
          <p:nvPr/>
        </p:nvCxnSpPr>
        <p:spPr>
          <a:xfrm flipH="1">
            <a:off x="5022900" y="2962003"/>
            <a:ext cx="2442" cy="47735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8" idx="0"/>
          </p:cNvCxnSpPr>
          <p:nvPr/>
        </p:nvCxnSpPr>
        <p:spPr>
          <a:xfrm flipH="1">
            <a:off x="5989248" y="2028512"/>
            <a:ext cx="1" cy="87024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318488" y="2435316"/>
            <a:ext cx="2330629" cy="157437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299296" y="397261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379422" y="2994111"/>
            <a:ext cx="14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error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447928" y="2817271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952516" y="3972615"/>
            <a:ext cx="9944" cy="101642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550871" y="3048425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802744" y="3303462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085412" y="3430147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384889" y="3430146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618851" y="3300233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860214" y="3057704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077293" y="2747866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Model Fitting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183363" y="1800809"/>
            <a:ext cx="3984172" cy="404003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0" idx="4"/>
          </p:cNvCxnSpPr>
          <p:nvPr/>
        </p:nvCxnSpPr>
        <p:spPr>
          <a:xfrm>
            <a:off x="2768922" y="4797547"/>
            <a:ext cx="0" cy="38297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433769" y="4552754"/>
            <a:ext cx="2" cy="41936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0"/>
          </p:cNvCxnSpPr>
          <p:nvPr/>
        </p:nvCxnSpPr>
        <p:spPr>
          <a:xfrm flipH="1" flipV="1">
            <a:off x="3830785" y="4133543"/>
            <a:ext cx="2024" cy="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620324" y="3349690"/>
            <a:ext cx="1" cy="105377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918698" y="2836094"/>
            <a:ext cx="2442" cy="25181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5" idx="0"/>
          </p:cNvCxnSpPr>
          <p:nvPr/>
        </p:nvCxnSpPr>
        <p:spPr>
          <a:xfrm flipH="1">
            <a:off x="5022900" y="2962003"/>
            <a:ext cx="2442" cy="47735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8" idx="0"/>
          </p:cNvCxnSpPr>
          <p:nvPr/>
        </p:nvCxnSpPr>
        <p:spPr>
          <a:xfrm flipH="1">
            <a:off x="5989248" y="2028512"/>
            <a:ext cx="1" cy="87024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318488" y="2435316"/>
            <a:ext cx="2330629" cy="157437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299296" y="397261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379422" y="2994111"/>
            <a:ext cx="14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error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447928" y="2817271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952516" y="3972615"/>
            <a:ext cx="9944" cy="101642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550871" y="3048425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802744" y="3303462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085412" y="3430147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384889" y="3430146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618851" y="3300233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860214" y="3057704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077293" y="2747866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8546841" y="3529059"/>
            <a:ext cx="16293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5-Point Star 24"/>
          <p:cNvSpPr/>
          <p:nvPr/>
        </p:nvSpPr>
        <p:spPr>
          <a:xfrm>
            <a:off x="9187814" y="3430146"/>
            <a:ext cx="197075" cy="19707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69001" y="4141934"/>
            <a:ext cx="362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set the derivative of our cost function (squared error) to 0 and then solve for our coefficient 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Models (a review)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9989" y="3133502"/>
            <a:ext cx="2710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</a:rPr>
              <a:t>y</a:t>
            </a:r>
            <a:r>
              <a:rPr lang="en-US" sz="4800" dirty="0" smtClean="0"/>
              <a:t> = m</a:t>
            </a:r>
            <a:r>
              <a:rPr lang="en-US" sz="4800" dirty="0" smtClean="0">
                <a:solidFill>
                  <a:schemeClr val="accent5"/>
                </a:solidFill>
              </a:rPr>
              <a:t>x</a:t>
            </a:r>
            <a:r>
              <a:rPr lang="en-US" sz="4800" dirty="0" smtClean="0"/>
              <a:t> + </a:t>
            </a:r>
            <a:r>
              <a:rPr lang="en-US" sz="4800" dirty="0" smtClean="0">
                <a:solidFill>
                  <a:srgbClr val="FF0000"/>
                </a:solidFill>
              </a:rPr>
              <a:t>b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Models (a review)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9989" y="3133502"/>
            <a:ext cx="2710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</a:rPr>
              <a:t>y</a:t>
            </a:r>
            <a:r>
              <a:rPr lang="en-US" sz="4800" dirty="0" smtClean="0"/>
              <a:t> = </a:t>
            </a:r>
            <a:r>
              <a:rPr lang="en-US" sz="4800" dirty="0" err="1" smtClean="0"/>
              <a:t>w</a:t>
            </a:r>
            <a:r>
              <a:rPr lang="en-US" sz="4800" dirty="0" err="1" smtClean="0">
                <a:solidFill>
                  <a:schemeClr val="accent5"/>
                </a:solidFill>
              </a:rPr>
              <a:t>x</a:t>
            </a:r>
            <a:r>
              <a:rPr lang="en-US" sz="4800" dirty="0" smtClean="0"/>
              <a:t> + </a:t>
            </a:r>
            <a:r>
              <a:rPr lang="en-US" sz="4800" dirty="0" smtClean="0">
                <a:solidFill>
                  <a:srgbClr val="FF0000"/>
                </a:solidFill>
              </a:rPr>
              <a:t>b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Models (a review)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4397" y="3180692"/>
            <a:ext cx="5614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</a:rPr>
              <a:t>y</a:t>
            </a:r>
            <a:r>
              <a:rPr lang="en-US" sz="4800" dirty="0" smtClean="0"/>
              <a:t> = w</a:t>
            </a:r>
            <a:r>
              <a:rPr lang="en-US" sz="4800" baseline="-25000" dirty="0" smtClean="0"/>
              <a:t>0</a:t>
            </a:r>
            <a:r>
              <a:rPr lang="en-US" sz="4800" dirty="0" smtClean="0">
                <a:solidFill>
                  <a:schemeClr val="accent5"/>
                </a:solidFill>
              </a:rPr>
              <a:t>x</a:t>
            </a:r>
            <a:r>
              <a:rPr lang="en-US" sz="4800" baseline="-25000" dirty="0" smtClean="0">
                <a:solidFill>
                  <a:schemeClr val="accent5"/>
                </a:solidFill>
              </a:rPr>
              <a:t>0</a:t>
            </a:r>
            <a:r>
              <a:rPr lang="en-US" sz="4800" dirty="0" smtClean="0"/>
              <a:t> </a:t>
            </a:r>
            <a:r>
              <a:rPr lang="en-US" sz="4800" dirty="0"/>
              <a:t>+ </a:t>
            </a:r>
            <a:r>
              <a:rPr lang="en-US" sz="4800" dirty="0" smtClean="0"/>
              <a:t>w</a:t>
            </a:r>
            <a:r>
              <a:rPr lang="en-US" sz="4800" baseline="-25000" dirty="0" smtClean="0"/>
              <a:t>1</a:t>
            </a:r>
            <a:r>
              <a:rPr lang="en-US" sz="4800" dirty="0" smtClean="0">
                <a:solidFill>
                  <a:schemeClr val="accent5"/>
                </a:solidFill>
              </a:rPr>
              <a:t>x</a:t>
            </a:r>
            <a:r>
              <a:rPr lang="en-US" sz="4800" baseline="-25000" dirty="0" smtClean="0">
                <a:solidFill>
                  <a:schemeClr val="accent5"/>
                </a:solidFill>
              </a:rPr>
              <a:t>1</a:t>
            </a:r>
            <a:r>
              <a:rPr lang="en-US" sz="4800" dirty="0" smtClean="0"/>
              <a:t> +  </a:t>
            </a:r>
            <a:r>
              <a:rPr lang="en-US" sz="4800" dirty="0" smtClean="0">
                <a:solidFill>
                  <a:srgbClr val="FF0000"/>
                </a:solidFill>
              </a:rPr>
              <a:t>b</a:t>
            </a:r>
            <a:r>
              <a:rPr lang="en-US" sz="4800" dirty="0" smtClean="0">
                <a:solidFill>
                  <a:schemeClr val="accent5"/>
                </a:solidFill>
              </a:rPr>
              <a:t>(1)</a:t>
            </a:r>
            <a:endParaRPr lang="en-US" sz="4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Models (a review)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4397" y="3180692"/>
            <a:ext cx="5614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</a:rPr>
              <a:t>y</a:t>
            </a:r>
            <a:r>
              <a:rPr lang="en-US" sz="4800" dirty="0" smtClean="0"/>
              <a:t> = </a:t>
            </a:r>
            <a:r>
              <a:rPr lang="en-US" sz="4800" dirty="0"/>
              <a:t>w</a:t>
            </a:r>
            <a:r>
              <a:rPr lang="en-US" sz="4800" baseline="-25000" dirty="0"/>
              <a:t>0</a:t>
            </a:r>
            <a:r>
              <a:rPr lang="en-US" sz="4800" dirty="0">
                <a:solidFill>
                  <a:schemeClr val="accent5"/>
                </a:solidFill>
              </a:rPr>
              <a:t>x</a:t>
            </a:r>
            <a:r>
              <a:rPr lang="en-US" sz="4800" baseline="-25000" dirty="0">
                <a:solidFill>
                  <a:schemeClr val="accent5"/>
                </a:solidFill>
              </a:rPr>
              <a:t>0</a:t>
            </a:r>
            <a:r>
              <a:rPr lang="en-US" sz="4800" dirty="0"/>
              <a:t> + w</a:t>
            </a:r>
            <a:r>
              <a:rPr lang="en-US" sz="4800" baseline="-25000" dirty="0"/>
              <a:t>1</a:t>
            </a:r>
            <a:r>
              <a:rPr lang="en-US" sz="4800" dirty="0">
                <a:solidFill>
                  <a:schemeClr val="accent5"/>
                </a:solidFill>
              </a:rPr>
              <a:t>x</a:t>
            </a:r>
            <a:r>
              <a:rPr lang="en-US" sz="4800" baseline="-25000" dirty="0">
                <a:solidFill>
                  <a:schemeClr val="accent5"/>
                </a:solidFill>
              </a:rPr>
              <a:t>1</a:t>
            </a:r>
            <a:r>
              <a:rPr lang="en-US" sz="4800" dirty="0"/>
              <a:t> </a:t>
            </a:r>
            <a:r>
              <a:rPr lang="en-US" sz="4800" dirty="0" smtClean="0"/>
              <a:t>+  </a:t>
            </a:r>
            <a:r>
              <a:rPr lang="en-US" sz="4800" dirty="0" smtClean="0">
                <a:solidFill>
                  <a:srgbClr val="FF0000"/>
                </a:solidFill>
              </a:rPr>
              <a:t>b</a:t>
            </a:r>
            <a:r>
              <a:rPr lang="en-US" sz="4800" dirty="0" smtClean="0">
                <a:solidFill>
                  <a:schemeClr val="accent5"/>
                </a:solidFill>
              </a:rPr>
              <a:t>(1)</a:t>
            </a:r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76950" y="4010686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08381" y="4010686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5674" y="4011689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380" y="2483575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1525509" y="3078602"/>
            <a:ext cx="884961" cy="932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2903407" y="3078602"/>
            <a:ext cx="860826" cy="9330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H="1" flipV="1">
            <a:off x="2656939" y="3180692"/>
            <a:ext cx="1" cy="829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59906" y="32444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99327" y="349552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7805" y="33968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852657" y="2091350"/>
            <a:ext cx="0" cy="4255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66977" y="4960877"/>
            <a:ext cx="183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Neural Networks are a type of non-linear or non-parametric (i.e. makes no assumptions about distribution) model</a:t>
            </a:r>
          </a:p>
          <a:p>
            <a:endParaRPr lang="en-US" dirty="0"/>
          </a:p>
          <a:p>
            <a:r>
              <a:rPr lang="en-US" dirty="0" smtClean="0"/>
              <a:t>There are many different “variants” of neural network designed for specific tasks, but all are based on the same fundamental model structure</a:t>
            </a:r>
          </a:p>
          <a:p>
            <a:endParaRPr lang="en-US" dirty="0"/>
          </a:p>
          <a:p>
            <a:r>
              <a:rPr lang="en-US" dirty="0" smtClean="0"/>
              <a:t>Neural networks are behind most modern applications of 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Models (a review)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9060" y="3180692"/>
            <a:ext cx="6280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</a:rPr>
              <a:t>y</a:t>
            </a:r>
            <a:r>
              <a:rPr lang="en-US" sz="4800" dirty="0" smtClean="0"/>
              <a:t> = 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a(</a:t>
            </a:r>
            <a:r>
              <a:rPr lang="en-US" sz="4800" dirty="0"/>
              <a:t>w</a:t>
            </a:r>
            <a:r>
              <a:rPr lang="en-US" sz="4800" baseline="-25000" dirty="0"/>
              <a:t>0</a:t>
            </a:r>
            <a:r>
              <a:rPr lang="en-US" sz="4800" dirty="0">
                <a:solidFill>
                  <a:schemeClr val="accent5"/>
                </a:solidFill>
              </a:rPr>
              <a:t>x</a:t>
            </a:r>
            <a:r>
              <a:rPr lang="en-US" sz="4800" baseline="-25000" dirty="0">
                <a:solidFill>
                  <a:schemeClr val="accent5"/>
                </a:solidFill>
              </a:rPr>
              <a:t>0</a:t>
            </a:r>
            <a:r>
              <a:rPr lang="en-US" sz="4800" dirty="0"/>
              <a:t> + w</a:t>
            </a:r>
            <a:r>
              <a:rPr lang="en-US" sz="4800" baseline="-25000" dirty="0"/>
              <a:t>1</a:t>
            </a:r>
            <a:r>
              <a:rPr lang="en-US" sz="4800" dirty="0">
                <a:solidFill>
                  <a:schemeClr val="accent5"/>
                </a:solidFill>
              </a:rPr>
              <a:t>x</a:t>
            </a:r>
            <a:r>
              <a:rPr lang="en-US" sz="4800" baseline="-25000" dirty="0">
                <a:solidFill>
                  <a:schemeClr val="accent5"/>
                </a:solidFill>
              </a:rPr>
              <a:t>1</a:t>
            </a:r>
            <a:r>
              <a:rPr lang="en-US" sz="4800" dirty="0"/>
              <a:t> </a:t>
            </a:r>
            <a:r>
              <a:rPr lang="en-US" sz="4800" dirty="0" smtClean="0"/>
              <a:t>+  </a:t>
            </a:r>
            <a:r>
              <a:rPr lang="en-US" sz="4800" dirty="0" smtClean="0">
                <a:solidFill>
                  <a:srgbClr val="FF0000"/>
                </a:solidFill>
              </a:rPr>
              <a:t>b</a:t>
            </a:r>
            <a:r>
              <a:rPr lang="en-US" sz="4800" dirty="0" smtClean="0">
                <a:solidFill>
                  <a:schemeClr val="accent5"/>
                </a:solidFill>
              </a:rPr>
              <a:t>(1)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76950" y="4010686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08381" y="4010686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5674" y="4011689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380" y="2483575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1525509" y="3078602"/>
            <a:ext cx="884961" cy="932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2903407" y="3078602"/>
            <a:ext cx="860826" cy="9330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H="1" flipV="1">
            <a:off x="2656939" y="3180692"/>
            <a:ext cx="1" cy="829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59906" y="32444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99327" y="349552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7805" y="33968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852657" y="2091350"/>
            <a:ext cx="0" cy="4255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66977" y="4960877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218937" y="2598514"/>
            <a:ext cx="876001" cy="467238"/>
            <a:chOff x="3764233" y="2144871"/>
            <a:chExt cx="1217182" cy="687262"/>
          </a:xfrm>
        </p:grpSpPr>
        <p:sp>
          <p:nvSpPr>
            <p:cNvPr id="27" name="Arc 26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699817" y="4218914"/>
            <a:ext cx="278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a()</a:t>
            </a:r>
            <a:r>
              <a:rPr lang="en-US" dirty="0" smtClean="0"/>
              <a:t> is a logit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112791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44222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1515" y="4924978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4461350" y="3909832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6258517" y="3909832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5592781" y="4011922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8157" y="465673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3100" y="460838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34647" y="4554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63490" y="3314805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243984" y="1989128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85250" y="2313158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5592543" y="2686245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805667" y="3314804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5400694" y="3909831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5154226" y="4011921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4461350" y="3909831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80057" y="406170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5065395" y="443103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6019393" y="41853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5154226" y="2686245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61517" y="273788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5765580" y="277245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989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 Layer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Networks were designed after a simplified version of a neuron in the brain.</a:t>
            </a:r>
          </a:p>
          <a:p>
            <a:endParaRPr lang="en-US" dirty="0"/>
          </a:p>
          <a:p>
            <a:r>
              <a:rPr lang="en-US" dirty="0" smtClean="0"/>
              <a:t>A perceptron is a single “node” that sums several weighted inputs and applies an activation function.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7787944" y="3334537"/>
                <a:ext cx="471890" cy="4718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944" y="3334537"/>
                <a:ext cx="471890" cy="471890"/>
              </a:xfrm>
              <a:prstGeom prst="ellipse">
                <a:avLst/>
              </a:prstGeom>
              <a:blipFill rotWithShape="0">
                <a:blip r:embed="rId3"/>
                <a:stretch>
                  <a:fillRect l="-3896" r="-2597" b="-168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9280810" y="322192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15286" y="2544388"/>
            <a:ext cx="526766" cy="5267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15286" y="3279661"/>
            <a:ext cx="526766" cy="5267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15286" y="4014934"/>
            <a:ext cx="526766" cy="5267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7" idx="6"/>
            <a:endCxn id="5" idx="2"/>
          </p:cNvCxnSpPr>
          <p:nvPr/>
        </p:nvCxnSpPr>
        <p:spPr>
          <a:xfrm>
            <a:off x="6742052" y="2807771"/>
            <a:ext cx="1045892" cy="76271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6"/>
            <a:endCxn id="5" idx="2"/>
          </p:cNvCxnSpPr>
          <p:nvPr/>
        </p:nvCxnSpPr>
        <p:spPr>
          <a:xfrm flipV="1">
            <a:off x="6742052" y="3570482"/>
            <a:ext cx="1045892" cy="70783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8" idx="6"/>
            <a:endCxn id="5" idx="2"/>
          </p:cNvCxnSpPr>
          <p:nvPr/>
        </p:nvCxnSpPr>
        <p:spPr>
          <a:xfrm>
            <a:off x="6742052" y="3543044"/>
            <a:ext cx="1045892" cy="2743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89157" y="266055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74996" y="34476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7601" y="399975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</a:p>
        </p:txBody>
      </p:sp>
      <p:cxnSp>
        <p:nvCxnSpPr>
          <p:cNvPr id="20" name="Straight Connector 19"/>
          <p:cNvCxnSpPr>
            <a:stCxn id="5" idx="6"/>
            <a:endCxn id="6" idx="2"/>
          </p:cNvCxnSpPr>
          <p:nvPr/>
        </p:nvCxnSpPr>
        <p:spPr>
          <a:xfrm>
            <a:off x="8259834" y="3570482"/>
            <a:ext cx="10209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6"/>
          </p:cNvCxnSpPr>
          <p:nvPr/>
        </p:nvCxnSpPr>
        <p:spPr>
          <a:xfrm>
            <a:off x="9977927" y="3570483"/>
            <a:ext cx="379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76524" y="3836121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741432" y="372496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Identity (i.e. no activation)</a:t>
            </a:r>
          </a:p>
          <a:p>
            <a:r>
              <a:rPr lang="en-US" dirty="0" smtClean="0"/>
              <a:t>Sigmoid</a:t>
            </a:r>
          </a:p>
          <a:p>
            <a:r>
              <a:rPr lang="en-US" dirty="0" err="1" smtClean="0"/>
              <a:t>Tanh</a:t>
            </a:r>
            <a:endParaRPr lang="en-US" dirty="0" smtClean="0"/>
          </a:p>
          <a:p>
            <a:r>
              <a:rPr lang="en-US" dirty="0" smtClean="0"/>
              <a:t>Linear Rectifier (</a:t>
            </a:r>
            <a:r>
              <a:rPr lang="en-US" dirty="0" err="1" smtClean="0"/>
              <a:t>Relu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Softmax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7787944" y="3334537"/>
                <a:ext cx="471890" cy="4718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944" y="3334537"/>
                <a:ext cx="471890" cy="471890"/>
              </a:xfrm>
              <a:prstGeom prst="ellipse">
                <a:avLst/>
              </a:prstGeom>
              <a:blipFill rotWithShape="0">
                <a:blip r:embed="rId3"/>
                <a:stretch>
                  <a:fillRect l="-3896" r="-2597" b="-168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9280810" y="322192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15286" y="2544388"/>
            <a:ext cx="526766" cy="5267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15286" y="3279661"/>
            <a:ext cx="526766" cy="5267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15286" y="4014934"/>
            <a:ext cx="526766" cy="5267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7" idx="6"/>
            <a:endCxn id="5" idx="2"/>
          </p:cNvCxnSpPr>
          <p:nvPr/>
        </p:nvCxnSpPr>
        <p:spPr>
          <a:xfrm>
            <a:off x="6742052" y="2807771"/>
            <a:ext cx="1045892" cy="76271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6"/>
            <a:endCxn id="5" idx="2"/>
          </p:cNvCxnSpPr>
          <p:nvPr/>
        </p:nvCxnSpPr>
        <p:spPr>
          <a:xfrm flipV="1">
            <a:off x="6742052" y="3570482"/>
            <a:ext cx="1045892" cy="70783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8" idx="6"/>
            <a:endCxn id="5" idx="2"/>
          </p:cNvCxnSpPr>
          <p:nvPr/>
        </p:nvCxnSpPr>
        <p:spPr>
          <a:xfrm>
            <a:off x="6742052" y="3543044"/>
            <a:ext cx="1045892" cy="2743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89157" y="266055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74996" y="34476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7601" y="399975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/>
              <a:t>2</a:t>
            </a:r>
          </a:p>
        </p:txBody>
      </p:sp>
      <p:cxnSp>
        <p:nvCxnSpPr>
          <p:cNvPr id="20" name="Straight Connector 19"/>
          <p:cNvCxnSpPr>
            <a:stCxn id="5" idx="6"/>
            <a:endCxn id="6" idx="2"/>
          </p:cNvCxnSpPr>
          <p:nvPr/>
        </p:nvCxnSpPr>
        <p:spPr>
          <a:xfrm>
            <a:off x="8259834" y="3570482"/>
            <a:ext cx="10209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6"/>
          </p:cNvCxnSpPr>
          <p:nvPr/>
        </p:nvCxnSpPr>
        <p:spPr>
          <a:xfrm>
            <a:off x="9977927" y="3570483"/>
            <a:ext cx="379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76524" y="3836121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741432" y="372496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Identity (i.e. no activation)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Sigmoid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Tanh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Linear Rectifier (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Relu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Softmax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98" name="Picture 2" descr="Outpu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41" y="2307772"/>
            <a:ext cx="5099747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Identity (i.e. no activation)</a:t>
            </a:r>
          </a:p>
          <a:p>
            <a:r>
              <a:rPr lang="en-US" smtClean="0"/>
              <a:t>Sigmoid</a:t>
            </a:r>
          </a:p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Tanh</a:t>
            </a:r>
          </a:p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Linear Rectifier (Relu)</a:t>
            </a:r>
          </a:p>
          <a:p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Softmax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Outpu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93" y="3168342"/>
            <a:ext cx="4388020" cy="25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313" y="1960563"/>
            <a:ext cx="3505380" cy="10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Identity (i.e. no activation)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Sigmoid</a:t>
            </a:r>
          </a:p>
          <a:p>
            <a:r>
              <a:rPr lang="en-US" dirty="0" err="1" smtClean="0"/>
              <a:t>Tanh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Linear Rectifier (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Relu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Softmax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Outpu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96" y="3111453"/>
            <a:ext cx="4802778" cy="265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28" y="1987083"/>
            <a:ext cx="2814858" cy="9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Identity (i.e. no activation)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Sigmoid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Tanh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/>
              <a:t>Linear Rectifier (</a:t>
            </a:r>
            <a:r>
              <a:rPr lang="en-US" dirty="0" err="1" smtClean="0"/>
              <a:t>Relu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Softmax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4" name="Picture 2" descr="Outpu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66" y="3193143"/>
            <a:ext cx="4604265" cy="26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235" y="2259352"/>
            <a:ext cx="3488125" cy="7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Identity (i.e. no activation)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Sigmoid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Tanh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Linear Rectifier (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Relu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r>
              <a:rPr lang="en-US" dirty="0" err="1" smtClean="0"/>
              <a:t>Softmax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2133402"/>
            <a:ext cx="3927459" cy="12555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19340" y="5247803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50771" y="5247803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58064" y="5248806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0"/>
            <a:endCxn id="15" idx="3"/>
          </p:cNvCxnSpPr>
          <p:nvPr/>
        </p:nvCxnSpPr>
        <p:spPr>
          <a:xfrm flipV="1">
            <a:off x="6667899" y="4233660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15" idx="5"/>
          </p:cNvCxnSpPr>
          <p:nvPr/>
        </p:nvCxnSpPr>
        <p:spPr>
          <a:xfrm flipH="1" flipV="1">
            <a:off x="8465066" y="4233660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15" idx="4"/>
          </p:cNvCxnSpPr>
          <p:nvPr/>
        </p:nvCxnSpPr>
        <p:spPr>
          <a:xfrm flipV="1">
            <a:off x="7799330" y="4335750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4706" y="49805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879649" y="493221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8841196" y="487847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870039" y="3638633"/>
            <a:ext cx="697117" cy="697117"/>
            <a:chOff x="5244221" y="3396864"/>
            <a:chExt cx="697117" cy="697117"/>
          </a:xfrm>
        </p:grpSpPr>
        <p:sp>
          <p:nvSpPr>
            <p:cNvPr id="15" name="Oval 14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012216" y="3638632"/>
            <a:ext cx="697117" cy="697117"/>
            <a:chOff x="5244221" y="3396864"/>
            <a:chExt cx="697117" cy="697117"/>
          </a:xfrm>
        </p:grpSpPr>
        <p:sp>
          <p:nvSpPr>
            <p:cNvPr id="20" name="Oval 19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2" name="Arc 21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rc 22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4" name="Straight Connector 23"/>
          <p:cNvCxnSpPr>
            <a:endCxn id="20" idx="5"/>
          </p:cNvCxnSpPr>
          <p:nvPr/>
        </p:nvCxnSpPr>
        <p:spPr>
          <a:xfrm flipH="1" flipV="1">
            <a:off x="7607243" y="4233659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0"/>
            <a:endCxn id="20" idx="4"/>
          </p:cNvCxnSpPr>
          <p:nvPr/>
        </p:nvCxnSpPr>
        <p:spPr>
          <a:xfrm flipH="1" flipV="1">
            <a:off x="7360775" y="4335749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0"/>
            <a:endCxn id="20" idx="3"/>
          </p:cNvCxnSpPr>
          <p:nvPr/>
        </p:nvCxnSpPr>
        <p:spPr>
          <a:xfrm flipV="1">
            <a:off x="6667899" y="4233659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86606" y="438553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7271944" y="475486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8225942" y="450913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8813624" y="3764475"/>
            <a:ext cx="794273" cy="445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607897" y="3802524"/>
            <a:ext cx="181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Outputs sum to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Neural Networks are a type of regression model</a:t>
            </a:r>
          </a:p>
          <a:p>
            <a:endParaRPr lang="en-US" dirty="0"/>
          </a:p>
          <a:p>
            <a:r>
              <a:rPr lang="en-US" dirty="0" smtClean="0"/>
              <a:t>They’re usually depicted using a special notation of interconnected “nodes” arranged in “layers”</a:t>
            </a:r>
          </a:p>
          <a:p>
            <a:endParaRPr lang="en-US" dirty="0"/>
          </a:p>
          <a:p>
            <a:r>
              <a:rPr lang="en-US" dirty="0" smtClean="0"/>
              <a:t>The number of layers describes the “depth” of the model, leading to the term “deep learning” being used to describe their use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112791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44222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1515" y="4924978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4461350" y="3909832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6258517" y="3909832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5592781" y="4011922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8157" y="465673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3100" y="460838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34647" y="4554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63490" y="3314805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243984" y="1989128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85250" y="2313158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5592543" y="2686245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805667" y="3314804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5400694" y="3909831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5154226" y="4011921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4461350" y="3909831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80057" y="406170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5065395" y="443103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6019393" y="41853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5154226" y="2686245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61517" y="273788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5765580" y="277245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814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112791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44222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1515" y="4924978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4461350" y="3909832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6258517" y="3909832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5592781" y="4011922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8157" y="465673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3100" y="460838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34647" y="4554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63490" y="3314805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243984" y="1989128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85250" y="2313158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5592543" y="2686245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805667" y="3314804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5400694" y="3909831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5154226" y="4011921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4461350" y="3909831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80057" y="406170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5065395" y="443103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6019393" y="41853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5154226" y="2686245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61517" y="273788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5765580" y="277245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7586805" y="5010923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623403" y="3389932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039240" y="2051547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8" name="Up Arrow 7"/>
          <p:cNvSpPr/>
          <p:nvPr/>
        </p:nvSpPr>
        <p:spPr>
          <a:xfrm>
            <a:off x="2798802" y="2410905"/>
            <a:ext cx="1013988" cy="2997851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Flow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112791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44222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1515" y="4924978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4461350" y="3909832"/>
            <a:ext cx="1304230" cy="1014143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6258517" y="3909832"/>
            <a:ext cx="441557" cy="1015146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5592781" y="4011922"/>
            <a:ext cx="419268" cy="912053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8157" y="465673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3100" y="460838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34647" y="4554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63490" y="3314805"/>
            <a:ext cx="697117" cy="697117"/>
            <a:chOff x="5244221" y="3396864"/>
            <a:chExt cx="697117" cy="697117"/>
          </a:xfrm>
          <a:solidFill>
            <a:schemeClr val="bg2"/>
          </a:solidFill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  <a:grpFill/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grpFill/>
              <a:ln w="571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grpFill/>
              <a:ln w="571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243984" y="1989128"/>
            <a:ext cx="697117" cy="69711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85250" y="2313158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5592543" y="2686245"/>
            <a:ext cx="419506" cy="62856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805667" y="3314804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5400694" y="3909831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5154226" y="4011921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4461350" y="3909831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80057" y="406170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5065395" y="443103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6019393" y="41853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5154226" y="2686245"/>
            <a:ext cx="438317" cy="628559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61517" y="273788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5765580" y="277245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7586805" y="5010923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623403" y="3389932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039240" y="2051547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8" name="Up Arrow 7"/>
          <p:cNvSpPr/>
          <p:nvPr/>
        </p:nvSpPr>
        <p:spPr>
          <a:xfrm>
            <a:off x="2798802" y="2410905"/>
            <a:ext cx="1013988" cy="2997851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Flow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112791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44222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1515" y="4924978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4461350" y="3909832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6258517" y="3909832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5592781" y="4011922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8157" y="465673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3100" y="460838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34647" y="4554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63490" y="3314805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243984" y="1989128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85250" y="2313158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5592543" y="2686245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805667" y="3314804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5400694" y="3909831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5154226" y="4011921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4461350" y="3909831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80057" y="406170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5065395" y="443103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6019393" y="41853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5154226" y="2686245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61517" y="273788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5765580" y="277245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620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971040" y="5741578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2471" y="5741578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09764" y="574258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4319599" y="4727435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6116766" y="4727435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5451030" y="4829525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26406" y="547433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31349" y="542598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492896" y="537224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521739" y="4132408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102233" y="2806731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143499" y="3130761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5450792" y="3503848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663916" y="4132407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5258943" y="4727434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5012475" y="4829524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4319599" y="4727434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38306" y="487930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4923644" y="524863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5877642" y="500291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5012475" y="3503848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19766" y="355548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5623829" y="3590053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63686" y="4130121"/>
            <a:ext cx="697117" cy="697117"/>
            <a:chOff x="5244221" y="3396864"/>
            <a:chExt cx="697117" cy="697117"/>
          </a:xfrm>
        </p:grpSpPr>
        <p:sp>
          <p:nvSpPr>
            <p:cNvPr id="39" name="Oval 38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3005863" y="4130120"/>
            <a:ext cx="697117" cy="697117"/>
            <a:chOff x="5244221" y="3396864"/>
            <a:chExt cx="697117" cy="697117"/>
          </a:xfrm>
        </p:grpSpPr>
        <p:sp>
          <p:nvSpPr>
            <p:cNvPr id="47" name="Oval 4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53" name="Arc 52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Arc 5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318922" y="4132408"/>
            <a:ext cx="697117" cy="697117"/>
            <a:chOff x="5244221" y="3396864"/>
            <a:chExt cx="697117" cy="697117"/>
          </a:xfrm>
        </p:grpSpPr>
        <p:sp>
          <p:nvSpPr>
            <p:cNvPr id="58" name="Oval 57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60" name="Arc 59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Arc 60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461099" y="4132407"/>
            <a:ext cx="697117" cy="697117"/>
            <a:chOff x="5244221" y="3396864"/>
            <a:chExt cx="697117" cy="697117"/>
          </a:xfrm>
        </p:grpSpPr>
        <p:sp>
          <p:nvSpPr>
            <p:cNvPr id="63" name="Oval 6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65" name="Arc 6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c 6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4271605" y="2806731"/>
            <a:ext cx="697117" cy="697117"/>
            <a:chOff x="5244221" y="3396864"/>
            <a:chExt cx="697117" cy="697117"/>
          </a:xfrm>
        </p:grpSpPr>
        <p:sp>
          <p:nvSpPr>
            <p:cNvPr id="68" name="Oval 67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70" name="Arc 69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3413782" y="2806730"/>
            <a:ext cx="697117" cy="697117"/>
            <a:chOff x="5244221" y="3396864"/>
            <a:chExt cx="697117" cy="697117"/>
          </a:xfrm>
        </p:grpSpPr>
        <p:sp>
          <p:nvSpPr>
            <p:cNvPr id="73" name="Oval 7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75" name="Arc 7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6809657" y="2772451"/>
            <a:ext cx="697117" cy="697117"/>
            <a:chOff x="5244221" y="3396864"/>
            <a:chExt cx="697117" cy="697117"/>
          </a:xfrm>
        </p:grpSpPr>
        <p:sp>
          <p:nvSpPr>
            <p:cNvPr id="78" name="Oval 77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80" name="Arc 79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Arc 80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5951834" y="2772450"/>
            <a:ext cx="697117" cy="697117"/>
            <a:chOff x="5244221" y="3396864"/>
            <a:chExt cx="697117" cy="697117"/>
          </a:xfrm>
        </p:grpSpPr>
        <p:sp>
          <p:nvSpPr>
            <p:cNvPr id="83" name="Oval 8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85" name="Arc 8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5102471" y="1690688"/>
            <a:ext cx="697117" cy="697117"/>
            <a:chOff x="5244221" y="3396864"/>
            <a:chExt cx="697117" cy="697117"/>
          </a:xfrm>
        </p:grpSpPr>
        <p:sp>
          <p:nvSpPr>
            <p:cNvPr id="88" name="Oval 87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90" name="Arc 89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Arc 90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" name="Straight Connector 11"/>
          <p:cNvCxnSpPr>
            <a:stCxn id="73" idx="7"/>
            <a:endCxn id="88" idx="3"/>
          </p:cNvCxnSpPr>
          <p:nvPr/>
        </p:nvCxnSpPr>
        <p:spPr>
          <a:xfrm flipV="1">
            <a:off x="4008809" y="2285715"/>
            <a:ext cx="1195752" cy="623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8" idx="0"/>
            <a:endCxn id="88" idx="3"/>
          </p:cNvCxnSpPr>
          <p:nvPr/>
        </p:nvCxnSpPr>
        <p:spPr>
          <a:xfrm flipV="1">
            <a:off x="4620164" y="2285715"/>
            <a:ext cx="584397" cy="52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2" idx="0"/>
            <a:endCxn id="88" idx="4"/>
          </p:cNvCxnSpPr>
          <p:nvPr/>
        </p:nvCxnSpPr>
        <p:spPr>
          <a:xfrm flipV="1">
            <a:off x="5450792" y="2387805"/>
            <a:ext cx="238" cy="418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3" idx="0"/>
            <a:endCxn id="88" idx="5"/>
          </p:cNvCxnSpPr>
          <p:nvPr/>
        </p:nvCxnSpPr>
        <p:spPr>
          <a:xfrm flipH="1" flipV="1">
            <a:off x="5697498" y="2285715"/>
            <a:ext cx="602895" cy="486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8" idx="0"/>
            <a:endCxn id="88" idx="5"/>
          </p:cNvCxnSpPr>
          <p:nvPr/>
        </p:nvCxnSpPr>
        <p:spPr>
          <a:xfrm flipH="1" flipV="1">
            <a:off x="5697498" y="2285715"/>
            <a:ext cx="1460718" cy="486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7" idx="0"/>
            <a:endCxn id="73" idx="4"/>
          </p:cNvCxnSpPr>
          <p:nvPr/>
        </p:nvCxnSpPr>
        <p:spPr>
          <a:xfrm flipV="1">
            <a:off x="3354422" y="3503847"/>
            <a:ext cx="407919" cy="626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7" idx="0"/>
            <a:endCxn id="68" idx="4"/>
          </p:cNvCxnSpPr>
          <p:nvPr/>
        </p:nvCxnSpPr>
        <p:spPr>
          <a:xfrm flipV="1">
            <a:off x="3354422" y="3503848"/>
            <a:ext cx="1265742" cy="626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7" idx="0"/>
            <a:endCxn id="22" idx="4"/>
          </p:cNvCxnSpPr>
          <p:nvPr/>
        </p:nvCxnSpPr>
        <p:spPr>
          <a:xfrm flipV="1">
            <a:off x="3354422" y="3503848"/>
            <a:ext cx="2096370" cy="626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7" idx="0"/>
            <a:endCxn id="83" idx="4"/>
          </p:cNvCxnSpPr>
          <p:nvPr/>
        </p:nvCxnSpPr>
        <p:spPr>
          <a:xfrm flipV="1">
            <a:off x="3354422" y="3469567"/>
            <a:ext cx="2945971" cy="660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7" idx="0"/>
            <a:endCxn id="78" idx="4"/>
          </p:cNvCxnSpPr>
          <p:nvPr/>
        </p:nvCxnSpPr>
        <p:spPr>
          <a:xfrm flipV="1">
            <a:off x="3354422" y="3469568"/>
            <a:ext cx="3803794" cy="660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9" idx="0"/>
            <a:endCxn id="73" idx="4"/>
          </p:cNvCxnSpPr>
          <p:nvPr/>
        </p:nvCxnSpPr>
        <p:spPr>
          <a:xfrm flipH="1" flipV="1">
            <a:off x="3762341" y="3503847"/>
            <a:ext cx="449904" cy="626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9" idx="0"/>
            <a:endCxn id="68" idx="4"/>
          </p:cNvCxnSpPr>
          <p:nvPr/>
        </p:nvCxnSpPr>
        <p:spPr>
          <a:xfrm flipV="1">
            <a:off x="4212245" y="3503848"/>
            <a:ext cx="407919" cy="626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39" idx="0"/>
            <a:endCxn id="22" idx="4"/>
          </p:cNvCxnSpPr>
          <p:nvPr/>
        </p:nvCxnSpPr>
        <p:spPr>
          <a:xfrm flipV="1">
            <a:off x="4212245" y="3503848"/>
            <a:ext cx="1238547" cy="626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39" idx="0"/>
            <a:endCxn id="83" idx="4"/>
          </p:cNvCxnSpPr>
          <p:nvPr/>
        </p:nvCxnSpPr>
        <p:spPr>
          <a:xfrm flipV="1">
            <a:off x="4212245" y="3469567"/>
            <a:ext cx="2088148" cy="660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39" idx="0"/>
            <a:endCxn id="78" idx="4"/>
          </p:cNvCxnSpPr>
          <p:nvPr/>
        </p:nvCxnSpPr>
        <p:spPr>
          <a:xfrm flipV="1">
            <a:off x="4212245" y="3469568"/>
            <a:ext cx="2945971" cy="660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33" idx="0"/>
            <a:endCxn id="73" idx="4"/>
          </p:cNvCxnSpPr>
          <p:nvPr/>
        </p:nvCxnSpPr>
        <p:spPr>
          <a:xfrm flipH="1" flipV="1">
            <a:off x="3762341" y="3503847"/>
            <a:ext cx="1250134" cy="628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33" idx="0"/>
            <a:endCxn id="68" idx="4"/>
          </p:cNvCxnSpPr>
          <p:nvPr/>
        </p:nvCxnSpPr>
        <p:spPr>
          <a:xfrm flipH="1" flipV="1">
            <a:off x="4620164" y="3503848"/>
            <a:ext cx="392311" cy="628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3" idx="0"/>
            <a:endCxn id="83" idx="4"/>
          </p:cNvCxnSpPr>
          <p:nvPr/>
        </p:nvCxnSpPr>
        <p:spPr>
          <a:xfrm flipV="1">
            <a:off x="5012475" y="3469567"/>
            <a:ext cx="1287918" cy="66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33" idx="0"/>
            <a:endCxn id="78" idx="4"/>
          </p:cNvCxnSpPr>
          <p:nvPr/>
        </p:nvCxnSpPr>
        <p:spPr>
          <a:xfrm flipV="1">
            <a:off x="5012475" y="3469568"/>
            <a:ext cx="2145741" cy="662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7" idx="0"/>
            <a:endCxn id="73" idx="4"/>
          </p:cNvCxnSpPr>
          <p:nvPr/>
        </p:nvCxnSpPr>
        <p:spPr>
          <a:xfrm flipH="1" flipV="1">
            <a:off x="3762341" y="3503847"/>
            <a:ext cx="2107957" cy="628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7" idx="0"/>
            <a:endCxn id="68" idx="4"/>
          </p:cNvCxnSpPr>
          <p:nvPr/>
        </p:nvCxnSpPr>
        <p:spPr>
          <a:xfrm flipH="1" flipV="1">
            <a:off x="4620164" y="3503848"/>
            <a:ext cx="1250134" cy="628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7" idx="0"/>
            <a:endCxn id="83" idx="4"/>
          </p:cNvCxnSpPr>
          <p:nvPr/>
        </p:nvCxnSpPr>
        <p:spPr>
          <a:xfrm flipV="1">
            <a:off x="5870298" y="3469567"/>
            <a:ext cx="430095" cy="662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7" idx="0"/>
            <a:endCxn id="78" idx="4"/>
          </p:cNvCxnSpPr>
          <p:nvPr/>
        </p:nvCxnSpPr>
        <p:spPr>
          <a:xfrm flipV="1">
            <a:off x="5870298" y="3469568"/>
            <a:ext cx="1287918" cy="66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63" idx="0"/>
            <a:endCxn id="73" idx="4"/>
          </p:cNvCxnSpPr>
          <p:nvPr/>
        </p:nvCxnSpPr>
        <p:spPr>
          <a:xfrm flipH="1" flipV="1">
            <a:off x="3762341" y="3503847"/>
            <a:ext cx="3047317" cy="628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63" idx="0"/>
            <a:endCxn id="68" idx="4"/>
          </p:cNvCxnSpPr>
          <p:nvPr/>
        </p:nvCxnSpPr>
        <p:spPr>
          <a:xfrm flipH="1" flipV="1">
            <a:off x="4620164" y="3503848"/>
            <a:ext cx="2189494" cy="628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3" idx="0"/>
            <a:endCxn id="22" idx="4"/>
          </p:cNvCxnSpPr>
          <p:nvPr/>
        </p:nvCxnSpPr>
        <p:spPr>
          <a:xfrm flipH="1" flipV="1">
            <a:off x="5450792" y="3503848"/>
            <a:ext cx="1358866" cy="628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63" idx="0"/>
            <a:endCxn id="83" idx="4"/>
          </p:cNvCxnSpPr>
          <p:nvPr/>
        </p:nvCxnSpPr>
        <p:spPr>
          <a:xfrm flipH="1" flipV="1">
            <a:off x="6300393" y="3469567"/>
            <a:ext cx="509265" cy="66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63" idx="0"/>
            <a:endCxn id="78" idx="4"/>
          </p:cNvCxnSpPr>
          <p:nvPr/>
        </p:nvCxnSpPr>
        <p:spPr>
          <a:xfrm flipV="1">
            <a:off x="6809658" y="3469568"/>
            <a:ext cx="348558" cy="662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58" idx="0"/>
            <a:endCxn id="78" idx="4"/>
          </p:cNvCxnSpPr>
          <p:nvPr/>
        </p:nvCxnSpPr>
        <p:spPr>
          <a:xfrm flipH="1" flipV="1">
            <a:off x="7158216" y="3469568"/>
            <a:ext cx="509265" cy="66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58" idx="0"/>
            <a:endCxn id="83" idx="4"/>
          </p:cNvCxnSpPr>
          <p:nvPr/>
        </p:nvCxnSpPr>
        <p:spPr>
          <a:xfrm flipH="1" flipV="1">
            <a:off x="6300393" y="3469567"/>
            <a:ext cx="1367088" cy="662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58" idx="0"/>
            <a:endCxn id="22" idx="4"/>
          </p:cNvCxnSpPr>
          <p:nvPr/>
        </p:nvCxnSpPr>
        <p:spPr>
          <a:xfrm flipH="1" flipV="1">
            <a:off x="5450792" y="3503848"/>
            <a:ext cx="2216689" cy="628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58" idx="0"/>
            <a:endCxn id="68" idx="4"/>
          </p:cNvCxnSpPr>
          <p:nvPr/>
        </p:nvCxnSpPr>
        <p:spPr>
          <a:xfrm flipH="1" flipV="1">
            <a:off x="4620164" y="3503848"/>
            <a:ext cx="3047317" cy="628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58" idx="0"/>
            <a:endCxn id="73" idx="4"/>
          </p:cNvCxnSpPr>
          <p:nvPr/>
        </p:nvCxnSpPr>
        <p:spPr>
          <a:xfrm flipH="1" flipV="1">
            <a:off x="3762341" y="3503847"/>
            <a:ext cx="3905140" cy="628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3" idx="0"/>
            <a:endCxn id="47" idx="4"/>
          </p:cNvCxnSpPr>
          <p:nvPr/>
        </p:nvCxnSpPr>
        <p:spPr>
          <a:xfrm flipH="1" flipV="1">
            <a:off x="3354422" y="4827237"/>
            <a:ext cx="965177" cy="914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3" idx="0"/>
            <a:endCxn id="39" idx="4"/>
          </p:cNvCxnSpPr>
          <p:nvPr/>
        </p:nvCxnSpPr>
        <p:spPr>
          <a:xfrm flipH="1" flipV="1">
            <a:off x="4212245" y="4827238"/>
            <a:ext cx="107354" cy="91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3" idx="0"/>
            <a:endCxn id="63" idx="4"/>
          </p:cNvCxnSpPr>
          <p:nvPr/>
        </p:nvCxnSpPr>
        <p:spPr>
          <a:xfrm flipV="1">
            <a:off x="4319599" y="4829524"/>
            <a:ext cx="2490059" cy="912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3" idx="0"/>
            <a:endCxn id="58" idx="4"/>
          </p:cNvCxnSpPr>
          <p:nvPr/>
        </p:nvCxnSpPr>
        <p:spPr>
          <a:xfrm flipV="1">
            <a:off x="4319599" y="4829525"/>
            <a:ext cx="3347882" cy="912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5" idx="0"/>
            <a:endCxn id="47" idx="4"/>
          </p:cNvCxnSpPr>
          <p:nvPr/>
        </p:nvCxnSpPr>
        <p:spPr>
          <a:xfrm flipH="1" flipV="1">
            <a:off x="3354422" y="4827237"/>
            <a:ext cx="2096608" cy="914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5" idx="0"/>
            <a:endCxn id="39" idx="4"/>
          </p:cNvCxnSpPr>
          <p:nvPr/>
        </p:nvCxnSpPr>
        <p:spPr>
          <a:xfrm flipH="1" flipV="1">
            <a:off x="4212245" y="4827238"/>
            <a:ext cx="1238785" cy="91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5" idx="0"/>
            <a:endCxn id="63" idx="4"/>
          </p:cNvCxnSpPr>
          <p:nvPr/>
        </p:nvCxnSpPr>
        <p:spPr>
          <a:xfrm flipV="1">
            <a:off x="5451030" y="4829524"/>
            <a:ext cx="1358628" cy="912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5" idx="0"/>
            <a:endCxn id="58" idx="4"/>
          </p:cNvCxnSpPr>
          <p:nvPr/>
        </p:nvCxnSpPr>
        <p:spPr>
          <a:xfrm flipV="1">
            <a:off x="5451030" y="4829525"/>
            <a:ext cx="2216451" cy="912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endCxn id="47" idx="4"/>
          </p:cNvCxnSpPr>
          <p:nvPr/>
        </p:nvCxnSpPr>
        <p:spPr>
          <a:xfrm flipH="1" flipV="1">
            <a:off x="3354422" y="4827237"/>
            <a:ext cx="3200603" cy="914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6" idx="0"/>
            <a:endCxn id="39" idx="4"/>
          </p:cNvCxnSpPr>
          <p:nvPr/>
        </p:nvCxnSpPr>
        <p:spPr>
          <a:xfrm flipH="1" flipV="1">
            <a:off x="4212245" y="4827238"/>
            <a:ext cx="2346078" cy="915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6" idx="0"/>
            <a:endCxn id="63" idx="4"/>
          </p:cNvCxnSpPr>
          <p:nvPr/>
        </p:nvCxnSpPr>
        <p:spPr>
          <a:xfrm flipV="1">
            <a:off x="6558323" y="4829524"/>
            <a:ext cx="251335" cy="913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6" idx="0"/>
            <a:endCxn id="58" idx="4"/>
          </p:cNvCxnSpPr>
          <p:nvPr/>
        </p:nvCxnSpPr>
        <p:spPr>
          <a:xfrm flipV="1">
            <a:off x="6558323" y="4829525"/>
            <a:ext cx="1109158" cy="913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112791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44222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1515" y="4924978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4461350" y="3909832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6258517" y="3909832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5592781" y="4011922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8157" y="465673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3100" y="460838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34647" y="4554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63490" y="3314805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243984" y="1989128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85250" y="2313158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5592543" y="2686245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805667" y="3314804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5400694" y="3909831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5154226" y="4011921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4461350" y="3909831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80057" y="406170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5065395" y="443103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6019393" y="41853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5154226" y="2686245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61517" y="273788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5765580" y="277245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7586805" y="5010923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623403" y="3389932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039240" y="2051547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14" name="Left Brace 13"/>
          <p:cNvSpPr/>
          <p:nvPr/>
        </p:nvSpPr>
        <p:spPr>
          <a:xfrm>
            <a:off x="2906917" y="3314804"/>
            <a:ext cx="1020621" cy="2307291"/>
          </a:xfrm>
          <a:prstGeom prst="leftBrace">
            <a:avLst>
              <a:gd name="adj1" fmla="val 31667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99829" y="4011922"/>
            <a:ext cx="198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Learns how to construct features in the hidden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112791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44222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1515" y="4924978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4461350" y="3909832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6258517" y="3909832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5592781" y="4011922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8157" y="465673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3100" y="460838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34647" y="4554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63490" y="3314805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243984" y="1989128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85250" y="2313158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5592543" y="2686245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805667" y="3314804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5400694" y="3909831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5154226" y="4011921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4461350" y="3909831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80057" y="406170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5065395" y="443103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6019393" y="41853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5154226" y="2686245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61517" y="273788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5765580" y="277245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7586805" y="5010923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623403" y="3389932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039240" y="2051547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14" name="Left Brace 13"/>
          <p:cNvSpPr/>
          <p:nvPr/>
        </p:nvSpPr>
        <p:spPr>
          <a:xfrm>
            <a:off x="2906917" y="3314804"/>
            <a:ext cx="1020621" cy="2307291"/>
          </a:xfrm>
          <a:prstGeom prst="leftBrace">
            <a:avLst>
              <a:gd name="adj1" fmla="val 31667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99829" y="4011922"/>
            <a:ext cx="198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Learns how to construct features in the hidden layer</a:t>
            </a:r>
            <a:endParaRPr lang="en-US" dirty="0"/>
          </a:p>
        </p:txBody>
      </p:sp>
      <p:sp>
        <p:nvSpPr>
          <p:cNvPr id="41" name="Left Brace 40"/>
          <p:cNvSpPr/>
          <p:nvPr/>
        </p:nvSpPr>
        <p:spPr>
          <a:xfrm>
            <a:off x="2912938" y="1910281"/>
            <a:ext cx="1020621" cy="2038919"/>
          </a:xfrm>
          <a:prstGeom prst="leftBrace">
            <a:avLst>
              <a:gd name="adj1" fmla="val 31667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08323" y="2419568"/>
            <a:ext cx="217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Uses those features to predict your dependent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 Vectors and Model Training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Layer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63591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5022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315" y="489633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6612150" y="3881188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8409317" y="3881188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7743581" y="3983278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8957" y="462808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3900" y="457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85447" y="45259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4290" y="3286161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7394784" y="1960484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436050" y="2284514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7743343" y="2657601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56467" y="3286160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7551494" y="3881187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7305026" y="3983277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6612150" y="3881187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30857" y="40330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16195" y="440239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70193" y="41566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7305026" y="2657601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12317" y="27092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7916380" y="27438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737605" y="4982279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774203" y="3361288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8190040" y="2022903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020993"/>
          </a:xfrm>
        </p:spPr>
        <p:txBody>
          <a:bodyPr/>
          <a:lstStyle/>
          <a:p>
            <a:r>
              <a:rPr lang="en-US" dirty="0" smtClean="0"/>
              <a:t>The hidden layer of a neural network can learn features that represent the inputs.</a:t>
            </a:r>
          </a:p>
          <a:p>
            <a:endParaRPr lang="en-US" dirty="0"/>
          </a:p>
          <a:p>
            <a:r>
              <a:rPr lang="en-US" dirty="0" smtClean="0"/>
              <a:t>Although uninterpretable, they represent an aggregation of data from lower layers of the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Layer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63591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5022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315" y="489633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6612150" y="3881188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8409317" y="3881188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7743581" y="3983278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8957" y="462808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3900" y="457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85447" y="45259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4290" y="3286161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7394784" y="1960484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436050" y="2284514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7743343" y="2657601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56467" y="3286160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7551494" y="3881187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7305026" y="3983277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6612150" y="3881187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30857" y="40330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16195" y="440239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70193" y="41566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7305026" y="2657601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12317" y="27092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7916380" y="27438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737605" y="4982279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774203" y="3361288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8190040" y="2022903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020993"/>
          </a:xfrm>
        </p:spPr>
        <p:txBody>
          <a:bodyPr/>
          <a:lstStyle/>
          <a:p>
            <a:r>
              <a:rPr lang="en-US" dirty="0" smtClean="0"/>
              <a:t>The output layer produces a prediction, but sometimes we also care about the output of the hidden layer</a:t>
            </a:r>
          </a:p>
          <a:p>
            <a:endParaRPr lang="en-US" dirty="0"/>
          </a:p>
          <a:p>
            <a:r>
              <a:rPr lang="en-US" dirty="0" smtClean="0"/>
              <a:t>We can “remove” the output layer to extract the outputs of the hidden layer as a set of “</a:t>
            </a:r>
            <a:r>
              <a:rPr lang="en-US" dirty="0" smtClean="0">
                <a:solidFill>
                  <a:schemeClr val="accent5"/>
                </a:solidFill>
              </a:rPr>
              <a:t>embedded</a:t>
            </a:r>
            <a:r>
              <a:rPr lang="en-US" dirty="0" smtClean="0"/>
              <a:t>”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Models (a 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5FF88-4449-2545-A665-25297EA1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6446" cy="4020993"/>
          </a:xfrm>
          <a:ln>
            <a:noFill/>
          </a:ln>
        </p:spPr>
        <p:txBody>
          <a:bodyPr/>
          <a:lstStyle/>
          <a:p>
            <a:r>
              <a:rPr lang="en-US" dirty="0" smtClean="0"/>
              <a:t>Linear models, such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logistic regression</a:t>
            </a:r>
            <a:r>
              <a:rPr lang="en-US" dirty="0" smtClean="0"/>
              <a:t>, can learn linear relationships in data.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8106" y="3181739"/>
            <a:ext cx="3163078" cy="2136710"/>
            <a:chOff x="4208106" y="3181739"/>
            <a:chExt cx="3163078" cy="21367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173130" y="53978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Study Time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38110" y="3996829"/>
            <a:ext cx="11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Test Score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27984" y="461329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43062" y="4087115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42501" y="4853349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36115" y="402180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645" y="4482667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40793" y="3892602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77009" y="3393856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93567" y="4327723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46507" y="3553750"/>
            <a:ext cx="13062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46802" y="3181739"/>
            <a:ext cx="3041827" cy="213671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14197" y="3630482"/>
            <a:ext cx="1872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y</a:t>
            </a:r>
            <a:r>
              <a:rPr lang="en-US" sz="3200" dirty="0" smtClean="0"/>
              <a:t> = m</a:t>
            </a:r>
            <a:r>
              <a:rPr lang="en-US" sz="3200" dirty="0" smtClean="0">
                <a:solidFill>
                  <a:schemeClr val="accent5"/>
                </a:solidFill>
              </a:rPr>
              <a:t>x</a:t>
            </a:r>
            <a:r>
              <a:rPr lang="en-US" sz="3200" dirty="0" smtClean="0"/>
              <a:t> + </a:t>
            </a:r>
            <a:r>
              <a:rPr lang="en-US" sz="3200" dirty="0" smtClean="0">
                <a:solidFill>
                  <a:srgbClr val="FF0000"/>
                </a:solidFill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42827" y="4983978"/>
            <a:ext cx="276857" cy="276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Layer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63591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5022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315" y="489633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6612150" y="3881188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8409317" y="3881188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7743581" y="3983278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8957" y="462808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3900" y="457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85447" y="45259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4290" y="3286161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7394784" y="1960484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436050" y="2284514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7743343" y="2657601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56467" y="3286160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7551494" y="3881187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7305026" y="3983277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6612150" y="3881187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30857" y="40330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16195" y="440239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70193" y="41566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7305026" y="2657601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12317" y="27092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7916380" y="27438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737605" y="4982279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774203" y="3361288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8190040" y="2022903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020993"/>
          </a:xfrm>
        </p:spPr>
        <p:txBody>
          <a:bodyPr/>
          <a:lstStyle/>
          <a:p>
            <a:r>
              <a:rPr lang="en-US" dirty="0" smtClean="0"/>
              <a:t>When a hidden layer is smaller than the previous layer, we can incorporate dimensionality reduction in our model</a:t>
            </a:r>
          </a:p>
        </p:txBody>
      </p:sp>
    </p:spTree>
    <p:extLst>
      <p:ext uri="{BB962C8B-B14F-4D97-AF65-F5344CB8AC3E}">
        <p14:creationId xmlns:p14="http://schemas.microsoft.com/office/powerpoint/2010/main" val="15211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63591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5022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315" y="489633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6612150" y="3881188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8409317" y="3881188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7743581" y="3983278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8957" y="462808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3900" y="457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85447" y="45259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4290" y="3286161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6" name="Straight Connector 25"/>
          <p:cNvCxnSpPr>
            <a:stCxn id="7" idx="0"/>
          </p:cNvCxnSpPr>
          <p:nvPr/>
        </p:nvCxnSpPr>
        <p:spPr>
          <a:xfrm flipH="1" flipV="1">
            <a:off x="7743343" y="2657601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56467" y="3286160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7551494" y="3881187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7305026" y="3983277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6612150" y="3881187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30857" y="40330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16195" y="440239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70193" y="41566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</p:cNvCxnSpPr>
          <p:nvPr/>
        </p:nvCxnSpPr>
        <p:spPr>
          <a:xfrm flipV="1">
            <a:off x="7305026" y="2657601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737605" y="4982279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774203" y="3361288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9469904" y="2041475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02099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Autoencoders</a:t>
            </a:r>
            <a:r>
              <a:rPr lang="en-US" dirty="0" smtClean="0"/>
              <a:t> are a special type of neural network used for unsupervised learning</a:t>
            </a:r>
          </a:p>
          <a:p>
            <a:endParaRPr lang="en-US" dirty="0"/>
          </a:p>
          <a:p>
            <a:r>
              <a:rPr lang="en-US" dirty="0" smtClean="0"/>
              <a:t>The input values are used as output labels to allow the model to learn a reduced set of representative features</a:t>
            </a:r>
          </a:p>
          <a:p>
            <a:r>
              <a:rPr lang="en-US" dirty="0" smtClean="0"/>
              <a:t>Mathematically equivalent to PCA when using an identity activation function</a:t>
            </a:r>
          </a:p>
        </p:txBody>
      </p:sp>
      <p:sp>
        <p:nvSpPr>
          <p:cNvPr id="40" name="Oval 39"/>
          <p:cNvSpPr/>
          <p:nvPr/>
        </p:nvSpPr>
        <p:spPr>
          <a:xfrm>
            <a:off x="6300616" y="1842560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392170" y="1976132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590466" y="1843910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33" idx="0"/>
            <a:endCxn id="40" idx="4"/>
          </p:cNvCxnSpPr>
          <p:nvPr/>
        </p:nvCxnSpPr>
        <p:spPr>
          <a:xfrm flipH="1" flipV="1">
            <a:off x="6649175" y="2539677"/>
            <a:ext cx="655851" cy="746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3" idx="0"/>
            <a:endCxn id="44" idx="4"/>
          </p:cNvCxnSpPr>
          <p:nvPr/>
        </p:nvCxnSpPr>
        <p:spPr>
          <a:xfrm flipV="1">
            <a:off x="7305026" y="2541027"/>
            <a:ext cx="1633999" cy="745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7" idx="0"/>
            <a:endCxn id="44" idx="4"/>
          </p:cNvCxnSpPr>
          <p:nvPr/>
        </p:nvCxnSpPr>
        <p:spPr>
          <a:xfrm flipV="1">
            <a:off x="8162849" y="2541027"/>
            <a:ext cx="776176" cy="745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" idx="0"/>
            <a:endCxn id="40" idx="4"/>
          </p:cNvCxnSpPr>
          <p:nvPr/>
        </p:nvCxnSpPr>
        <p:spPr>
          <a:xfrm flipH="1" flipV="1">
            <a:off x="6649175" y="2539677"/>
            <a:ext cx="1513674" cy="7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7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Training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63591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5022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315" y="489633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6612150" y="3881188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8409317" y="3881188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7743581" y="3983278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8957" y="462808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3900" y="457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85447" y="45259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4290" y="3286161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7394784" y="1960484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436050" y="2284514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7743343" y="2657601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56467" y="3286160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7551494" y="3881187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7305026" y="3983277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6612150" y="3881187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30857" y="40330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16195" y="440239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70193" y="41566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7305026" y="2657601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12317" y="27092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7916380" y="27438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737605" y="4982279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774203" y="3361288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8190040" y="2022903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020993"/>
          </a:xfrm>
        </p:spPr>
        <p:txBody>
          <a:bodyPr>
            <a:normAutofit/>
          </a:bodyPr>
          <a:lstStyle/>
          <a:p>
            <a:r>
              <a:rPr lang="en-US" dirty="0" smtClean="0"/>
              <a:t>Neural Networks are trained by making small iterative adjustments to weights based on model error</a:t>
            </a:r>
          </a:p>
        </p:txBody>
      </p:sp>
    </p:spTree>
    <p:extLst>
      <p:ext uri="{BB962C8B-B14F-4D97-AF65-F5344CB8AC3E}">
        <p14:creationId xmlns:p14="http://schemas.microsoft.com/office/powerpoint/2010/main" val="32868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Training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183363" y="1800809"/>
            <a:ext cx="3984172" cy="404003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0" idx="4"/>
          </p:cNvCxnSpPr>
          <p:nvPr/>
        </p:nvCxnSpPr>
        <p:spPr>
          <a:xfrm>
            <a:off x="2768922" y="4797547"/>
            <a:ext cx="0" cy="38297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433769" y="4552754"/>
            <a:ext cx="2" cy="41936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0"/>
          </p:cNvCxnSpPr>
          <p:nvPr/>
        </p:nvCxnSpPr>
        <p:spPr>
          <a:xfrm flipH="1" flipV="1">
            <a:off x="3830785" y="4133543"/>
            <a:ext cx="2024" cy="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620324" y="3349690"/>
            <a:ext cx="1" cy="105377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918698" y="2836094"/>
            <a:ext cx="2442" cy="25181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5" idx="0"/>
          </p:cNvCxnSpPr>
          <p:nvPr/>
        </p:nvCxnSpPr>
        <p:spPr>
          <a:xfrm flipH="1">
            <a:off x="5022900" y="2962003"/>
            <a:ext cx="2442" cy="47735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8" idx="0"/>
          </p:cNvCxnSpPr>
          <p:nvPr/>
        </p:nvCxnSpPr>
        <p:spPr>
          <a:xfrm flipH="1">
            <a:off x="5989248" y="2028512"/>
            <a:ext cx="1" cy="87024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318488" y="2435316"/>
            <a:ext cx="2330629" cy="157437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299296" y="397261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379422" y="2994111"/>
            <a:ext cx="14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error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447928" y="2817271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952516" y="3972615"/>
            <a:ext cx="9944" cy="101642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550871" y="3048425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802744" y="3303462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085412" y="3430147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384889" y="3430146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618851" y="3300233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860214" y="3057704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077293" y="2747866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Training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638011" y="2505380"/>
            <a:ext cx="5335223" cy="3610113"/>
            <a:chOff x="2200931" y="3799659"/>
            <a:chExt cx="2656986" cy="1797867"/>
          </a:xfrm>
        </p:grpSpPr>
        <p:grpSp>
          <p:nvGrpSpPr>
            <p:cNvPr id="34" name="Group 33"/>
            <p:cNvGrpSpPr/>
            <p:nvPr/>
          </p:nvGrpSpPr>
          <p:grpSpPr>
            <a:xfrm>
              <a:off x="2527288" y="3799659"/>
              <a:ext cx="2330629" cy="1574378"/>
              <a:chOff x="4208106" y="3181739"/>
              <a:chExt cx="3163078" cy="21367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4208106" y="3181739"/>
                <a:ext cx="0" cy="21367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208106" y="5318449"/>
                <a:ext cx="316307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3508096" y="5336958"/>
              <a:ext cx="219694" cy="260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782122" y="4412837"/>
              <a:ext cx="1098186" cy="260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Squared error</a:t>
              </a:r>
              <a:endParaRPr lang="en-US" sz="28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656728" y="4181614"/>
              <a:ext cx="98913" cy="98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759671" y="4412768"/>
              <a:ext cx="98913" cy="98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011544" y="4667805"/>
              <a:ext cx="98913" cy="98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294212" y="4794490"/>
              <a:ext cx="98913" cy="98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593689" y="4794489"/>
              <a:ext cx="98913" cy="98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827651" y="4664576"/>
              <a:ext cx="98913" cy="98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069014" y="4422047"/>
              <a:ext cx="98913" cy="98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86093" y="4112209"/>
              <a:ext cx="98913" cy="989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47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Training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293335" y="2505380"/>
            <a:ext cx="4679899" cy="316134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262796" y="5592273"/>
            <a:ext cx="44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797043" y="3736640"/>
            <a:ext cx="2205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Squared error</a:t>
            </a:r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3553251" y="327234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59960" y="373650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99040" y="4080694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68868" y="4202801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52915" y="36371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61248" y="40247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861096" y="443139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59713" y="504432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82161" y="391722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76977" y="3709737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62796" y="518176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16772" y="495893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41720" y="463621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77473" y="431349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04462" y="414282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03079" y="392310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82037" y="36371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60404" y="4735527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60995" y="335294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39953" y="3630928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68982" y="392310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04397" y="4291554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03014" y="456069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09765" y="441556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09073" y="418000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Training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293335" y="2505380"/>
            <a:ext cx="4679899" cy="316134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262796" y="5592273"/>
            <a:ext cx="44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797043" y="3736640"/>
            <a:ext cx="2205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Squared error</a:t>
            </a:r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3553251" y="327234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59960" y="373650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99040" y="4080694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68868" y="4202801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52915" y="36371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61248" y="40247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861096" y="443139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59713" y="504432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82161" y="391722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76977" y="3709737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62796" y="518176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16772" y="495893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41720" y="463621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77473" y="431349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04462" y="414282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03079" y="392310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82037" y="36371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60404" y="4735527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60995" y="335294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39953" y="3630928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68982" y="392310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04397" y="4291554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03014" y="456069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09765" y="441556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09073" y="418000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17715" y="4431395"/>
            <a:ext cx="702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75167" y="5380377"/>
            <a:ext cx="702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4397" y="4759307"/>
            <a:ext cx="702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9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Training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293335" y="2505380"/>
            <a:ext cx="4679899" cy="316134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262796" y="5592273"/>
            <a:ext cx="44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797043" y="3736640"/>
            <a:ext cx="2205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Squared error</a:t>
            </a:r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3553251" y="327234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59960" y="373650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99040" y="4080694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68868" y="4202801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52915" y="36371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61248" y="40247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861096" y="443139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59713" y="504432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82161" y="391722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76977" y="3709737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62796" y="518176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16772" y="495893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41720" y="463621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77473" y="431349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04462" y="414282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03079" y="392310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82037" y="36371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60404" y="4735527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60995" y="335294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39953" y="3630928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68982" y="392310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04397" y="4291554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03014" y="456069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09765" y="441556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09073" y="418000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17715" y="4431395"/>
            <a:ext cx="702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75167" y="5380377"/>
            <a:ext cx="702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4397" y="4759307"/>
            <a:ext cx="702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ross 3"/>
          <p:cNvSpPr/>
          <p:nvPr/>
        </p:nvSpPr>
        <p:spPr>
          <a:xfrm rot="2700000">
            <a:off x="4612853" y="3728366"/>
            <a:ext cx="525479" cy="525479"/>
          </a:xfrm>
          <a:prstGeom prst="plus">
            <a:avLst>
              <a:gd name="adj" fmla="val 4278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Training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293335" y="2505380"/>
            <a:ext cx="4679899" cy="316134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262796" y="5592273"/>
            <a:ext cx="44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797043" y="3736640"/>
            <a:ext cx="2205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Squared error</a:t>
            </a:r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3553251" y="327234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59960" y="373650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99040" y="4080694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68868" y="4202801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52915" y="36371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61248" y="40247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861096" y="443139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59713" y="504432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82161" y="391722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76977" y="3709737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62796" y="518176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16772" y="495893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41720" y="463621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77473" y="431349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04462" y="414282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03079" y="392310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82037" y="363719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60404" y="4735527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60995" y="3352945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39953" y="3630928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68982" y="3923109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04397" y="4291554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03014" y="4560690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09765" y="4415563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09073" y="4180002"/>
            <a:ext cx="198617" cy="198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17715" y="4431395"/>
            <a:ext cx="702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75167" y="5380377"/>
            <a:ext cx="702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4397" y="4759307"/>
            <a:ext cx="702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ross 3"/>
          <p:cNvSpPr/>
          <p:nvPr/>
        </p:nvSpPr>
        <p:spPr>
          <a:xfrm rot="2700000">
            <a:off x="4612853" y="3728366"/>
            <a:ext cx="525479" cy="525479"/>
          </a:xfrm>
          <a:prstGeom prst="plus">
            <a:avLst>
              <a:gd name="adj" fmla="val 4278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838" y="2547862"/>
            <a:ext cx="1036478" cy="384968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20714210">
            <a:off x="4767584" y="4055301"/>
            <a:ext cx="319314" cy="36168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Training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63591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5022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315" y="489633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6612150" y="3881188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8409317" y="3881188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7743581" y="3983278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8957" y="462808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3900" y="457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85447" y="45259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4290" y="3286161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7394784" y="1960484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436050" y="2284514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7743343" y="2657601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56467" y="3286160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7551494" y="3881187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7305026" y="3983277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6612150" y="3881187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30857" y="40330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16195" y="440239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70193" y="41566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7305026" y="2657601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12317" y="27092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7916380" y="27438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737605" y="4982279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774203" y="3361288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8190040" y="2022903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020993"/>
          </a:xfrm>
        </p:spPr>
        <p:txBody>
          <a:bodyPr>
            <a:normAutofit/>
          </a:bodyPr>
          <a:lstStyle/>
          <a:p>
            <a:r>
              <a:rPr lang="en-US" dirty="0" smtClean="0"/>
              <a:t>This adjustment is called the </a:t>
            </a:r>
            <a:r>
              <a:rPr lang="en-US" dirty="0" smtClean="0">
                <a:solidFill>
                  <a:schemeClr val="accent5"/>
                </a:solidFill>
              </a:rPr>
              <a:t>learning rate</a:t>
            </a:r>
          </a:p>
          <a:p>
            <a:pPr lvl="1"/>
            <a:r>
              <a:rPr lang="en-US" dirty="0" smtClean="0"/>
              <a:t>Most modern implementations use an adaptive learning rate</a:t>
            </a:r>
          </a:p>
          <a:p>
            <a:r>
              <a:rPr lang="en-US" dirty="0" smtClean="0"/>
              <a:t>The model is trained over multiple </a:t>
            </a:r>
            <a:r>
              <a:rPr lang="en-US" dirty="0" smtClean="0">
                <a:solidFill>
                  <a:schemeClr val="accent5"/>
                </a:solidFill>
              </a:rPr>
              <a:t>epochs</a:t>
            </a:r>
            <a:r>
              <a:rPr lang="en-US" dirty="0" smtClean="0"/>
              <a:t>, or cycles through the training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Model Fitting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Training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63591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5022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315" y="489633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6612150" y="3881188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8409317" y="3881188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7743581" y="3983278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8957" y="462808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3900" y="457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85447" y="45259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4290" y="3286161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7394784" y="1960484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436050" y="2284514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7743343" y="2657601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56467" y="3286160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7551494" y="3881187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7305026" y="3983277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6612150" y="3881187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30857" y="40330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16195" y="440239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70193" y="41566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7305026" y="2657601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12317" y="27092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7916380" y="27438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737605" y="4982279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774203" y="3361288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8190040" y="2022903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020993"/>
          </a:xfrm>
        </p:spPr>
        <p:txBody>
          <a:bodyPr/>
          <a:lstStyle/>
          <a:p>
            <a:r>
              <a:rPr lang="en-US" dirty="0" smtClean="0"/>
              <a:t>Weights are updated based on performance on a </a:t>
            </a:r>
            <a:r>
              <a:rPr lang="en-US" dirty="0" smtClean="0">
                <a:solidFill>
                  <a:schemeClr val="accent5"/>
                </a:solidFill>
              </a:rPr>
              <a:t>batch</a:t>
            </a:r>
            <a:r>
              <a:rPr lang="en-US" dirty="0" smtClean="0"/>
              <a:t> of training samples.</a:t>
            </a:r>
          </a:p>
          <a:p>
            <a:r>
              <a:rPr lang="en-US" dirty="0" smtClean="0"/>
              <a:t>Error is determined by a </a:t>
            </a:r>
            <a:r>
              <a:rPr lang="en-US" dirty="0" smtClean="0">
                <a:solidFill>
                  <a:schemeClr val="accent5"/>
                </a:solidFill>
              </a:rPr>
              <a:t>cost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/>
                </a:solidFill>
              </a:rPr>
              <a:t>loss function</a:t>
            </a:r>
          </a:p>
          <a:p>
            <a:pPr lvl="1"/>
            <a:r>
              <a:rPr lang="en-US" dirty="0" smtClean="0"/>
              <a:t>Cross Entropy</a:t>
            </a:r>
          </a:p>
          <a:p>
            <a:pPr lvl="1"/>
            <a:r>
              <a:rPr lang="en-US" dirty="0" smtClean="0"/>
              <a:t>Mean Squared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Hyperparameters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63591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5022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315" y="489633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6612150" y="3881188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8409317" y="3881188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7743581" y="3983278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8957" y="462808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3900" y="457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85447" y="45259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4290" y="3286161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7394784" y="1960484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436050" y="2284514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7743343" y="2657601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56467" y="3286160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7551494" y="3881187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7305026" y="3983277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6612150" y="3881187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30857" y="40330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16195" y="440239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70193" y="41566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7305026" y="2657601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12317" y="27092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7916380" y="27438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737605" y="4982279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774203" y="3361288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8190040" y="2022903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970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Number of layers</a:t>
            </a:r>
          </a:p>
          <a:p>
            <a:r>
              <a:rPr lang="en-US" dirty="0" smtClean="0"/>
              <a:t>The type of each layer</a:t>
            </a:r>
          </a:p>
          <a:p>
            <a:r>
              <a:rPr lang="en-US" dirty="0" smtClean="0"/>
              <a:t>Number of nodes per layer</a:t>
            </a:r>
          </a:p>
          <a:p>
            <a:r>
              <a:rPr lang="en-US" dirty="0" smtClean="0"/>
              <a:t>Activation function for each layer</a:t>
            </a:r>
          </a:p>
          <a:p>
            <a:r>
              <a:rPr lang="en-US" dirty="0" smtClean="0"/>
              <a:t>The learning rate</a:t>
            </a:r>
          </a:p>
          <a:p>
            <a:r>
              <a:rPr lang="en-US" dirty="0" smtClean="0"/>
              <a:t>The optimization method</a:t>
            </a:r>
          </a:p>
          <a:p>
            <a:r>
              <a:rPr lang="en-US" dirty="0" smtClean="0"/>
              <a:t>The cost function</a:t>
            </a:r>
          </a:p>
          <a:p>
            <a:r>
              <a:rPr lang="en-US" dirty="0"/>
              <a:t>The batch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Number of epochs</a:t>
            </a:r>
          </a:p>
        </p:txBody>
      </p:sp>
    </p:spTree>
    <p:extLst>
      <p:ext uri="{BB962C8B-B14F-4D97-AF65-F5344CB8AC3E}">
        <p14:creationId xmlns:p14="http://schemas.microsoft.com/office/powerpoint/2010/main" val="1248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Hyperparameters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63591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5022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315" y="489633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6612150" y="3881188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8409317" y="3881188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7743581" y="3983278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8957" y="462808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3900" y="457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85447" y="45259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4290" y="3286161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7394784" y="1960484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436050" y="2284514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7743343" y="2657601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56467" y="3286160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7551494" y="3881187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7305026" y="3983277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6612150" y="3881187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30857" y="40330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16195" y="440239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70193" y="41566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7305026" y="2657601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12317" y="27092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7916380" y="27438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737605" y="4982279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774203" y="3361288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8190040" y="2022903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970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Number of layers</a:t>
            </a:r>
          </a:p>
          <a:p>
            <a:r>
              <a:rPr lang="en-US" dirty="0" smtClean="0"/>
              <a:t>The type of each layer</a:t>
            </a:r>
          </a:p>
          <a:p>
            <a:r>
              <a:rPr lang="en-US" dirty="0" smtClean="0"/>
              <a:t>Number of nodes per layer</a:t>
            </a:r>
          </a:p>
          <a:p>
            <a:r>
              <a:rPr lang="en-US" dirty="0" smtClean="0"/>
              <a:t>Activation function for each layer</a:t>
            </a:r>
          </a:p>
          <a:p>
            <a:r>
              <a:rPr lang="en-US" dirty="0" smtClean="0"/>
              <a:t>The learning rate</a:t>
            </a:r>
          </a:p>
          <a:p>
            <a:r>
              <a:rPr lang="en-US" dirty="0" smtClean="0"/>
              <a:t>The optimization method</a:t>
            </a:r>
          </a:p>
          <a:p>
            <a:r>
              <a:rPr lang="en-US" dirty="0" smtClean="0"/>
              <a:t>The cost function</a:t>
            </a:r>
          </a:p>
          <a:p>
            <a:r>
              <a:rPr lang="en-US" dirty="0"/>
              <a:t>The batch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Number of epochs</a:t>
            </a:r>
          </a:p>
        </p:txBody>
      </p:sp>
    </p:spTree>
    <p:extLst>
      <p:ext uri="{BB962C8B-B14F-4D97-AF65-F5344CB8AC3E}">
        <p14:creationId xmlns:p14="http://schemas.microsoft.com/office/powerpoint/2010/main" val="11192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Hyperparameters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63591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5022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315" y="489633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6612150" y="3881188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8409317" y="3881188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7743581" y="3983278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8957" y="462808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3900" y="457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85447" y="45259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4290" y="3286161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7394784" y="1960484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436050" y="2284514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7743343" y="2657601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56467" y="3286160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7551494" y="3881187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7305026" y="3983277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6612150" y="3881187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30857" y="40330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16195" y="440239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70193" y="41566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7305026" y="2657601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12317" y="27092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7916380" y="27438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737605" y="4982279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774203" y="3361288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8190040" y="2022903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970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Number of layers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type of each layer</a:t>
            </a:r>
          </a:p>
          <a:p>
            <a:r>
              <a:rPr lang="en-US" dirty="0" smtClean="0"/>
              <a:t>Number of nodes per layer</a:t>
            </a:r>
          </a:p>
          <a:p>
            <a:r>
              <a:rPr lang="en-US" dirty="0" smtClean="0"/>
              <a:t>Activation function for each layer</a:t>
            </a:r>
          </a:p>
          <a:p>
            <a:r>
              <a:rPr lang="en-US" dirty="0" smtClean="0"/>
              <a:t>The learning rate</a:t>
            </a:r>
          </a:p>
          <a:p>
            <a:r>
              <a:rPr lang="en-US" dirty="0" smtClean="0"/>
              <a:t>The optimization method</a:t>
            </a:r>
          </a:p>
          <a:p>
            <a:r>
              <a:rPr lang="en-US" dirty="0" smtClean="0"/>
              <a:t>The cost function</a:t>
            </a:r>
          </a:p>
          <a:p>
            <a:r>
              <a:rPr lang="en-US" dirty="0"/>
              <a:t>The batch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Number of epochs</a:t>
            </a:r>
          </a:p>
        </p:txBody>
      </p:sp>
    </p:spTree>
    <p:extLst>
      <p:ext uri="{BB962C8B-B14F-4D97-AF65-F5344CB8AC3E}">
        <p14:creationId xmlns:p14="http://schemas.microsoft.com/office/powerpoint/2010/main" val="36758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Hyperparameters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63591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5022" y="4895331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02315" y="4896334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0"/>
            <a:endCxn id="7" idx="3"/>
          </p:cNvCxnSpPr>
          <p:nvPr/>
        </p:nvCxnSpPr>
        <p:spPr>
          <a:xfrm flipV="1">
            <a:off x="6612150" y="3881188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7" idx="5"/>
          </p:cNvCxnSpPr>
          <p:nvPr/>
        </p:nvCxnSpPr>
        <p:spPr>
          <a:xfrm flipH="1" flipV="1">
            <a:off x="8409317" y="3881188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7" idx="4"/>
          </p:cNvCxnSpPr>
          <p:nvPr/>
        </p:nvCxnSpPr>
        <p:spPr>
          <a:xfrm flipV="1">
            <a:off x="7743581" y="3983278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8957" y="462808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3900" y="457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85447" y="45259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814290" y="3286161"/>
            <a:ext cx="697117" cy="697117"/>
            <a:chOff x="5244221" y="3396864"/>
            <a:chExt cx="697117" cy="697117"/>
          </a:xfrm>
        </p:grpSpPr>
        <p:sp>
          <p:nvSpPr>
            <p:cNvPr id="7" name="Oval 6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7" name="Arc 26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7394784" y="1960484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436050" y="2284514"/>
            <a:ext cx="614583" cy="282405"/>
            <a:chOff x="3764233" y="2144871"/>
            <a:chExt cx="1217182" cy="687262"/>
          </a:xfrm>
        </p:grpSpPr>
        <p:sp>
          <p:nvSpPr>
            <p:cNvPr id="24" name="Arc 23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7" idx="0"/>
            <a:endCxn id="22" idx="4"/>
          </p:cNvCxnSpPr>
          <p:nvPr/>
        </p:nvCxnSpPr>
        <p:spPr>
          <a:xfrm flipH="1" flipV="1">
            <a:off x="7743343" y="2657601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56467" y="3286160"/>
            <a:ext cx="697117" cy="697117"/>
            <a:chOff x="5244221" y="3396864"/>
            <a:chExt cx="697117" cy="697117"/>
          </a:xfrm>
        </p:grpSpPr>
        <p:sp>
          <p:nvSpPr>
            <p:cNvPr id="33" name="Oval 32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>
            <a:endCxn id="33" idx="5"/>
          </p:cNvCxnSpPr>
          <p:nvPr/>
        </p:nvCxnSpPr>
        <p:spPr>
          <a:xfrm flipH="1" flipV="1">
            <a:off x="7551494" y="3881187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33" idx="4"/>
          </p:cNvCxnSpPr>
          <p:nvPr/>
        </p:nvCxnSpPr>
        <p:spPr>
          <a:xfrm flipH="1" flipV="1">
            <a:off x="7305026" y="3983277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0"/>
            <a:endCxn id="33" idx="3"/>
          </p:cNvCxnSpPr>
          <p:nvPr/>
        </p:nvCxnSpPr>
        <p:spPr>
          <a:xfrm flipV="1">
            <a:off x="6612150" y="3881187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30857" y="40330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7216195" y="440239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8170193" y="415666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51" name="Straight Connector 50"/>
          <p:cNvCxnSpPr>
            <a:stCxn id="33" idx="0"/>
            <a:endCxn id="22" idx="4"/>
          </p:cNvCxnSpPr>
          <p:nvPr/>
        </p:nvCxnSpPr>
        <p:spPr>
          <a:xfrm flipV="1">
            <a:off x="7305026" y="2657601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12317" y="270923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7916380" y="274380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737605" y="4982279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774203" y="3361288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8190040" y="2022903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970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Number of layers</a:t>
            </a:r>
          </a:p>
          <a:p>
            <a:r>
              <a:rPr lang="en-US" dirty="0" smtClean="0"/>
              <a:t>The type of each layer</a:t>
            </a:r>
          </a:p>
          <a:p>
            <a:r>
              <a:rPr lang="en-US" dirty="0" smtClean="0"/>
              <a:t>Number of nodes per layer</a:t>
            </a:r>
          </a:p>
          <a:p>
            <a:r>
              <a:rPr lang="en-US" dirty="0" smtClean="0"/>
              <a:t>Activation function for each layer</a:t>
            </a:r>
          </a:p>
          <a:p>
            <a:r>
              <a:rPr lang="en-US" dirty="0" smtClean="0"/>
              <a:t>The learning rate</a:t>
            </a:r>
          </a:p>
          <a:p>
            <a:r>
              <a:rPr lang="en-US" dirty="0" smtClean="0"/>
              <a:t>The optimization method</a:t>
            </a:r>
          </a:p>
          <a:p>
            <a:r>
              <a:rPr lang="en-US" dirty="0" smtClean="0"/>
              <a:t>The cost function</a:t>
            </a:r>
          </a:p>
          <a:p>
            <a:r>
              <a:rPr lang="en-US" dirty="0"/>
              <a:t>The batch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Number of epochs</a:t>
            </a:r>
          </a:p>
        </p:txBody>
      </p:sp>
    </p:spTree>
    <p:extLst>
      <p:ext uri="{BB962C8B-B14F-4D97-AF65-F5344CB8AC3E}">
        <p14:creationId xmlns:p14="http://schemas.microsoft.com/office/powerpoint/2010/main" val="20024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Hyperparameters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970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Number of layers</a:t>
            </a:r>
          </a:p>
          <a:p>
            <a:r>
              <a:rPr lang="en-US" dirty="0" smtClean="0"/>
              <a:t>The type of each layer</a:t>
            </a:r>
          </a:p>
          <a:p>
            <a:r>
              <a:rPr lang="en-US" dirty="0" smtClean="0"/>
              <a:t>Number of nodes per layer</a:t>
            </a:r>
          </a:p>
          <a:p>
            <a:r>
              <a:rPr lang="en-US" dirty="0" smtClean="0"/>
              <a:t>Activation function for each layer</a:t>
            </a:r>
          </a:p>
          <a:p>
            <a:r>
              <a:rPr lang="en-US" dirty="0" smtClean="0"/>
              <a:t>The learning 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optimization method</a:t>
            </a:r>
          </a:p>
          <a:p>
            <a:r>
              <a:rPr lang="en-US" dirty="0" smtClean="0"/>
              <a:t>The cost function</a:t>
            </a:r>
          </a:p>
          <a:p>
            <a:r>
              <a:rPr lang="en-US" dirty="0"/>
              <a:t>The batch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Number of epochs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0151" y="3914576"/>
            <a:ext cx="4816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*The method for iteratively updating weights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Adam: Adaptive gradient decent with momentum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Hyperparameters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29981" cy="43970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Number of layers</a:t>
            </a:r>
          </a:p>
          <a:p>
            <a:r>
              <a:rPr lang="en-US" dirty="0" smtClean="0"/>
              <a:t>The type of each layer</a:t>
            </a:r>
          </a:p>
          <a:p>
            <a:r>
              <a:rPr lang="en-US" dirty="0" smtClean="0"/>
              <a:t>Number of nodes per layer</a:t>
            </a:r>
          </a:p>
          <a:p>
            <a:r>
              <a:rPr lang="en-US" dirty="0" smtClean="0"/>
              <a:t>Activation function for each layer</a:t>
            </a:r>
          </a:p>
          <a:p>
            <a:r>
              <a:rPr lang="en-US" dirty="0" smtClean="0"/>
              <a:t>The learning rate</a:t>
            </a:r>
          </a:p>
          <a:p>
            <a:r>
              <a:rPr lang="en-US" dirty="0" smtClean="0"/>
              <a:t>The optimization method</a:t>
            </a:r>
          </a:p>
          <a:p>
            <a:r>
              <a:rPr lang="en-US" dirty="0" smtClean="0"/>
              <a:t>The cost function</a:t>
            </a:r>
          </a:p>
          <a:p>
            <a:r>
              <a:rPr lang="en-US" dirty="0"/>
              <a:t>The batch </a:t>
            </a:r>
            <a:r>
              <a:rPr lang="en-US" dirty="0" smtClean="0"/>
              <a:t>size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Number of epochs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6410" y="2375066"/>
            <a:ext cx="5142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Early Stopping: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Create a validation set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Train the model and continually test it on the validation set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Find the point where the model’s performance begins to “plateau” (where it’s degree of improvement falls below a set threshold) and stop training</a:t>
            </a:r>
          </a:p>
        </p:txBody>
      </p:sp>
    </p:spTree>
    <p:extLst>
      <p:ext uri="{BB962C8B-B14F-4D97-AF65-F5344CB8AC3E}">
        <p14:creationId xmlns:p14="http://schemas.microsoft.com/office/powerpoint/2010/main" val="34217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15874" y="2326334"/>
            <a:ext cx="3655310" cy="2585461"/>
            <a:chOff x="1642103" y="2550710"/>
            <a:chExt cx="3655310" cy="2585461"/>
          </a:xfrm>
        </p:grpSpPr>
        <p:grpSp>
          <p:nvGrpSpPr>
            <p:cNvPr id="7" name="Group 6"/>
            <p:cNvGrpSpPr/>
            <p:nvPr/>
          </p:nvGrpSpPr>
          <p:grpSpPr>
            <a:xfrm>
              <a:off x="2134335" y="2550710"/>
              <a:ext cx="3163078" cy="2136710"/>
              <a:chOff x="4208106" y="3181739"/>
              <a:chExt cx="3163078" cy="213671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208106" y="3181739"/>
                <a:ext cx="0" cy="21367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08106" y="5318449"/>
                <a:ext cx="316307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3099359" y="4766839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Study Time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264339" y="3365800"/>
              <a:ext cx="1124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Test Score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554213" y="3982267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69291" y="3456086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68730" y="4222320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67022" y="3261573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903238" y="2762827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219796" y="3696694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736" y="2922721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4208106" y="2228669"/>
            <a:ext cx="3041827" cy="213671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715874" y="2326334"/>
            <a:ext cx="3655310" cy="2585461"/>
            <a:chOff x="1642103" y="2550710"/>
            <a:chExt cx="3655310" cy="2585461"/>
          </a:xfrm>
        </p:grpSpPr>
        <p:grpSp>
          <p:nvGrpSpPr>
            <p:cNvPr id="22" name="Group 21"/>
            <p:cNvGrpSpPr/>
            <p:nvPr/>
          </p:nvGrpSpPr>
          <p:grpSpPr>
            <a:xfrm>
              <a:off x="2134335" y="2550710"/>
              <a:ext cx="3163078" cy="2136710"/>
              <a:chOff x="4208106" y="3181739"/>
              <a:chExt cx="3163078" cy="213671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208106" y="3181739"/>
                <a:ext cx="0" cy="21367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208106" y="5318449"/>
                <a:ext cx="316307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3099359" y="4766839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Study Time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1264339" y="3365800"/>
              <a:ext cx="1124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Test Score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554213" y="3982267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669291" y="3456086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968730" y="4222320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67022" y="3261573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903238" y="2762827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219796" y="3696694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572736" y="2922721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4227968" y="1662512"/>
            <a:ext cx="2616452" cy="2764633"/>
          </a:xfrm>
          <a:custGeom>
            <a:avLst/>
            <a:gdLst>
              <a:gd name="connsiteX0" fmla="*/ 0 w 2616452"/>
              <a:gd name="connsiteY0" fmla="*/ 2764633 h 2764633"/>
              <a:gd name="connsiteX1" fmla="*/ 253497 w 2616452"/>
              <a:gd name="connsiteY1" fmla="*/ 1062581 h 2764633"/>
              <a:gd name="connsiteX2" fmla="*/ 479834 w 2616452"/>
              <a:gd name="connsiteY2" fmla="*/ 2619777 h 2764633"/>
              <a:gd name="connsiteX3" fmla="*/ 679010 w 2616452"/>
              <a:gd name="connsiteY3" fmla="*/ 302090 h 2764633"/>
              <a:gd name="connsiteX4" fmla="*/ 896293 w 2616452"/>
              <a:gd name="connsiteY4" fmla="*/ 2683151 h 2764633"/>
              <a:gd name="connsiteX5" fmla="*/ 1167897 w 2616452"/>
              <a:gd name="connsiteY5" fmla="*/ 1406613 h 2764633"/>
              <a:gd name="connsiteX6" fmla="*/ 1367074 w 2616452"/>
              <a:gd name="connsiteY6" fmla="*/ 1759698 h 2764633"/>
              <a:gd name="connsiteX7" fmla="*/ 1539089 w 2616452"/>
              <a:gd name="connsiteY7" fmla="*/ 3326 h 2764633"/>
              <a:gd name="connsiteX8" fmla="*/ 2046083 w 2616452"/>
              <a:gd name="connsiteY8" fmla="*/ 2275745 h 2764633"/>
              <a:gd name="connsiteX9" fmla="*/ 2616452 w 2616452"/>
              <a:gd name="connsiteY9" fmla="*/ 383571 h 276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6452" h="2764633">
                <a:moveTo>
                  <a:pt x="0" y="2764633"/>
                </a:moveTo>
                <a:cubicBezTo>
                  <a:pt x="86762" y="1925678"/>
                  <a:pt x="173525" y="1086724"/>
                  <a:pt x="253497" y="1062581"/>
                </a:cubicBezTo>
                <a:cubicBezTo>
                  <a:pt x="333469" y="1038438"/>
                  <a:pt x="408915" y="2746526"/>
                  <a:pt x="479834" y="2619777"/>
                </a:cubicBezTo>
                <a:cubicBezTo>
                  <a:pt x="550753" y="2493028"/>
                  <a:pt x="609600" y="291528"/>
                  <a:pt x="679010" y="302090"/>
                </a:cubicBezTo>
                <a:cubicBezTo>
                  <a:pt x="748420" y="312652"/>
                  <a:pt x="814812" y="2499064"/>
                  <a:pt x="896293" y="2683151"/>
                </a:cubicBezTo>
                <a:cubicBezTo>
                  <a:pt x="977774" y="2867238"/>
                  <a:pt x="1089434" y="1560522"/>
                  <a:pt x="1167897" y="1406613"/>
                </a:cubicBezTo>
                <a:cubicBezTo>
                  <a:pt x="1246360" y="1252704"/>
                  <a:pt x="1305209" y="1993579"/>
                  <a:pt x="1367074" y="1759698"/>
                </a:cubicBezTo>
                <a:cubicBezTo>
                  <a:pt x="1428939" y="1525817"/>
                  <a:pt x="1425921" y="-82682"/>
                  <a:pt x="1539089" y="3326"/>
                </a:cubicBezTo>
                <a:cubicBezTo>
                  <a:pt x="1652257" y="89334"/>
                  <a:pt x="1866523" y="2212371"/>
                  <a:pt x="2046083" y="2275745"/>
                </a:cubicBezTo>
                <a:cubicBezTo>
                  <a:pt x="2225643" y="2339119"/>
                  <a:pt x="2503284" y="732129"/>
                  <a:pt x="2616452" y="383571"/>
                </a:cubicBezTo>
              </a:path>
            </a:pathLst>
          </a:cu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Overfitting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15874" y="2326334"/>
            <a:ext cx="3655310" cy="2585461"/>
            <a:chOff x="1642103" y="2550710"/>
            <a:chExt cx="3655310" cy="2585461"/>
          </a:xfrm>
        </p:grpSpPr>
        <p:grpSp>
          <p:nvGrpSpPr>
            <p:cNvPr id="4" name="Group 3"/>
            <p:cNvGrpSpPr/>
            <p:nvPr/>
          </p:nvGrpSpPr>
          <p:grpSpPr>
            <a:xfrm>
              <a:off x="2134335" y="2550710"/>
              <a:ext cx="3163078" cy="2136710"/>
              <a:chOff x="4208106" y="3181739"/>
              <a:chExt cx="3163078" cy="213671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208106" y="3181739"/>
                <a:ext cx="0" cy="21367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208106" y="5318449"/>
                <a:ext cx="316307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3099359" y="4766839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Study Time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264339" y="3365800"/>
              <a:ext cx="1124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Test Score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54213" y="3982267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69291" y="3456086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68730" y="4222320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967022" y="3261573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03238" y="2762827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19796" y="3696694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72736" y="2922721"/>
              <a:ext cx="130629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/>
          <p:cNvSpPr/>
          <p:nvPr/>
        </p:nvSpPr>
        <p:spPr>
          <a:xfrm>
            <a:off x="4227968" y="1662512"/>
            <a:ext cx="2616452" cy="2764633"/>
          </a:xfrm>
          <a:custGeom>
            <a:avLst/>
            <a:gdLst>
              <a:gd name="connsiteX0" fmla="*/ 0 w 2616452"/>
              <a:gd name="connsiteY0" fmla="*/ 2764633 h 2764633"/>
              <a:gd name="connsiteX1" fmla="*/ 253497 w 2616452"/>
              <a:gd name="connsiteY1" fmla="*/ 1062581 h 2764633"/>
              <a:gd name="connsiteX2" fmla="*/ 479834 w 2616452"/>
              <a:gd name="connsiteY2" fmla="*/ 2619777 h 2764633"/>
              <a:gd name="connsiteX3" fmla="*/ 679010 w 2616452"/>
              <a:gd name="connsiteY3" fmla="*/ 302090 h 2764633"/>
              <a:gd name="connsiteX4" fmla="*/ 896293 w 2616452"/>
              <a:gd name="connsiteY4" fmla="*/ 2683151 h 2764633"/>
              <a:gd name="connsiteX5" fmla="*/ 1167897 w 2616452"/>
              <a:gd name="connsiteY5" fmla="*/ 1406613 h 2764633"/>
              <a:gd name="connsiteX6" fmla="*/ 1367074 w 2616452"/>
              <a:gd name="connsiteY6" fmla="*/ 1759698 h 2764633"/>
              <a:gd name="connsiteX7" fmla="*/ 1539089 w 2616452"/>
              <a:gd name="connsiteY7" fmla="*/ 3326 h 2764633"/>
              <a:gd name="connsiteX8" fmla="*/ 2046083 w 2616452"/>
              <a:gd name="connsiteY8" fmla="*/ 2275745 h 2764633"/>
              <a:gd name="connsiteX9" fmla="*/ 2616452 w 2616452"/>
              <a:gd name="connsiteY9" fmla="*/ 383571 h 276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6452" h="2764633">
                <a:moveTo>
                  <a:pt x="0" y="2764633"/>
                </a:moveTo>
                <a:cubicBezTo>
                  <a:pt x="86762" y="1925678"/>
                  <a:pt x="173525" y="1086724"/>
                  <a:pt x="253497" y="1062581"/>
                </a:cubicBezTo>
                <a:cubicBezTo>
                  <a:pt x="333469" y="1038438"/>
                  <a:pt x="408915" y="2746526"/>
                  <a:pt x="479834" y="2619777"/>
                </a:cubicBezTo>
                <a:cubicBezTo>
                  <a:pt x="550753" y="2493028"/>
                  <a:pt x="609600" y="291528"/>
                  <a:pt x="679010" y="302090"/>
                </a:cubicBezTo>
                <a:cubicBezTo>
                  <a:pt x="748420" y="312652"/>
                  <a:pt x="814812" y="2499064"/>
                  <a:pt x="896293" y="2683151"/>
                </a:cubicBezTo>
                <a:cubicBezTo>
                  <a:pt x="977774" y="2867238"/>
                  <a:pt x="1089434" y="1560522"/>
                  <a:pt x="1167897" y="1406613"/>
                </a:cubicBezTo>
                <a:cubicBezTo>
                  <a:pt x="1246360" y="1252704"/>
                  <a:pt x="1305209" y="1993579"/>
                  <a:pt x="1367074" y="1759698"/>
                </a:cubicBezTo>
                <a:cubicBezTo>
                  <a:pt x="1428939" y="1525817"/>
                  <a:pt x="1425921" y="-82682"/>
                  <a:pt x="1539089" y="3326"/>
                </a:cubicBezTo>
                <a:cubicBezTo>
                  <a:pt x="1652257" y="89334"/>
                  <a:pt x="1866523" y="2212371"/>
                  <a:pt x="2046083" y="2275745"/>
                </a:cubicBezTo>
                <a:cubicBezTo>
                  <a:pt x="2225643" y="2339119"/>
                  <a:pt x="2503284" y="732129"/>
                  <a:pt x="2616452" y="383571"/>
                </a:cubicBezTo>
              </a:path>
            </a:pathLst>
          </a:cu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84247" y="2270256"/>
            <a:ext cx="309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*Overfitting can be identified by observing the difference between training prediction error and test prediction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1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Model Fitting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694035" y="3872949"/>
            <a:ext cx="526660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Representing Sequential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1409" y="3341337"/>
            <a:ext cx="5696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Assignment 1:  0  0  0  1  0  1  1  1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Representing Sequential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Aggregate features can be informative, but it is often the case that we want to represent changes over time.</a:t>
            </a:r>
          </a:p>
          <a:p>
            <a:pPr algn="l"/>
            <a:r>
              <a:rPr lang="en-US" dirty="0" smtClean="0"/>
              <a:t>A previous module explained one potential solution by splitting data temporally</a:t>
            </a:r>
          </a:p>
          <a:p>
            <a:pPr algn="l"/>
            <a:r>
              <a:rPr lang="en-US" dirty="0" smtClean="0">
                <a:solidFill>
                  <a:schemeClr val="accent2"/>
                </a:solidFill>
              </a:rPr>
              <a:t>Example: </a:t>
            </a:r>
            <a:r>
              <a:rPr lang="en-US" dirty="0" smtClean="0"/>
              <a:t>Change in correctness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0245" y="3694606"/>
            <a:ext cx="3620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Assignment 1:  </a:t>
            </a:r>
            <a:r>
              <a:rPr lang="en-US" sz="2000" dirty="0" smtClean="0">
                <a:solidFill>
                  <a:schemeClr val="accent2"/>
                </a:solidFill>
              </a:rPr>
              <a:t>0  0  0  1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0  1  1  1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620484" y="3694606"/>
            <a:ext cx="0" cy="47728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04314" y="471144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=.25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61905" y="4130755"/>
            <a:ext cx="147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Early Performance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12270" y="47153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=.75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69861" y="4134614"/>
            <a:ext cx="147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Later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Representing Sequential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Aggregate features can be informative, but it is often the case that we want to represent changes over time.</a:t>
            </a:r>
          </a:p>
          <a:p>
            <a:pPr algn="l"/>
            <a:r>
              <a:rPr lang="en-US" dirty="0" smtClean="0"/>
              <a:t>A previous module explained one potential solution by splitting data temporally</a:t>
            </a:r>
          </a:p>
          <a:p>
            <a:pPr algn="l"/>
            <a:r>
              <a:rPr lang="en-US" dirty="0" smtClean="0">
                <a:solidFill>
                  <a:schemeClr val="accent2"/>
                </a:solidFill>
              </a:rPr>
              <a:t>Example: </a:t>
            </a:r>
            <a:r>
              <a:rPr lang="en-US" dirty="0" smtClean="0"/>
              <a:t>Change in correctness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0245" y="3694606"/>
            <a:ext cx="3620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Assignment 1:  </a:t>
            </a:r>
            <a:r>
              <a:rPr lang="en-US" sz="2000" dirty="0" smtClean="0">
                <a:solidFill>
                  <a:schemeClr val="accent2"/>
                </a:solidFill>
              </a:rPr>
              <a:t>0  0  0  1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0  1  1  1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620484" y="3694606"/>
            <a:ext cx="0" cy="47728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04314" y="471144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=.25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61905" y="4130755"/>
            <a:ext cx="147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Early Performance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12270" y="47153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=.75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69861" y="4134614"/>
            <a:ext cx="147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Later Performance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5060" y="4997538"/>
            <a:ext cx="460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Performance Improvement </a:t>
            </a:r>
            <a:r>
              <a:rPr lang="en-US" dirty="0" smtClean="0"/>
              <a:t>= Later – Early = </a:t>
            </a:r>
            <a:r>
              <a:rPr lang="en-US" b="1" dirty="0" smtClean="0">
                <a:solidFill>
                  <a:schemeClr val="accent5"/>
                </a:solidFill>
              </a:rPr>
              <a:t>0.5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/>
              <a:t>Recurrent Neural Nets</a:t>
            </a: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33" name="Google Shape;533;p33"/>
          <p:cNvGrpSpPr/>
          <p:nvPr/>
        </p:nvGrpSpPr>
        <p:grpSpPr>
          <a:xfrm>
            <a:off x="526867" y="1917767"/>
            <a:ext cx="3820333" cy="3845200"/>
            <a:chOff x="3109300" y="1206950"/>
            <a:chExt cx="2865250" cy="2883900"/>
          </a:xfrm>
        </p:grpSpPr>
        <p:sp>
          <p:nvSpPr>
            <p:cNvPr id="534" name="Google Shape;534;p33"/>
            <p:cNvSpPr/>
            <p:nvPr/>
          </p:nvSpPr>
          <p:spPr>
            <a:xfrm>
              <a:off x="322946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393358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463771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34183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1</a:t>
              </a:r>
              <a:endParaRPr sz="2400" baseline="-25000"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3878500" y="25148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4647688" y="22399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401850" y="19037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4</a:t>
              </a:r>
              <a:endParaRPr sz="2400" baseline="-25000"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3109300" y="2789688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cxnSp>
          <p:nvCxnSpPr>
            <p:cNvPr id="542" name="Google Shape;542;p33"/>
            <p:cNvCxnSpPr>
              <a:stCxn id="534" idx="0"/>
              <a:endCxn id="541" idx="4"/>
            </p:cNvCxnSpPr>
            <p:nvPr/>
          </p:nvCxnSpPr>
          <p:spPr>
            <a:xfrm rot="10800000">
              <a:off x="3395513" y="3362450"/>
              <a:ext cx="1203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3" name="Google Shape;543;p33"/>
            <p:cNvCxnSpPr>
              <a:stCxn id="535" idx="0"/>
              <a:endCxn id="541" idx="4"/>
            </p:cNvCxnSpPr>
            <p:nvPr/>
          </p:nvCxnSpPr>
          <p:spPr>
            <a:xfrm rot="10800000">
              <a:off x="3395538" y="3362450"/>
              <a:ext cx="8244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4" name="Google Shape;544;p33"/>
            <p:cNvCxnSpPr>
              <a:stCxn id="536" idx="0"/>
              <a:endCxn id="541" idx="4"/>
            </p:cNvCxnSpPr>
            <p:nvPr/>
          </p:nvCxnSpPr>
          <p:spPr>
            <a:xfrm rot="10800000">
              <a:off x="3395563" y="3362450"/>
              <a:ext cx="15285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5" name="Google Shape;545;p33"/>
            <p:cNvCxnSpPr>
              <a:stCxn id="537" idx="0"/>
              <a:endCxn id="541" idx="4"/>
            </p:cNvCxnSpPr>
            <p:nvPr/>
          </p:nvCxnSpPr>
          <p:spPr>
            <a:xfrm rot="10800000">
              <a:off x="3395588" y="3362450"/>
              <a:ext cx="22326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6" name="Google Shape;546;p33"/>
            <p:cNvCxnSpPr>
              <a:stCxn id="534" idx="0"/>
              <a:endCxn id="538" idx="4"/>
            </p:cNvCxnSpPr>
            <p:nvPr/>
          </p:nvCxnSpPr>
          <p:spPr>
            <a:xfrm rot="10800000" flipH="1">
              <a:off x="3515813" y="3087650"/>
              <a:ext cx="6489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7" name="Google Shape;547;p33"/>
            <p:cNvCxnSpPr>
              <a:stCxn id="534" idx="0"/>
              <a:endCxn id="539" idx="4"/>
            </p:cNvCxnSpPr>
            <p:nvPr/>
          </p:nvCxnSpPr>
          <p:spPr>
            <a:xfrm rot="10800000" flipH="1">
              <a:off x="3515813" y="2812550"/>
              <a:ext cx="14181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8" name="Google Shape;548;p33"/>
            <p:cNvCxnSpPr>
              <a:stCxn id="534" idx="0"/>
              <a:endCxn id="540" idx="4"/>
            </p:cNvCxnSpPr>
            <p:nvPr/>
          </p:nvCxnSpPr>
          <p:spPr>
            <a:xfrm rot="10800000" flipH="1">
              <a:off x="3515813" y="2476550"/>
              <a:ext cx="21723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9" name="Google Shape;549;p33"/>
            <p:cNvCxnSpPr>
              <a:stCxn id="535" idx="0"/>
              <a:endCxn id="538" idx="4"/>
            </p:cNvCxnSpPr>
            <p:nvPr/>
          </p:nvCxnSpPr>
          <p:spPr>
            <a:xfrm rot="10800000">
              <a:off x="4164738" y="3087650"/>
              <a:ext cx="552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0" name="Google Shape;550;p33"/>
            <p:cNvCxnSpPr>
              <a:stCxn id="535" idx="0"/>
              <a:endCxn id="539" idx="4"/>
            </p:cNvCxnSpPr>
            <p:nvPr/>
          </p:nvCxnSpPr>
          <p:spPr>
            <a:xfrm rot="10800000" flipH="1">
              <a:off x="4219938" y="2812550"/>
              <a:ext cx="7140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1" name="Google Shape;551;p33"/>
            <p:cNvCxnSpPr>
              <a:stCxn id="535" idx="0"/>
              <a:endCxn id="540" idx="4"/>
            </p:cNvCxnSpPr>
            <p:nvPr/>
          </p:nvCxnSpPr>
          <p:spPr>
            <a:xfrm rot="10800000" flipH="1">
              <a:off x="4219938" y="2476550"/>
              <a:ext cx="14682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2" name="Google Shape;552;p33"/>
            <p:cNvCxnSpPr>
              <a:stCxn id="536" idx="0"/>
              <a:endCxn id="538" idx="4"/>
            </p:cNvCxnSpPr>
            <p:nvPr/>
          </p:nvCxnSpPr>
          <p:spPr>
            <a:xfrm rot="10800000">
              <a:off x="4164763" y="3087650"/>
              <a:ext cx="7593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3" name="Google Shape;553;p33"/>
            <p:cNvCxnSpPr>
              <a:stCxn id="536" idx="0"/>
              <a:endCxn id="539" idx="4"/>
            </p:cNvCxnSpPr>
            <p:nvPr/>
          </p:nvCxnSpPr>
          <p:spPr>
            <a:xfrm rot="10800000" flipH="1">
              <a:off x="4924063" y="2812550"/>
              <a:ext cx="99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4" name="Google Shape;554;p33"/>
            <p:cNvCxnSpPr>
              <a:stCxn id="536" idx="0"/>
              <a:endCxn id="540" idx="4"/>
            </p:cNvCxnSpPr>
            <p:nvPr/>
          </p:nvCxnSpPr>
          <p:spPr>
            <a:xfrm rot="10800000" flipH="1">
              <a:off x="4924063" y="2476550"/>
              <a:ext cx="7641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5" name="Google Shape;555;p33"/>
            <p:cNvCxnSpPr>
              <a:stCxn id="537" idx="0"/>
              <a:endCxn id="538" idx="4"/>
            </p:cNvCxnSpPr>
            <p:nvPr/>
          </p:nvCxnSpPr>
          <p:spPr>
            <a:xfrm rot="10800000">
              <a:off x="4164788" y="3087650"/>
              <a:ext cx="14634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6" name="Google Shape;556;p33"/>
            <p:cNvCxnSpPr>
              <a:stCxn id="537" idx="0"/>
              <a:endCxn id="539" idx="4"/>
            </p:cNvCxnSpPr>
            <p:nvPr/>
          </p:nvCxnSpPr>
          <p:spPr>
            <a:xfrm rot="10800000">
              <a:off x="4933988" y="2812550"/>
              <a:ext cx="6942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7" name="Google Shape;557;p33"/>
            <p:cNvCxnSpPr>
              <a:stCxn id="537" idx="0"/>
              <a:endCxn id="540" idx="4"/>
            </p:cNvCxnSpPr>
            <p:nvPr/>
          </p:nvCxnSpPr>
          <p:spPr>
            <a:xfrm rot="10800000" flipH="1">
              <a:off x="5628188" y="2476550"/>
              <a:ext cx="600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58" name="Google Shape;558;p33"/>
            <p:cNvSpPr/>
            <p:nvPr/>
          </p:nvSpPr>
          <p:spPr>
            <a:xfrm>
              <a:off x="3933588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637713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cxnSp>
          <p:nvCxnSpPr>
            <p:cNvPr id="560" name="Google Shape;560;p33"/>
            <p:cNvCxnSpPr>
              <a:stCxn id="541" idx="0"/>
              <a:endCxn id="558" idx="4"/>
            </p:cNvCxnSpPr>
            <p:nvPr/>
          </p:nvCxnSpPr>
          <p:spPr>
            <a:xfrm rot="10800000" flipH="1">
              <a:off x="3395650" y="1779588"/>
              <a:ext cx="8244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1" name="Google Shape;561;p33"/>
            <p:cNvCxnSpPr>
              <a:stCxn id="541" idx="0"/>
              <a:endCxn id="559" idx="4"/>
            </p:cNvCxnSpPr>
            <p:nvPr/>
          </p:nvCxnSpPr>
          <p:spPr>
            <a:xfrm rot="10800000" flipH="1">
              <a:off x="3395650" y="1779588"/>
              <a:ext cx="15285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2" name="Google Shape;562;p33"/>
            <p:cNvCxnSpPr>
              <a:stCxn id="538" idx="0"/>
              <a:endCxn id="558" idx="4"/>
            </p:cNvCxnSpPr>
            <p:nvPr/>
          </p:nvCxnSpPr>
          <p:spPr>
            <a:xfrm rot="10800000" flipH="1">
              <a:off x="4164850" y="1779525"/>
              <a:ext cx="552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3" name="Google Shape;563;p33"/>
            <p:cNvCxnSpPr>
              <a:stCxn id="538" idx="0"/>
              <a:endCxn id="559" idx="4"/>
            </p:cNvCxnSpPr>
            <p:nvPr/>
          </p:nvCxnSpPr>
          <p:spPr>
            <a:xfrm rot="10800000" flipH="1">
              <a:off x="4164850" y="1779525"/>
              <a:ext cx="7593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4" name="Google Shape;564;p33"/>
            <p:cNvCxnSpPr>
              <a:stCxn id="539" idx="0"/>
              <a:endCxn id="558" idx="4"/>
            </p:cNvCxnSpPr>
            <p:nvPr/>
          </p:nvCxnSpPr>
          <p:spPr>
            <a:xfrm rot="10800000">
              <a:off x="4220038" y="1779725"/>
              <a:ext cx="7140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5" name="Google Shape;565;p33"/>
            <p:cNvCxnSpPr>
              <a:stCxn id="539" idx="0"/>
              <a:endCxn id="559" idx="4"/>
            </p:cNvCxnSpPr>
            <p:nvPr/>
          </p:nvCxnSpPr>
          <p:spPr>
            <a:xfrm rot="10800000">
              <a:off x="4924138" y="1779725"/>
              <a:ext cx="99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6" name="Google Shape;566;p33"/>
            <p:cNvCxnSpPr>
              <a:stCxn id="540" idx="0"/>
              <a:endCxn id="559" idx="4"/>
            </p:cNvCxnSpPr>
            <p:nvPr/>
          </p:nvCxnSpPr>
          <p:spPr>
            <a:xfrm rot="10800000">
              <a:off x="4924100" y="1779525"/>
              <a:ext cx="764100" cy="12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7844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/>
              <a:t>Recurrent Neural Nets</a:t>
            </a: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72" name="Google Shape;572;p34"/>
          <p:cNvGrpSpPr/>
          <p:nvPr/>
        </p:nvGrpSpPr>
        <p:grpSpPr>
          <a:xfrm>
            <a:off x="526867" y="1917767"/>
            <a:ext cx="3820333" cy="3845200"/>
            <a:chOff x="3109300" y="1206950"/>
            <a:chExt cx="2865250" cy="2883900"/>
          </a:xfrm>
        </p:grpSpPr>
        <p:sp>
          <p:nvSpPr>
            <p:cNvPr id="573" name="Google Shape;573;p34"/>
            <p:cNvSpPr/>
            <p:nvPr/>
          </p:nvSpPr>
          <p:spPr>
            <a:xfrm>
              <a:off x="322946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393358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463771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34183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1</a:t>
              </a:r>
              <a:endParaRPr sz="2400" baseline="-25000"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3878500" y="25148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4647688" y="22399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401850" y="19037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4</a:t>
              </a:r>
              <a:endParaRPr sz="2400" baseline="-25000"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3109300" y="2789688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cxnSp>
          <p:nvCxnSpPr>
            <p:cNvPr id="581" name="Google Shape;581;p34"/>
            <p:cNvCxnSpPr>
              <a:stCxn id="573" idx="0"/>
              <a:endCxn id="580" idx="4"/>
            </p:cNvCxnSpPr>
            <p:nvPr/>
          </p:nvCxnSpPr>
          <p:spPr>
            <a:xfrm rot="10800000">
              <a:off x="3395513" y="3362450"/>
              <a:ext cx="1203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2" name="Google Shape;582;p34"/>
            <p:cNvCxnSpPr>
              <a:stCxn id="574" idx="0"/>
              <a:endCxn id="580" idx="4"/>
            </p:cNvCxnSpPr>
            <p:nvPr/>
          </p:nvCxnSpPr>
          <p:spPr>
            <a:xfrm rot="10800000">
              <a:off x="3395538" y="3362450"/>
              <a:ext cx="8244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3" name="Google Shape;583;p34"/>
            <p:cNvCxnSpPr>
              <a:stCxn id="575" idx="0"/>
              <a:endCxn id="580" idx="4"/>
            </p:cNvCxnSpPr>
            <p:nvPr/>
          </p:nvCxnSpPr>
          <p:spPr>
            <a:xfrm rot="10800000">
              <a:off x="3395563" y="3362450"/>
              <a:ext cx="15285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4" name="Google Shape;584;p34"/>
            <p:cNvCxnSpPr>
              <a:stCxn id="576" idx="0"/>
              <a:endCxn id="580" idx="4"/>
            </p:cNvCxnSpPr>
            <p:nvPr/>
          </p:nvCxnSpPr>
          <p:spPr>
            <a:xfrm rot="10800000">
              <a:off x="3395588" y="3362450"/>
              <a:ext cx="22326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5" name="Google Shape;585;p34"/>
            <p:cNvCxnSpPr>
              <a:stCxn id="573" idx="0"/>
              <a:endCxn id="577" idx="4"/>
            </p:cNvCxnSpPr>
            <p:nvPr/>
          </p:nvCxnSpPr>
          <p:spPr>
            <a:xfrm rot="10800000" flipH="1">
              <a:off x="3515813" y="3087650"/>
              <a:ext cx="6489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6" name="Google Shape;586;p34"/>
            <p:cNvCxnSpPr>
              <a:stCxn id="573" idx="0"/>
              <a:endCxn id="578" idx="4"/>
            </p:cNvCxnSpPr>
            <p:nvPr/>
          </p:nvCxnSpPr>
          <p:spPr>
            <a:xfrm rot="10800000" flipH="1">
              <a:off x="3515813" y="2812550"/>
              <a:ext cx="14181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7" name="Google Shape;587;p34"/>
            <p:cNvCxnSpPr>
              <a:stCxn id="573" idx="0"/>
              <a:endCxn id="579" idx="4"/>
            </p:cNvCxnSpPr>
            <p:nvPr/>
          </p:nvCxnSpPr>
          <p:spPr>
            <a:xfrm rot="10800000" flipH="1">
              <a:off x="3515813" y="2476550"/>
              <a:ext cx="21723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8" name="Google Shape;588;p34"/>
            <p:cNvCxnSpPr>
              <a:stCxn id="574" idx="0"/>
              <a:endCxn id="577" idx="4"/>
            </p:cNvCxnSpPr>
            <p:nvPr/>
          </p:nvCxnSpPr>
          <p:spPr>
            <a:xfrm rot="10800000">
              <a:off x="4164738" y="3087650"/>
              <a:ext cx="552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9" name="Google Shape;589;p34"/>
            <p:cNvCxnSpPr>
              <a:stCxn id="574" idx="0"/>
              <a:endCxn id="578" idx="4"/>
            </p:cNvCxnSpPr>
            <p:nvPr/>
          </p:nvCxnSpPr>
          <p:spPr>
            <a:xfrm rot="10800000" flipH="1">
              <a:off x="4219938" y="2812550"/>
              <a:ext cx="7140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0" name="Google Shape;590;p34"/>
            <p:cNvCxnSpPr>
              <a:stCxn id="574" idx="0"/>
              <a:endCxn id="579" idx="4"/>
            </p:cNvCxnSpPr>
            <p:nvPr/>
          </p:nvCxnSpPr>
          <p:spPr>
            <a:xfrm rot="10800000" flipH="1">
              <a:off x="4219938" y="2476550"/>
              <a:ext cx="14682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1" name="Google Shape;591;p34"/>
            <p:cNvCxnSpPr>
              <a:stCxn id="575" idx="0"/>
              <a:endCxn id="577" idx="4"/>
            </p:cNvCxnSpPr>
            <p:nvPr/>
          </p:nvCxnSpPr>
          <p:spPr>
            <a:xfrm rot="10800000">
              <a:off x="4164763" y="3087650"/>
              <a:ext cx="7593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2" name="Google Shape;592;p34"/>
            <p:cNvCxnSpPr>
              <a:stCxn id="575" idx="0"/>
              <a:endCxn id="578" idx="4"/>
            </p:cNvCxnSpPr>
            <p:nvPr/>
          </p:nvCxnSpPr>
          <p:spPr>
            <a:xfrm rot="10800000" flipH="1">
              <a:off x="4924063" y="2812550"/>
              <a:ext cx="99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3" name="Google Shape;593;p34"/>
            <p:cNvCxnSpPr>
              <a:stCxn id="575" idx="0"/>
              <a:endCxn id="579" idx="4"/>
            </p:cNvCxnSpPr>
            <p:nvPr/>
          </p:nvCxnSpPr>
          <p:spPr>
            <a:xfrm rot="10800000" flipH="1">
              <a:off x="4924063" y="2476550"/>
              <a:ext cx="7641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4" name="Google Shape;594;p34"/>
            <p:cNvCxnSpPr>
              <a:stCxn id="576" idx="0"/>
              <a:endCxn id="577" idx="4"/>
            </p:cNvCxnSpPr>
            <p:nvPr/>
          </p:nvCxnSpPr>
          <p:spPr>
            <a:xfrm rot="10800000">
              <a:off x="4164788" y="3087650"/>
              <a:ext cx="14634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5" name="Google Shape;595;p34"/>
            <p:cNvCxnSpPr>
              <a:stCxn id="576" idx="0"/>
              <a:endCxn id="578" idx="4"/>
            </p:cNvCxnSpPr>
            <p:nvPr/>
          </p:nvCxnSpPr>
          <p:spPr>
            <a:xfrm rot="10800000">
              <a:off x="4933988" y="2812550"/>
              <a:ext cx="6942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6" name="Google Shape;596;p34"/>
            <p:cNvCxnSpPr>
              <a:stCxn id="576" idx="0"/>
              <a:endCxn id="579" idx="4"/>
            </p:cNvCxnSpPr>
            <p:nvPr/>
          </p:nvCxnSpPr>
          <p:spPr>
            <a:xfrm rot="10800000" flipH="1">
              <a:off x="5628188" y="2476550"/>
              <a:ext cx="600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7" name="Google Shape;597;p34"/>
            <p:cNvSpPr/>
            <p:nvPr/>
          </p:nvSpPr>
          <p:spPr>
            <a:xfrm>
              <a:off x="3933588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637713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cxnSp>
          <p:nvCxnSpPr>
            <p:cNvPr id="599" name="Google Shape;599;p34"/>
            <p:cNvCxnSpPr>
              <a:stCxn id="580" idx="0"/>
              <a:endCxn id="597" idx="4"/>
            </p:cNvCxnSpPr>
            <p:nvPr/>
          </p:nvCxnSpPr>
          <p:spPr>
            <a:xfrm rot="10800000" flipH="1">
              <a:off x="3395650" y="1779588"/>
              <a:ext cx="8244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0" name="Google Shape;600;p34"/>
            <p:cNvCxnSpPr>
              <a:stCxn id="580" idx="0"/>
              <a:endCxn id="598" idx="4"/>
            </p:cNvCxnSpPr>
            <p:nvPr/>
          </p:nvCxnSpPr>
          <p:spPr>
            <a:xfrm rot="10800000" flipH="1">
              <a:off x="3395650" y="1779588"/>
              <a:ext cx="15285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1" name="Google Shape;601;p34"/>
            <p:cNvCxnSpPr>
              <a:stCxn id="577" idx="0"/>
              <a:endCxn id="597" idx="4"/>
            </p:cNvCxnSpPr>
            <p:nvPr/>
          </p:nvCxnSpPr>
          <p:spPr>
            <a:xfrm rot="10800000" flipH="1">
              <a:off x="4164850" y="1779525"/>
              <a:ext cx="552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2" name="Google Shape;602;p34"/>
            <p:cNvCxnSpPr>
              <a:stCxn id="577" idx="0"/>
              <a:endCxn id="598" idx="4"/>
            </p:cNvCxnSpPr>
            <p:nvPr/>
          </p:nvCxnSpPr>
          <p:spPr>
            <a:xfrm rot="10800000" flipH="1">
              <a:off x="4164850" y="1779525"/>
              <a:ext cx="7593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3" name="Google Shape;603;p34"/>
            <p:cNvCxnSpPr>
              <a:stCxn id="578" idx="0"/>
              <a:endCxn id="597" idx="4"/>
            </p:cNvCxnSpPr>
            <p:nvPr/>
          </p:nvCxnSpPr>
          <p:spPr>
            <a:xfrm rot="10800000">
              <a:off x="4220038" y="1779725"/>
              <a:ext cx="7140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4" name="Google Shape;604;p34"/>
            <p:cNvCxnSpPr>
              <a:stCxn id="578" idx="0"/>
              <a:endCxn id="598" idx="4"/>
            </p:cNvCxnSpPr>
            <p:nvPr/>
          </p:nvCxnSpPr>
          <p:spPr>
            <a:xfrm rot="10800000">
              <a:off x="4924138" y="1779725"/>
              <a:ext cx="99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5" name="Google Shape;605;p34"/>
            <p:cNvCxnSpPr>
              <a:stCxn id="579" idx="0"/>
              <a:endCxn id="598" idx="4"/>
            </p:cNvCxnSpPr>
            <p:nvPr/>
          </p:nvCxnSpPr>
          <p:spPr>
            <a:xfrm rot="10800000">
              <a:off x="4924100" y="1779525"/>
              <a:ext cx="764100" cy="12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06" name="Google Shape;606;p34"/>
          <p:cNvSpPr txBox="1"/>
          <p:nvPr/>
        </p:nvSpPr>
        <p:spPr>
          <a:xfrm>
            <a:off x="1661100" y="5840867"/>
            <a:ext cx="3286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Time Step 1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91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 dirty="0" smtClean="0"/>
              <a:t>Recurrent Neural Nets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87" name="Google Shape;687;p36"/>
          <p:cNvGrpSpPr/>
          <p:nvPr/>
        </p:nvGrpSpPr>
        <p:grpSpPr>
          <a:xfrm>
            <a:off x="526867" y="1917767"/>
            <a:ext cx="3820333" cy="3845200"/>
            <a:chOff x="3109300" y="1206950"/>
            <a:chExt cx="2865250" cy="2883900"/>
          </a:xfrm>
        </p:grpSpPr>
        <p:sp>
          <p:nvSpPr>
            <p:cNvPr id="688" name="Google Shape;688;p36"/>
            <p:cNvSpPr/>
            <p:nvPr/>
          </p:nvSpPr>
          <p:spPr>
            <a:xfrm>
              <a:off x="322946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393358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463771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534183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1</a:t>
              </a:r>
              <a:endParaRPr sz="2400" baseline="-25000"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3878500" y="25148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4647688" y="22399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5401850" y="19037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4</a:t>
              </a:r>
              <a:endParaRPr sz="2400" baseline="-25000"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3109300" y="2789688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cxnSp>
          <p:nvCxnSpPr>
            <p:cNvPr id="696" name="Google Shape;696;p36"/>
            <p:cNvCxnSpPr>
              <a:stCxn id="688" idx="0"/>
              <a:endCxn id="695" idx="4"/>
            </p:cNvCxnSpPr>
            <p:nvPr/>
          </p:nvCxnSpPr>
          <p:spPr>
            <a:xfrm rot="10800000">
              <a:off x="3395513" y="3362450"/>
              <a:ext cx="1203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97" name="Google Shape;697;p36"/>
            <p:cNvCxnSpPr>
              <a:stCxn id="689" idx="0"/>
              <a:endCxn id="695" idx="4"/>
            </p:cNvCxnSpPr>
            <p:nvPr/>
          </p:nvCxnSpPr>
          <p:spPr>
            <a:xfrm rot="10800000">
              <a:off x="3395538" y="3362450"/>
              <a:ext cx="8244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98" name="Google Shape;698;p36"/>
            <p:cNvCxnSpPr>
              <a:stCxn id="690" idx="0"/>
              <a:endCxn id="695" idx="4"/>
            </p:cNvCxnSpPr>
            <p:nvPr/>
          </p:nvCxnSpPr>
          <p:spPr>
            <a:xfrm rot="10800000">
              <a:off x="3395563" y="3362450"/>
              <a:ext cx="15285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99" name="Google Shape;699;p36"/>
            <p:cNvCxnSpPr>
              <a:stCxn id="691" idx="0"/>
              <a:endCxn id="695" idx="4"/>
            </p:cNvCxnSpPr>
            <p:nvPr/>
          </p:nvCxnSpPr>
          <p:spPr>
            <a:xfrm rot="10800000">
              <a:off x="3395588" y="3362450"/>
              <a:ext cx="22326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0" name="Google Shape;700;p36"/>
            <p:cNvCxnSpPr>
              <a:stCxn id="688" idx="0"/>
              <a:endCxn id="692" idx="4"/>
            </p:cNvCxnSpPr>
            <p:nvPr/>
          </p:nvCxnSpPr>
          <p:spPr>
            <a:xfrm rot="10800000" flipH="1">
              <a:off x="3515813" y="3087650"/>
              <a:ext cx="6489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1" name="Google Shape;701;p36"/>
            <p:cNvCxnSpPr>
              <a:stCxn id="688" idx="0"/>
              <a:endCxn id="693" idx="4"/>
            </p:cNvCxnSpPr>
            <p:nvPr/>
          </p:nvCxnSpPr>
          <p:spPr>
            <a:xfrm rot="10800000" flipH="1">
              <a:off x="3515813" y="2812550"/>
              <a:ext cx="14181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2" name="Google Shape;702;p36"/>
            <p:cNvCxnSpPr>
              <a:stCxn id="688" idx="0"/>
              <a:endCxn id="694" idx="4"/>
            </p:cNvCxnSpPr>
            <p:nvPr/>
          </p:nvCxnSpPr>
          <p:spPr>
            <a:xfrm rot="10800000" flipH="1">
              <a:off x="3515813" y="2476550"/>
              <a:ext cx="21723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3" name="Google Shape;703;p36"/>
            <p:cNvCxnSpPr>
              <a:stCxn id="689" idx="0"/>
              <a:endCxn id="692" idx="4"/>
            </p:cNvCxnSpPr>
            <p:nvPr/>
          </p:nvCxnSpPr>
          <p:spPr>
            <a:xfrm rot="10800000">
              <a:off x="4164738" y="3087650"/>
              <a:ext cx="552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4" name="Google Shape;704;p36"/>
            <p:cNvCxnSpPr>
              <a:stCxn id="689" idx="0"/>
              <a:endCxn id="693" idx="4"/>
            </p:cNvCxnSpPr>
            <p:nvPr/>
          </p:nvCxnSpPr>
          <p:spPr>
            <a:xfrm rot="10800000" flipH="1">
              <a:off x="4219938" y="2812550"/>
              <a:ext cx="7140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5" name="Google Shape;705;p36"/>
            <p:cNvCxnSpPr>
              <a:stCxn id="689" idx="0"/>
              <a:endCxn id="694" idx="4"/>
            </p:cNvCxnSpPr>
            <p:nvPr/>
          </p:nvCxnSpPr>
          <p:spPr>
            <a:xfrm rot="10800000" flipH="1">
              <a:off x="4219938" y="2476550"/>
              <a:ext cx="14682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6" name="Google Shape;706;p36"/>
            <p:cNvCxnSpPr>
              <a:stCxn id="690" idx="0"/>
              <a:endCxn id="692" idx="4"/>
            </p:cNvCxnSpPr>
            <p:nvPr/>
          </p:nvCxnSpPr>
          <p:spPr>
            <a:xfrm rot="10800000">
              <a:off x="4164763" y="3087650"/>
              <a:ext cx="7593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7" name="Google Shape;707;p36"/>
            <p:cNvCxnSpPr>
              <a:stCxn id="690" idx="0"/>
              <a:endCxn id="693" idx="4"/>
            </p:cNvCxnSpPr>
            <p:nvPr/>
          </p:nvCxnSpPr>
          <p:spPr>
            <a:xfrm rot="10800000" flipH="1">
              <a:off x="4924063" y="2812550"/>
              <a:ext cx="99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8" name="Google Shape;708;p36"/>
            <p:cNvCxnSpPr>
              <a:stCxn id="690" idx="0"/>
              <a:endCxn id="694" idx="4"/>
            </p:cNvCxnSpPr>
            <p:nvPr/>
          </p:nvCxnSpPr>
          <p:spPr>
            <a:xfrm rot="10800000" flipH="1">
              <a:off x="4924063" y="2476550"/>
              <a:ext cx="7641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9" name="Google Shape;709;p36"/>
            <p:cNvCxnSpPr>
              <a:stCxn id="691" idx="0"/>
              <a:endCxn id="692" idx="4"/>
            </p:cNvCxnSpPr>
            <p:nvPr/>
          </p:nvCxnSpPr>
          <p:spPr>
            <a:xfrm rot="10800000">
              <a:off x="4164788" y="3087650"/>
              <a:ext cx="14634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0" name="Google Shape;710;p36"/>
            <p:cNvCxnSpPr>
              <a:stCxn id="691" idx="0"/>
              <a:endCxn id="693" idx="4"/>
            </p:cNvCxnSpPr>
            <p:nvPr/>
          </p:nvCxnSpPr>
          <p:spPr>
            <a:xfrm rot="10800000">
              <a:off x="4933988" y="2812550"/>
              <a:ext cx="6942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1" name="Google Shape;711;p36"/>
            <p:cNvCxnSpPr>
              <a:stCxn id="691" idx="0"/>
              <a:endCxn id="694" idx="4"/>
            </p:cNvCxnSpPr>
            <p:nvPr/>
          </p:nvCxnSpPr>
          <p:spPr>
            <a:xfrm rot="10800000" flipH="1">
              <a:off x="5628188" y="2476550"/>
              <a:ext cx="600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12" name="Google Shape;712;p36"/>
            <p:cNvSpPr/>
            <p:nvPr/>
          </p:nvSpPr>
          <p:spPr>
            <a:xfrm>
              <a:off x="3933588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4637713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cxnSp>
          <p:nvCxnSpPr>
            <p:cNvPr id="714" name="Google Shape;714;p36"/>
            <p:cNvCxnSpPr>
              <a:stCxn id="695" idx="0"/>
              <a:endCxn id="712" idx="4"/>
            </p:cNvCxnSpPr>
            <p:nvPr/>
          </p:nvCxnSpPr>
          <p:spPr>
            <a:xfrm rot="10800000" flipH="1">
              <a:off x="3395650" y="1779588"/>
              <a:ext cx="8244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5" name="Google Shape;715;p36"/>
            <p:cNvCxnSpPr>
              <a:stCxn id="695" idx="0"/>
              <a:endCxn id="713" idx="4"/>
            </p:cNvCxnSpPr>
            <p:nvPr/>
          </p:nvCxnSpPr>
          <p:spPr>
            <a:xfrm rot="10800000" flipH="1">
              <a:off x="3395650" y="1779588"/>
              <a:ext cx="15285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6" name="Google Shape;716;p36"/>
            <p:cNvCxnSpPr>
              <a:stCxn id="692" idx="0"/>
              <a:endCxn id="712" idx="4"/>
            </p:cNvCxnSpPr>
            <p:nvPr/>
          </p:nvCxnSpPr>
          <p:spPr>
            <a:xfrm rot="10800000" flipH="1">
              <a:off x="4164850" y="1779525"/>
              <a:ext cx="552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7" name="Google Shape;717;p36"/>
            <p:cNvCxnSpPr>
              <a:stCxn id="692" idx="0"/>
              <a:endCxn id="713" idx="4"/>
            </p:cNvCxnSpPr>
            <p:nvPr/>
          </p:nvCxnSpPr>
          <p:spPr>
            <a:xfrm rot="10800000" flipH="1">
              <a:off x="4164850" y="1779525"/>
              <a:ext cx="7593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8" name="Google Shape;718;p36"/>
            <p:cNvCxnSpPr>
              <a:stCxn id="693" idx="0"/>
              <a:endCxn id="712" idx="4"/>
            </p:cNvCxnSpPr>
            <p:nvPr/>
          </p:nvCxnSpPr>
          <p:spPr>
            <a:xfrm rot="10800000">
              <a:off x="4220038" y="1779725"/>
              <a:ext cx="7140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9" name="Google Shape;719;p36"/>
            <p:cNvCxnSpPr>
              <a:stCxn id="693" idx="0"/>
              <a:endCxn id="713" idx="4"/>
            </p:cNvCxnSpPr>
            <p:nvPr/>
          </p:nvCxnSpPr>
          <p:spPr>
            <a:xfrm rot="10800000">
              <a:off x="4924138" y="1779725"/>
              <a:ext cx="99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20" name="Google Shape;720;p36"/>
            <p:cNvCxnSpPr>
              <a:stCxn id="694" idx="0"/>
              <a:endCxn id="713" idx="4"/>
            </p:cNvCxnSpPr>
            <p:nvPr/>
          </p:nvCxnSpPr>
          <p:spPr>
            <a:xfrm rot="10800000">
              <a:off x="4924100" y="1779525"/>
              <a:ext cx="764100" cy="12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21" name="Google Shape;721;p36"/>
          <p:cNvGrpSpPr/>
          <p:nvPr/>
        </p:nvGrpSpPr>
        <p:grpSpPr>
          <a:xfrm>
            <a:off x="5487967" y="1917767"/>
            <a:ext cx="3820333" cy="3845200"/>
            <a:chOff x="3109300" y="1206950"/>
            <a:chExt cx="2865250" cy="2883900"/>
          </a:xfrm>
        </p:grpSpPr>
        <p:sp>
          <p:nvSpPr>
            <p:cNvPr id="722" name="Google Shape;722;p36"/>
            <p:cNvSpPr/>
            <p:nvPr/>
          </p:nvSpPr>
          <p:spPr>
            <a:xfrm>
              <a:off x="322946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393358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463771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534183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1</a:t>
              </a:r>
              <a:endParaRPr sz="2400" baseline="-25000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3878500" y="25148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4647688" y="22399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5401850" y="19037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4</a:t>
              </a:r>
              <a:endParaRPr sz="2400" baseline="-25000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3109300" y="2789688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cxnSp>
          <p:nvCxnSpPr>
            <p:cNvPr id="730" name="Google Shape;730;p36"/>
            <p:cNvCxnSpPr>
              <a:stCxn id="722" idx="0"/>
              <a:endCxn id="729" idx="4"/>
            </p:cNvCxnSpPr>
            <p:nvPr/>
          </p:nvCxnSpPr>
          <p:spPr>
            <a:xfrm rot="10800000">
              <a:off x="3395513" y="3362450"/>
              <a:ext cx="1203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1" name="Google Shape;731;p36"/>
            <p:cNvCxnSpPr>
              <a:stCxn id="723" idx="0"/>
              <a:endCxn id="729" idx="4"/>
            </p:cNvCxnSpPr>
            <p:nvPr/>
          </p:nvCxnSpPr>
          <p:spPr>
            <a:xfrm rot="10800000">
              <a:off x="3395538" y="3362450"/>
              <a:ext cx="8244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2" name="Google Shape;732;p36"/>
            <p:cNvCxnSpPr>
              <a:stCxn id="724" idx="0"/>
              <a:endCxn id="729" idx="4"/>
            </p:cNvCxnSpPr>
            <p:nvPr/>
          </p:nvCxnSpPr>
          <p:spPr>
            <a:xfrm rot="10800000">
              <a:off x="3395563" y="3362450"/>
              <a:ext cx="15285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3" name="Google Shape;733;p36"/>
            <p:cNvCxnSpPr>
              <a:stCxn id="725" idx="0"/>
              <a:endCxn id="729" idx="4"/>
            </p:cNvCxnSpPr>
            <p:nvPr/>
          </p:nvCxnSpPr>
          <p:spPr>
            <a:xfrm rot="10800000">
              <a:off x="3395588" y="3362450"/>
              <a:ext cx="22326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4" name="Google Shape;734;p36"/>
            <p:cNvCxnSpPr>
              <a:stCxn id="722" idx="0"/>
              <a:endCxn id="726" idx="4"/>
            </p:cNvCxnSpPr>
            <p:nvPr/>
          </p:nvCxnSpPr>
          <p:spPr>
            <a:xfrm rot="10800000" flipH="1">
              <a:off x="3515813" y="3087650"/>
              <a:ext cx="6489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5" name="Google Shape;735;p36"/>
            <p:cNvCxnSpPr>
              <a:stCxn id="722" idx="0"/>
              <a:endCxn id="727" idx="4"/>
            </p:cNvCxnSpPr>
            <p:nvPr/>
          </p:nvCxnSpPr>
          <p:spPr>
            <a:xfrm rot="10800000" flipH="1">
              <a:off x="3515813" y="2812550"/>
              <a:ext cx="14181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6" name="Google Shape;736;p36"/>
            <p:cNvCxnSpPr>
              <a:stCxn id="722" idx="0"/>
              <a:endCxn id="728" idx="4"/>
            </p:cNvCxnSpPr>
            <p:nvPr/>
          </p:nvCxnSpPr>
          <p:spPr>
            <a:xfrm rot="10800000" flipH="1">
              <a:off x="3515813" y="2476550"/>
              <a:ext cx="21723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7" name="Google Shape;737;p36"/>
            <p:cNvCxnSpPr>
              <a:stCxn id="723" idx="0"/>
              <a:endCxn id="726" idx="4"/>
            </p:cNvCxnSpPr>
            <p:nvPr/>
          </p:nvCxnSpPr>
          <p:spPr>
            <a:xfrm rot="10800000">
              <a:off x="4164738" y="3087650"/>
              <a:ext cx="552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8" name="Google Shape;738;p36"/>
            <p:cNvCxnSpPr>
              <a:stCxn id="723" idx="0"/>
              <a:endCxn id="727" idx="4"/>
            </p:cNvCxnSpPr>
            <p:nvPr/>
          </p:nvCxnSpPr>
          <p:spPr>
            <a:xfrm rot="10800000" flipH="1">
              <a:off x="4219938" y="2812550"/>
              <a:ext cx="7140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9" name="Google Shape;739;p36"/>
            <p:cNvCxnSpPr>
              <a:stCxn id="723" idx="0"/>
              <a:endCxn id="728" idx="4"/>
            </p:cNvCxnSpPr>
            <p:nvPr/>
          </p:nvCxnSpPr>
          <p:spPr>
            <a:xfrm rot="10800000" flipH="1">
              <a:off x="4219938" y="2476550"/>
              <a:ext cx="14682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0" name="Google Shape;740;p36"/>
            <p:cNvCxnSpPr>
              <a:stCxn id="724" idx="0"/>
              <a:endCxn id="726" idx="4"/>
            </p:cNvCxnSpPr>
            <p:nvPr/>
          </p:nvCxnSpPr>
          <p:spPr>
            <a:xfrm rot="10800000">
              <a:off x="4164763" y="3087650"/>
              <a:ext cx="7593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1" name="Google Shape;741;p36"/>
            <p:cNvCxnSpPr>
              <a:stCxn id="724" idx="0"/>
              <a:endCxn id="727" idx="4"/>
            </p:cNvCxnSpPr>
            <p:nvPr/>
          </p:nvCxnSpPr>
          <p:spPr>
            <a:xfrm rot="10800000" flipH="1">
              <a:off x="4924063" y="2812550"/>
              <a:ext cx="99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2" name="Google Shape;742;p36"/>
            <p:cNvCxnSpPr>
              <a:stCxn id="724" idx="0"/>
              <a:endCxn id="728" idx="4"/>
            </p:cNvCxnSpPr>
            <p:nvPr/>
          </p:nvCxnSpPr>
          <p:spPr>
            <a:xfrm rot="10800000" flipH="1">
              <a:off x="4924063" y="2476550"/>
              <a:ext cx="7641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3" name="Google Shape;743;p36"/>
            <p:cNvCxnSpPr>
              <a:stCxn id="725" idx="0"/>
              <a:endCxn id="726" idx="4"/>
            </p:cNvCxnSpPr>
            <p:nvPr/>
          </p:nvCxnSpPr>
          <p:spPr>
            <a:xfrm rot="10800000">
              <a:off x="4164788" y="3087650"/>
              <a:ext cx="14634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4" name="Google Shape;744;p36"/>
            <p:cNvCxnSpPr>
              <a:stCxn id="725" idx="0"/>
              <a:endCxn id="727" idx="4"/>
            </p:cNvCxnSpPr>
            <p:nvPr/>
          </p:nvCxnSpPr>
          <p:spPr>
            <a:xfrm rot="10800000">
              <a:off x="4933988" y="2812550"/>
              <a:ext cx="6942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5" name="Google Shape;745;p36"/>
            <p:cNvCxnSpPr>
              <a:stCxn id="725" idx="0"/>
              <a:endCxn id="728" idx="4"/>
            </p:cNvCxnSpPr>
            <p:nvPr/>
          </p:nvCxnSpPr>
          <p:spPr>
            <a:xfrm rot="10800000" flipH="1">
              <a:off x="5628188" y="2476550"/>
              <a:ext cx="600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46" name="Google Shape;746;p36"/>
            <p:cNvSpPr/>
            <p:nvPr/>
          </p:nvSpPr>
          <p:spPr>
            <a:xfrm>
              <a:off x="3933588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637713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cxnSp>
          <p:nvCxnSpPr>
            <p:cNvPr id="748" name="Google Shape;748;p36"/>
            <p:cNvCxnSpPr>
              <a:stCxn id="729" idx="0"/>
              <a:endCxn id="746" idx="4"/>
            </p:cNvCxnSpPr>
            <p:nvPr/>
          </p:nvCxnSpPr>
          <p:spPr>
            <a:xfrm rot="10800000" flipH="1">
              <a:off x="3395650" y="1779588"/>
              <a:ext cx="8244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9" name="Google Shape;749;p36"/>
            <p:cNvCxnSpPr>
              <a:stCxn id="729" idx="0"/>
              <a:endCxn id="747" idx="4"/>
            </p:cNvCxnSpPr>
            <p:nvPr/>
          </p:nvCxnSpPr>
          <p:spPr>
            <a:xfrm rot="10800000" flipH="1">
              <a:off x="3395650" y="1779588"/>
              <a:ext cx="15285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50" name="Google Shape;750;p36"/>
            <p:cNvCxnSpPr>
              <a:stCxn id="726" idx="0"/>
              <a:endCxn id="746" idx="4"/>
            </p:cNvCxnSpPr>
            <p:nvPr/>
          </p:nvCxnSpPr>
          <p:spPr>
            <a:xfrm rot="10800000" flipH="1">
              <a:off x="4164850" y="1779525"/>
              <a:ext cx="552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51" name="Google Shape;751;p36"/>
            <p:cNvCxnSpPr>
              <a:stCxn id="726" idx="0"/>
              <a:endCxn id="747" idx="4"/>
            </p:cNvCxnSpPr>
            <p:nvPr/>
          </p:nvCxnSpPr>
          <p:spPr>
            <a:xfrm rot="10800000" flipH="1">
              <a:off x="4164850" y="1779525"/>
              <a:ext cx="7593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52" name="Google Shape;752;p36"/>
            <p:cNvCxnSpPr>
              <a:stCxn id="727" idx="0"/>
              <a:endCxn id="746" idx="4"/>
            </p:cNvCxnSpPr>
            <p:nvPr/>
          </p:nvCxnSpPr>
          <p:spPr>
            <a:xfrm rot="10800000">
              <a:off x="4220038" y="1779725"/>
              <a:ext cx="7140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53" name="Google Shape;753;p36"/>
            <p:cNvCxnSpPr>
              <a:stCxn id="727" idx="0"/>
              <a:endCxn id="747" idx="4"/>
            </p:cNvCxnSpPr>
            <p:nvPr/>
          </p:nvCxnSpPr>
          <p:spPr>
            <a:xfrm rot="10800000">
              <a:off x="4924138" y="1779725"/>
              <a:ext cx="99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54" name="Google Shape;754;p36"/>
            <p:cNvCxnSpPr>
              <a:stCxn id="728" idx="0"/>
              <a:endCxn id="747" idx="4"/>
            </p:cNvCxnSpPr>
            <p:nvPr/>
          </p:nvCxnSpPr>
          <p:spPr>
            <a:xfrm rot="10800000">
              <a:off x="4924100" y="1779525"/>
              <a:ext cx="764100" cy="12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755" name="Google Shape;755;p36"/>
          <p:cNvCxnSpPr>
            <a:stCxn id="695" idx="6"/>
            <a:endCxn id="729" idx="2"/>
          </p:cNvCxnSpPr>
          <p:nvPr/>
        </p:nvCxnSpPr>
        <p:spPr>
          <a:xfrm>
            <a:off x="1290467" y="4409884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6" name="Google Shape;756;p36"/>
          <p:cNvCxnSpPr>
            <a:stCxn id="692" idx="6"/>
            <a:endCxn id="726" idx="2"/>
          </p:cNvCxnSpPr>
          <p:nvPr/>
        </p:nvCxnSpPr>
        <p:spPr>
          <a:xfrm>
            <a:off x="2316067" y="4043400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7" name="Google Shape;757;p36"/>
          <p:cNvCxnSpPr>
            <a:stCxn id="693" idx="6"/>
            <a:endCxn id="727" idx="2"/>
          </p:cNvCxnSpPr>
          <p:nvPr/>
        </p:nvCxnSpPr>
        <p:spPr>
          <a:xfrm>
            <a:off x="3341651" y="3676867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8" name="Google Shape;758;p36"/>
          <p:cNvCxnSpPr>
            <a:stCxn id="694" idx="6"/>
            <a:endCxn id="728" idx="2"/>
          </p:cNvCxnSpPr>
          <p:nvPr/>
        </p:nvCxnSpPr>
        <p:spPr>
          <a:xfrm>
            <a:off x="4347200" y="3228600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9" name="Google Shape;759;p36"/>
          <p:cNvSpPr txBox="1"/>
          <p:nvPr/>
        </p:nvSpPr>
        <p:spPr>
          <a:xfrm>
            <a:off x="1661100" y="5840867"/>
            <a:ext cx="3286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Time Step 1</a:t>
            </a:r>
            <a:endParaRPr sz="2400"/>
          </a:p>
        </p:txBody>
      </p:sp>
      <p:sp>
        <p:nvSpPr>
          <p:cNvPr id="760" name="Google Shape;760;p36"/>
          <p:cNvSpPr txBox="1"/>
          <p:nvPr/>
        </p:nvSpPr>
        <p:spPr>
          <a:xfrm>
            <a:off x="6693400" y="5840867"/>
            <a:ext cx="3286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Time Step 2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62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 dirty="0"/>
              <a:t>Recurrent Neural </a:t>
            </a:r>
            <a:r>
              <a:rPr lang="en" dirty="0" smtClean="0"/>
              <a:t>Nets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66" name="Google Shape;766;p37"/>
          <p:cNvGrpSpPr/>
          <p:nvPr/>
        </p:nvGrpSpPr>
        <p:grpSpPr>
          <a:xfrm>
            <a:off x="526867" y="1917767"/>
            <a:ext cx="3820333" cy="3845200"/>
            <a:chOff x="3109300" y="1206950"/>
            <a:chExt cx="2865250" cy="2883900"/>
          </a:xfrm>
        </p:grpSpPr>
        <p:sp>
          <p:nvSpPr>
            <p:cNvPr id="767" name="Google Shape;767;p37"/>
            <p:cNvSpPr/>
            <p:nvPr/>
          </p:nvSpPr>
          <p:spPr>
            <a:xfrm>
              <a:off x="322946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393358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463771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534183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1</a:t>
              </a:r>
              <a:endParaRPr sz="2400" baseline="-25000"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3878500" y="25148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4647688" y="22399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5401850" y="19037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4</a:t>
              </a:r>
              <a:endParaRPr sz="2400" baseline="-25000"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3109300" y="2789688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cxnSp>
          <p:nvCxnSpPr>
            <p:cNvPr id="775" name="Google Shape;775;p37"/>
            <p:cNvCxnSpPr>
              <a:stCxn id="767" idx="0"/>
              <a:endCxn id="774" idx="4"/>
            </p:cNvCxnSpPr>
            <p:nvPr/>
          </p:nvCxnSpPr>
          <p:spPr>
            <a:xfrm rot="10800000">
              <a:off x="3395513" y="3362450"/>
              <a:ext cx="1203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6" name="Google Shape;776;p37"/>
            <p:cNvCxnSpPr>
              <a:stCxn id="768" idx="0"/>
              <a:endCxn id="774" idx="4"/>
            </p:cNvCxnSpPr>
            <p:nvPr/>
          </p:nvCxnSpPr>
          <p:spPr>
            <a:xfrm rot="10800000">
              <a:off x="3395538" y="3362450"/>
              <a:ext cx="8244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7" name="Google Shape;777;p37"/>
            <p:cNvCxnSpPr>
              <a:stCxn id="769" idx="0"/>
              <a:endCxn id="774" idx="4"/>
            </p:cNvCxnSpPr>
            <p:nvPr/>
          </p:nvCxnSpPr>
          <p:spPr>
            <a:xfrm rot="10800000">
              <a:off x="3395563" y="3362450"/>
              <a:ext cx="15285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8" name="Google Shape;778;p37"/>
            <p:cNvCxnSpPr>
              <a:stCxn id="770" idx="0"/>
              <a:endCxn id="774" idx="4"/>
            </p:cNvCxnSpPr>
            <p:nvPr/>
          </p:nvCxnSpPr>
          <p:spPr>
            <a:xfrm rot="10800000">
              <a:off x="3395588" y="3362450"/>
              <a:ext cx="22326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9" name="Google Shape;779;p37"/>
            <p:cNvCxnSpPr>
              <a:stCxn id="767" idx="0"/>
              <a:endCxn id="771" idx="4"/>
            </p:cNvCxnSpPr>
            <p:nvPr/>
          </p:nvCxnSpPr>
          <p:spPr>
            <a:xfrm rot="10800000" flipH="1">
              <a:off x="3515813" y="3087650"/>
              <a:ext cx="6489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0" name="Google Shape;780;p37"/>
            <p:cNvCxnSpPr>
              <a:stCxn id="767" idx="0"/>
              <a:endCxn id="772" idx="4"/>
            </p:cNvCxnSpPr>
            <p:nvPr/>
          </p:nvCxnSpPr>
          <p:spPr>
            <a:xfrm rot="10800000" flipH="1">
              <a:off x="3515813" y="2812550"/>
              <a:ext cx="14181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1" name="Google Shape;781;p37"/>
            <p:cNvCxnSpPr>
              <a:stCxn id="767" idx="0"/>
              <a:endCxn id="773" idx="4"/>
            </p:cNvCxnSpPr>
            <p:nvPr/>
          </p:nvCxnSpPr>
          <p:spPr>
            <a:xfrm rot="10800000" flipH="1">
              <a:off x="3515813" y="2476550"/>
              <a:ext cx="21723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2" name="Google Shape;782;p37"/>
            <p:cNvCxnSpPr>
              <a:stCxn id="768" idx="0"/>
              <a:endCxn id="771" idx="4"/>
            </p:cNvCxnSpPr>
            <p:nvPr/>
          </p:nvCxnSpPr>
          <p:spPr>
            <a:xfrm rot="10800000">
              <a:off x="4164738" y="3087650"/>
              <a:ext cx="552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3" name="Google Shape;783;p37"/>
            <p:cNvCxnSpPr>
              <a:stCxn id="768" idx="0"/>
              <a:endCxn id="772" idx="4"/>
            </p:cNvCxnSpPr>
            <p:nvPr/>
          </p:nvCxnSpPr>
          <p:spPr>
            <a:xfrm rot="10800000" flipH="1">
              <a:off x="4219938" y="2812550"/>
              <a:ext cx="7140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4" name="Google Shape;784;p37"/>
            <p:cNvCxnSpPr>
              <a:stCxn id="768" idx="0"/>
              <a:endCxn id="773" idx="4"/>
            </p:cNvCxnSpPr>
            <p:nvPr/>
          </p:nvCxnSpPr>
          <p:spPr>
            <a:xfrm rot="10800000" flipH="1">
              <a:off x="4219938" y="2476550"/>
              <a:ext cx="14682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5" name="Google Shape;785;p37"/>
            <p:cNvCxnSpPr>
              <a:stCxn id="769" idx="0"/>
              <a:endCxn id="771" idx="4"/>
            </p:cNvCxnSpPr>
            <p:nvPr/>
          </p:nvCxnSpPr>
          <p:spPr>
            <a:xfrm rot="10800000">
              <a:off x="4164763" y="3087650"/>
              <a:ext cx="7593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6" name="Google Shape;786;p37"/>
            <p:cNvCxnSpPr>
              <a:stCxn id="769" idx="0"/>
              <a:endCxn id="772" idx="4"/>
            </p:cNvCxnSpPr>
            <p:nvPr/>
          </p:nvCxnSpPr>
          <p:spPr>
            <a:xfrm rot="10800000" flipH="1">
              <a:off x="4924063" y="2812550"/>
              <a:ext cx="99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7" name="Google Shape;787;p37"/>
            <p:cNvCxnSpPr>
              <a:stCxn id="769" idx="0"/>
              <a:endCxn id="773" idx="4"/>
            </p:cNvCxnSpPr>
            <p:nvPr/>
          </p:nvCxnSpPr>
          <p:spPr>
            <a:xfrm rot="10800000" flipH="1">
              <a:off x="4924063" y="2476550"/>
              <a:ext cx="7641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8" name="Google Shape;788;p37"/>
            <p:cNvCxnSpPr>
              <a:stCxn id="770" idx="0"/>
              <a:endCxn id="771" idx="4"/>
            </p:cNvCxnSpPr>
            <p:nvPr/>
          </p:nvCxnSpPr>
          <p:spPr>
            <a:xfrm rot="10800000">
              <a:off x="4164788" y="3087650"/>
              <a:ext cx="14634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9" name="Google Shape;789;p37"/>
            <p:cNvCxnSpPr>
              <a:stCxn id="770" idx="0"/>
              <a:endCxn id="772" idx="4"/>
            </p:cNvCxnSpPr>
            <p:nvPr/>
          </p:nvCxnSpPr>
          <p:spPr>
            <a:xfrm rot="10800000">
              <a:off x="4933988" y="2812550"/>
              <a:ext cx="6942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90" name="Google Shape;790;p37"/>
            <p:cNvCxnSpPr>
              <a:stCxn id="770" idx="0"/>
              <a:endCxn id="773" idx="4"/>
            </p:cNvCxnSpPr>
            <p:nvPr/>
          </p:nvCxnSpPr>
          <p:spPr>
            <a:xfrm rot="10800000" flipH="1">
              <a:off x="5628188" y="2476550"/>
              <a:ext cx="600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91" name="Google Shape;791;p37"/>
            <p:cNvSpPr/>
            <p:nvPr/>
          </p:nvSpPr>
          <p:spPr>
            <a:xfrm>
              <a:off x="3933588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637713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cxnSp>
          <p:nvCxnSpPr>
            <p:cNvPr id="793" name="Google Shape;793;p37"/>
            <p:cNvCxnSpPr>
              <a:stCxn id="774" idx="0"/>
              <a:endCxn id="791" idx="4"/>
            </p:cNvCxnSpPr>
            <p:nvPr/>
          </p:nvCxnSpPr>
          <p:spPr>
            <a:xfrm rot="10800000" flipH="1">
              <a:off x="3395650" y="1779588"/>
              <a:ext cx="8244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94" name="Google Shape;794;p37"/>
            <p:cNvCxnSpPr>
              <a:stCxn id="774" idx="0"/>
              <a:endCxn id="792" idx="4"/>
            </p:cNvCxnSpPr>
            <p:nvPr/>
          </p:nvCxnSpPr>
          <p:spPr>
            <a:xfrm rot="10800000" flipH="1">
              <a:off x="3395650" y="1779588"/>
              <a:ext cx="15285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95" name="Google Shape;795;p37"/>
            <p:cNvCxnSpPr>
              <a:stCxn id="771" idx="0"/>
              <a:endCxn id="791" idx="4"/>
            </p:cNvCxnSpPr>
            <p:nvPr/>
          </p:nvCxnSpPr>
          <p:spPr>
            <a:xfrm rot="10800000" flipH="1">
              <a:off x="4164850" y="1779525"/>
              <a:ext cx="552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96" name="Google Shape;796;p37"/>
            <p:cNvCxnSpPr>
              <a:stCxn id="771" idx="0"/>
              <a:endCxn id="792" idx="4"/>
            </p:cNvCxnSpPr>
            <p:nvPr/>
          </p:nvCxnSpPr>
          <p:spPr>
            <a:xfrm rot="10800000" flipH="1">
              <a:off x="4164850" y="1779525"/>
              <a:ext cx="7593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97" name="Google Shape;797;p37"/>
            <p:cNvCxnSpPr>
              <a:stCxn id="772" idx="0"/>
              <a:endCxn id="791" idx="4"/>
            </p:cNvCxnSpPr>
            <p:nvPr/>
          </p:nvCxnSpPr>
          <p:spPr>
            <a:xfrm rot="10800000">
              <a:off x="4220038" y="1779725"/>
              <a:ext cx="7140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98" name="Google Shape;798;p37"/>
            <p:cNvCxnSpPr>
              <a:stCxn id="772" idx="0"/>
              <a:endCxn id="792" idx="4"/>
            </p:cNvCxnSpPr>
            <p:nvPr/>
          </p:nvCxnSpPr>
          <p:spPr>
            <a:xfrm rot="10800000">
              <a:off x="4924138" y="1779725"/>
              <a:ext cx="99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99" name="Google Shape;799;p37"/>
            <p:cNvCxnSpPr>
              <a:stCxn id="773" idx="0"/>
              <a:endCxn id="792" idx="4"/>
            </p:cNvCxnSpPr>
            <p:nvPr/>
          </p:nvCxnSpPr>
          <p:spPr>
            <a:xfrm rot="10800000">
              <a:off x="4924100" y="1779525"/>
              <a:ext cx="764100" cy="12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800" name="Google Shape;800;p37"/>
          <p:cNvGrpSpPr/>
          <p:nvPr/>
        </p:nvGrpSpPr>
        <p:grpSpPr>
          <a:xfrm>
            <a:off x="5487967" y="1917767"/>
            <a:ext cx="3820333" cy="3845200"/>
            <a:chOff x="3109300" y="1206950"/>
            <a:chExt cx="2865250" cy="2883900"/>
          </a:xfrm>
        </p:grpSpPr>
        <p:sp>
          <p:nvSpPr>
            <p:cNvPr id="801" name="Google Shape;801;p37"/>
            <p:cNvSpPr/>
            <p:nvPr/>
          </p:nvSpPr>
          <p:spPr>
            <a:xfrm>
              <a:off x="322946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93358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463771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534183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1</a:t>
              </a:r>
              <a:endParaRPr sz="2400" baseline="-25000"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878500" y="25148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4647688" y="22399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5401850" y="19037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4</a:t>
              </a:r>
              <a:endParaRPr sz="2400" baseline="-25000"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109300" y="2789688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cxnSp>
          <p:nvCxnSpPr>
            <p:cNvPr id="809" name="Google Shape;809;p37"/>
            <p:cNvCxnSpPr>
              <a:stCxn id="801" idx="0"/>
              <a:endCxn id="808" idx="4"/>
            </p:cNvCxnSpPr>
            <p:nvPr/>
          </p:nvCxnSpPr>
          <p:spPr>
            <a:xfrm rot="10800000">
              <a:off x="3395513" y="3362450"/>
              <a:ext cx="1203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0" name="Google Shape;810;p37"/>
            <p:cNvCxnSpPr>
              <a:stCxn id="802" idx="0"/>
              <a:endCxn id="808" idx="4"/>
            </p:cNvCxnSpPr>
            <p:nvPr/>
          </p:nvCxnSpPr>
          <p:spPr>
            <a:xfrm rot="10800000">
              <a:off x="3395538" y="3362450"/>
              <a:ext cx="8244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1" name="Google Shape;811;p37"/>
            <p:cNvCxnSpPr>
              <a:stCxn id="803" idx="0"/>
              <a:endCxn id="808" idx="4"/>
            </p:cNvCxnSpPr>
            <p:nvPr/>
          </p:nvCxnSpPr>
          <p:spPr>
            <a:xfrm rot="10800000">
              <a:off x="3395563" y="3362450"/>
              <a:ext cx="15285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2" name="Google Shape;812;p37"/>
            <p:cNvCxnSpPr>
              <a:stCxn id="804" idx="0"/>
              <a:endCxn id="808" idx="4"/>
            </p:cNvCxnSpPr>
            <p:nvPr/>
          </p:nvCxnSpPr>
          <p:spPr>
            <a:xfrm rot="10800000">
              <a:off x="3395588" y="3362450"/>
              <a:ext cx="22326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3" name="Google Shape;813;p37"/>
            <p:cNvCxnSpPr>
              <a:stCxn id="801" idx="0"/>
              <a:endCxn id="805" idx="4"/>
            </p:cNvCxnSpPr>
            <p:nvPr/>
          </p:nvCxnSpPr>
          <p:spPr>
            <a:xfrm rot="10800000" flipH="1">
              <a:off x="3515813" y="3087650"/>
              <a:ext cx="6489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4" name="Google Shape;814;p37"/>
            <p:cNvCxnSpPr>
              <a:stCxn id="801" idx="0"/>
              <a:endCxn id="806" idx="4"/>
            </p:cNvCxnSpPr>
            <p:nvPr/>
          </p:nvCxnSpPr>
          <p:spPr>
            <a:xfrm rot="10800000" flipH="1">
              <a:off x="3515813" y="2812550"/>
              <a:ext cx="14181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5" name="Google Shape;815;p37"/>
            <p:cNvCxnSpPr>
              <a:stCxn id="801" idx="0"/>
              <a:endCxn id="807" idx="4"/>
            </p:cNvCxnSpPr>
            <p:nvPr/>
          </p:nvCxnSpPr>
          <p:spPr>
            <a:xfrm rot="10800000" flipH="1">
              <a:off x="3515813" y="2476550"/>
              <a:ext cx="21723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6" name="Google Shape;816;p37"/>
            <p:cNvCxnSpPr>
              <a:stCxn id="802" idx="0"/>
              <a:endCxn id="805" idx="4"/>
            </p:cNvCxnSpPr>
            <p:nvPr/>
          </p:nvCxnSpPr>
          <p:spPr>
            <a:xfrm rot="10800000">
              <a:off x="4164738" y="3087650"/>
              <a:ext cx="552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7" name="Google Shape;817;p37"/>
            <p:cNvCxnSpPr>
              <a:stCxn id="802" idx="0"/>
              <a:endCxn id="806" idx="4"/>
            </p:cNvCxnSpPr>
            <p:nvPr/>
          </p:nvCxnSpPr>
          <p:spPr>
            <a:xfrm rot="10800000" flipH="1">
              <a:off x="4219938" y="2812550"/>
              <a:ext cx="7140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8" name="Google Shape;818;p37"/>
            <p:cNvCxnSpPr>
              <a:stCxn id="802" idx="0"/>
              <a:endCxn id="807" idx="4"/>
            </p:cNvCxnSpPr>
            <p:nvPr/>
          </p:nvCxnSpPr>
          <p:spPr>
            <a:xfrm rot="10800000" flipH="1">
              <a:off x="4219938" y="2476550"/>
              <a:ext cx="14682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19" name="Google Shape;819;p37"/>
            <p:cNvCxnSpPr>
              <a:stCxn id="803" idx="0"/>
              <a:endCxn id="805" idx="4"/>
            </p:cNvCxnSpPr>
            <p:nvPr/>
          </p:nvCxnSpPr>
          <p:spPr>
            <a:xfrm rot="10800000">
              <a:off x="4164763" y="3087650"/>
              <a:ext cx="7593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20" name="Google Shape;820;p37"/>
            <p:cNvCxnSpPr>
              <a:stCxn id="803" idx="0"/>
              <a:endCxn id="806" idx="4"/>
            </p:cNvCxnSpPr>
            <p:nvPr/>
          </p:nvCxnSpPr>
          <p:spPr>
            <a:xfrm rot="10800000" flipH="1">
              <a:off x="4924063" y="2812550"/>
              <a:ext cx="99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21" name="Google Shape;821;p37"/>
            <p:cNvCxnSpPr>
              <a:stCxn id="803" idx="0"/>
              <a:endCxn id="807" idx="4"/>
            </p:cNvCxnSpPr>
            <p:nvPr/>
          </p:nvCxnSpPr>
          <p:spPr>
            <a:xfrm rot="10800000" flipH="1">
              <a:off x="4924063" y="2476550"/>
              <a:ext cx="7641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22" name="Google Shape;822;p37"/>
            <p:cNvCxnSpPr>
              <a:stCxn id="804" idx="0"/>
              <a:endCxn id="805" idx="4"/>
            </p:cNvCxnSpPr>
            <p:nvPr/>
          </p:nvCxnSpPr>
          <p:spPr>
            <a:xfrm rot="10800000">
              <a:off x="4164788" y="3087650"/>
              <a:ext cx="14634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23" name="Google Shape;823;p37"/>
            <p:cNvCxnSpPr>
              <a:stCxn id="804" idx="0"/>
              <a:endCxn id="806" idx="4"/>
            </p:cNvCxnSpPr>
            <p:nvPr/>
          </p:nvCxnSpPr>
          <p:spPr>
            <a:xfrm rot="10800000">
              <a:off x="4933988" y="2812550"/>
              <a:ext cx="6942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24" name="Google Shape;824;p37"/>
            <p:cNvCxnSpPr>
              <a:stCxn id="804" idx="0"/>
              <a:endCxn id="807" idx="4"/>
            </p:cNvCxnSpPr>
            <p:nvPr/>
          </p:nvCxnSpPr>
          <p:spPr>
            <a:xfrm rot="10800000" flipH="1">
              <a:off x="5628188" y="2476550"/>
              <a:ext cx="600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25" name="Google Shape;825;p37"/>
            <p:cNvSpPr/>
            <p:nvPr/>
          </p:nvSpPr>
          <p:spPr>
            <a:xfrm>
              <a:off x="3933588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4637713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cxnSp>
          <p:nvCxnSpPr>
            <p:cNvPr id="827" name="Google Shape;827;p37"/>
            <p:cNvCxnSpPr>
              <a:stCxn id="808" idx="0"/>
              <a:endCxn id="825" idx="4"/>
            </p:cNvCxnSpPr>
            <p:nvPr/>
          </p:nvCxnSpPr>
          <p:spPr>
            <a:xfrm rot="10800000" flipH="1">
              <a:off x="3395650" y="1779588"/>
              <a:ext cx="8244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28" name="Google Shape;828;p37"/>
            <p:cNvCxnSpPr>
              <a:stCxn id="808" idx="0"/>
              <a:endCxn id="826" idx="4"/>
            </p:cNvCxnSpPr>
            <p:nvPr/>
          </p:nvCxnSpPr>
          <p:spPr>
            <a:xfrm rot="10800000" flipH="1">
              <a:off x="3395650" y="1779588"/>
              <a:ext cx="15285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29" name="Google Shape;829;p37"/>
            <p:cNvCxnSpPr>
              <a:stCxn id="805" idx="0"/>
              <a:endCxn id="825" idx="4"/>
            </p:cNvCxnSpPr>
            <p:nvPr/>
          </p:nvCxnSpPr>
          <p:spPr>
            <a:xfrm rot="10800000" flipH="1">
              <a:off x="4164850" y="1779525"/>
              <a:ext cx="552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0" name="Google Shape;830;p37"/>
            <p:cNvCxnSpPr>
              <a:stCxn id="805" idx="0"/>
              <a:endCxn id="826" idx="4"/>
            </p:cNvCxnSpPr>
            <p:nvPr/>
          </p:nvCxnSpPr>
          <p:spPr>
            <a:xfrm rot="10800000" flipH="1">
              <a:off x="4164850" y="1779525"/>
              <a:ext cx="7593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1" name="Google Shape;831;p37"/>
            <p:cNvCxnSpPr>
              <a:stCxn id="806" idx="0"/>
              <a:endCxn id="825" idx="4"/>
            </p:cNvCxnSpPr>
            <p:nvPr/>
          </p:nvCxnSpPr>
          <p:spPr>
            <a:xfrm rot="10800000">
              <a:off x="4220038" y="1779725"/>
              <a:ext cx="7140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2" name="Google Shape;832;p37"/>
            <p:cNvCxnSpPr>
              <a:stCxn id="806" idx="0"/>
              <a:endCxn id="826" idx="4"/>
            </p:cNvCxnSpPr>
            <p:nvPr/>
          </p:nvCxnSpPr>
          <p:spPr>
            <a:xfrm rot="10800000">
              <a:off x="4924138" y="1779725"/>
              <a:ext cx="99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3" name="Google Shape;833;p37"/>
            <p:cNvCxnSpPr>
              <a:stCxn id="807" idx="0"/>
              <a:endCxn id="826" idx="4"/>
            </p:cNvCxnSpPr>
            <p:nvPr/>
          </p:nvCxnSpPr>
          <p:spPr>
            <a:xfrm rot="10800000">
              <a:off x="4924100" y="1779525"/>
              <a:ext cx="764100" cy="12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834" name="Google Shape;834;p37"/>
          <p:cNvCxnSpPr>
            <a:stCxn id="774" idx="6"/>
            <a:endCxn id="808" idx="2"/>
          </p:cNvCxnSpPr>
          <p:nvPr/>
        </p:nvCxnSpPr>
        <p:spPr>
          <a:xfrm>
            <a:off x="1290467" y="4409884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5" name="Google Shape;835;p37"/>
          <p:cNvCxnSpPr>
            <a:stCxn id="771" idx="6"/>
            <a:endCxn id="805" idx="2"/>
          </p:cNvCxnSpPr>
          <p:nvPr/>
        </p:nvCxnSpPr>
        <p:spPr>
          <a:xfrm>
            <a:off x="2316067" y="4043400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6" name="Google Shape;836;p37"/>
          <p:cNvCxnSpPr>
            <a:stCxn id="772" idx="6"/>
            <a:endCxn id="806" idx="2"/>
          </p:cNvCxnSpPr>
          <p:nvPr/>
        </p:nvCxnSpPr>
        <p:spPr>
          <a:xfrm>
            <a:off x="3341651" y="3676867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7" name="Google Shape;837;p37"/>
          <p:cNvCxnSpPr>
            <a:stCxn id="773" idx="6"/>
            <a:endCxn id="807" idx="2"/>
          </p:cNvCxnSpPr>
          <p:nvPr/>
        </p:nvCxnSpPr>
        <p:spPr>
          <a:xfrm>
            <a:off x="4347200" y="3228600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8" name="Google Shape;838;p37"/>
          <p:cNvCxnSpPr>
            <a:stCxn id="808" idx="6"/>
          </p:cNvCxnSpPr>
          <p:nvPr/>
        </p:nvCxnSpPr>
        <p:spPr>
          <a:xfrm>
            <a:off x="6251567" y="4409884"/>
            <a:ext cx="33948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9" name="Google Shape;839;p37"/>
          <p:cNvCxnSpPr>
            <a:stCxn id="805" idx="6"/>
          </p:cNvCxnSpPr>
          <p:nvPr/>
        </p:nvCxnSpPr>
        <p:spPr>
          <a:xfrm>
            <a:off x="7277167" y="4043400"/>
            <a:ext cx="31760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0" name="Google Shape;840;p37"/>
          <p:cNvCxnSpPr>
            <a:stCxn id="806" idx="6"/>
          </p:cNvCxnSpPr>
          <p:nvPr/>
        </p:nvCxnSpPr>
        <p:spPr>
          <a:xfrm>
            <a:off x="8302751" y="3676867"/>
            <a:ext cx="2731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1" name="Google Shape;841;p37"/>
          <p:cNvCxnSpPr>
            <a:stCxn id="807" idx="6"/>
          </p:cNvCxnSpPr>
          <p:nvPr/>
        </p:nvCxnSpPr>
        <p:spPr>
          <a:xfrm>
            <a:off x="9308300" y="3228600"/>
            <a:ext cx="22840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2" name="Google Shape;842;p37"/>
          <p:cNvSpPr txBox="1"/>
          <p:nvPr/>
        </p:nvSpPr>
        <p:spPr>
          <a:xfrm>
            <a:off x="1661100" y="5840867"/>
            <a:ext cx="3286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Time Step T-1</a:t>
            </a:r>
            <a:endParaRPr sz="2400"/>
          </a:p>
        </p:txBody>
      </p:sp>
      <p:sp>
        <p:nvSpPr>
          <p:cNvPr id="843" name="Google Shape;843;p37"/>
          <p:cNvSpPr txBox="1"/>
          <p:nvPr/>
        </p:nvSpPr>
        <p:spPr>
          <a:xfrm>
            <a:off x="6693400" y="5840867"/>
            <a:ext cx="3286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Time Step T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42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/>
              <a:t>Recurrent Neural Nets</a:t>
            </a: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49" name="Google Shape;849;p38"/>
          <p:cNvGrpSpPr/>
          <p:nvPr/>
        </p:nvGrpSpPr>
        <p:grpSpPr>
          <a:xfrm>
            <a:off x="526867" y="1917767"/>
            <a:ext cx="3820333" cy="3845200"/>
            <a:chOff x="3109300" y="1206950"/>
            <a:chExt cx="2865250" cy="2883900"/>
          </a:xfrm>
        </p:grpSpPr>
        <p:sp>
          <p:nvSpPr>
            <p:cNvPr id="850" name="Google Shape;850;p38"/>
            <p:cNvSpPr/>
            <p:nvPr/>
          </p:nvSpPr>
          <p:spPr>
            <a:xfrm>
              <a:off x="322946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393358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463771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534183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1</a:t>
              </a:r>
              <a:endParaRPr sz="2400" baseline="-25000"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3878500" y="25148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4647688" y="22399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5401850" y="19037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4</a:t>
              </a:r>
              <a:endParaRPr sz="2400" baseline="-25000"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3109300" y="2789688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cxnSp>
          <p:nvCxnSpPr>
            <p:cNvPr id="858" name="Google Shape;858;p38"/>
            <p:cNvCxnSpPr>
              <a:stCxn id="850" idx="0"/>
              <a:endCxn id="857" idx="4"/>
            </p:cNvCxnSpPr>
            <p:nvPr/>
          </p:nvCxnSpPr>
          <p:spPr>
            <a:xfrm rot="10800000">
              <a:off x="3395513" y="3362450"/>
              <a:ext cx="1203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59" name="Google Shape;859;p38"/>
            <p:cNvCxnSpPr>
              <a:stCxn id="851" idx="0"/>
              <a:endCxn id="857" idx="4"/>
            </p:cNvCxnSpPr>
            <p:nvPr/>
          </p:nvCxnSpPr>
          <p:spPr>
            <a:xfrm rot="10800000">
              <a:off x="3395538" y="3362450"/>
              <a:ext cx="8244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0" name="Google Shape;860;p38"/>
            <p:cNvCxnSpPr>
              <a:stCxn id="852" idx="0"/>
              <a:endCxn id="857" idx="4"/>
            </p:cNvCxnSpPr>
            <p:nvPr/>
          </p:nvCxnSpPr>
          <p:spPr>
            <a:xfrm rot="10800000">
              <a:off x="3395563" y="3362450"/>
              <a:ext cx="15285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1" name="Google Shape;861;p38"/>
            <p:cNvCxnSpPr>
              <a:stCxn id="853" idx="0"/>
              <a:endCxn id="857" idx="4"/>
            </p:cNvCxnSpPr>
            <p:nvPr/>
          </p:nvCxnSpPr>
          <p:spPr>
            <a:xfrm rot="10800000">
              <a:off x="3395588" y="3362450"/>
              <a:ext cx="22326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2" name="Google Shape;862;p38"/>
            <p:cNvCxnSpPr>
              <a:stCxn id="850" idx="0"/>
              <a:endCxn id="854" idx="4"/>
            </p:cNvCxnSpPr>
            <p:nvPr/>
          </p:nvCxnSpPr>
          <p:spPr>
            <a:xfrm rot="10800000" flipH="1">
              <a:off x="3515813" y="3087650"/>
              <a:ext cx="6489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3" name="Google Shape;863;p38"/>
            <p:cNvCxnSpPr>
              <a:stCxn id="850" idx="0"/>
              <a:endCxn id="855" idx="4"/>
            </p:cNvCxnSpPr>
            <p:nvPr/>
          </p:nvCxnSpPr>
          <p:spPr>
            <a:xfrm rot="10800000" flipH="1">
              <a:off x="3515813" y="2812550"/>
              <a:ext cx="14181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4" name="Google Shape;864;p38"/>
            <p:cNvCxnSpPr>
              <a:stCxn id="850" idx="0"/>
              <a:endCxn id="856" idx="4"/>
            </p:cNvCxnSpPr>
            <p:nvPr/>
          </p:nvCxnSpPr>
          <p:spPr>
            <a:xfrm rot="10800000" flipH="1">
              <a:off x="3515813" y="2476550"/>
              <a:ext cx="21723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5" name="Google Shape;865;p38"/>
            <p:cNvCxnSpPr>
              <a:stCxn id="851" idx="0"/>
              <a:endCxn id="854" idx="4"/>
            </p:cNvCxnSpPr>
            <p:nvPr/>
          </p:nvCxnSpPr>
          <p:spPr>
            <a:xfrm rot="10800000">
              <a:off x="4164738" y="3087650"/>
              <a:ext cx="552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6" name="Google Shape;866;p38"/>
            <p:cNvCxnSpPr>
              <a:stCxn id="851" idx="0"/>
              <a:endCxn id="855" idx="4"/>
            </p:cNvCxnSpPr>
            <p:nvPr/>
          </p:nvCxnSpPr>
          <p:spPr>
            <a:xfrm rot="10800000" flipH="1">
              <a:off x="4219938" y="2812550"/>
              <a:ext cx="7140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7" name="Google Shape;867;p38"/>
            <p:cNvCxnSpPr>
              <a:stCxn id="851" idx="0"/>
              <a:endCxn id="856" idx="4"/>
            </p:cNvCxnSpPr>
            <p:nvPr/>
          </p:nvCxnSpPr>
          <p:spPr>
            <a:xfrm rot="10800000" flipH="1">
              <a:off x="4219938" y="2476550"/>
              <a:ext cx="14682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8" name="Google Shape;868;p38"/>
            <p:cNvCxnSpPr>
              <a:stCxn id="852" idx="0"/>
              <a:endCxn id="854" idx="4"/>
            </p:cNvCxnSpPr>
            <p:nvPr/>
          </p:nvCxnSpPr>
          <p:spPr>
            <a:xfrm rot="10800000">
              <a:off x="4164763" y="3087650"/>
              <a:ext cx="7593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9" name="Google Shape;869;p38"/>
            <p:cNvCxnSpPr>
              <a:stCxn id="852" idx="0"/>
              <a:endCxn id="855" idx="4"/>
            </p:cNvCxnSpPr>
            <p:nvPr/>
          </p:nvCxnSpPr>
          <p:spPr>
            <a:xfrm rot="10800000" flipH="1">
              <a:off x="4924063" y="2812550"/>
              <a:ext cx="99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70" name="Google Shape;870;p38"/>
            <p:cNvCxnSpPr>
              <a:stCxn id="852" idx="0"/>
              <a:endCxn id="856" idx="4"/>
            </p:cNvCxnSpPr>
            <p:nvPr/>
          </p:nvCxnSpPr>
          <p:spPr>
            <a:xfrm rot="10800000" flipH="1">
              <a:off x="4924063" y="2476550"/>
              <a:ext cx="7641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71" name="Google Shape;871;p38"/>
            <p:cNvCxnSpPr>
              <a:stCxn id="853" idx="0"/>
              <a:endCxn id="854" idx="4"/>
            </p:cNvCxnSpPr>
            <p:nvPr/>
          </p:nvCxnSpPr>
          <p:spPr>
            <a:xfrm rot="10800000">
              <a:off x="4164788" y="3087650"/>
              <a:ext cx="14634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72" name="Google Shape;872;p38"/>
            <p:cNvCxnSpPr>
              <a:stCxn id="853" idx="0"/>
              <a:endCxn id="855" idx="4"/>
            </p:cNvCxnSpPr>
            <p:nvPr/>
          </p:nvCxnSpPr>
          <p:spPr>
            <a:xfrm rot="10800000">
              <a:off x="4933988" y="2812550"/>
              <a:ext cx="6942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73" name="Google Shape;873;p38"/>
            <p:cNvCxnSpPr>
              <a:stCxn id="853" idx="0"/>
              <a:endCxn id="856" idx="4"/>
            </p:cNvCxnSpPr>
            <p:nvPr/>
          </p:nvCxnSpPr>
          <p:spPr>
            <a:xfrm rot="10800000" flipH="1">
              <a:off x="5628188" y="2476550"/>
              <a:ext cx="600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74" name="Google Shape;874;p38"/>
            <p:cNvSpPr/>
            <p:nvPr/>
          </p:nvSpPr>
          <p:spPr>
            <a:xfrm>
              <a:off x="3933588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4637713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cxnSp>
          <p:nvCxnSpPr>
            <p:cNvPr id="876" name="Google Shape;876;p38"/>
            <p:cNvCxnSpPr>
              <a:stCxn id="857" idx="0"/>
              <a:endCxn id="874" idx="4"/>
            </p:cNvCxnSpPr>
            <p:nvPr/>
          </p:nvCxnSpPr>
          <p:spPr>
            <a:xfrm rot="10800000" flipH="1">
              <a:off x="3395650" y="1779588"/>
              <a:ext cx="8244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77" name="Google Shape;877;p38"/>
            <p:cNvCxnSpPr>
              <a:stCxn id="857" idx="0"/>
              <a:endCxn id="875" idx="4"/>
            </p:cNvCxnSpPr>
            <p:nvPr/>
          </p:nvCxnSpPr>
          <p:spPr>
            <a:xfrm rot="10800000" flipH="1">
              <a:off x="3395650" y="1779588"/>
              <a:ext cx="15285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78" name="Google Shape;878;p38"/>
            <p:cNvCxnSpPr>
              <a:stCxn id="854" idx="0"/>
              <a:endCxn id="874" idx="4"/>
            </p:cNvCxnSpPr>
            <p:nvPr/>
          </p:nvCxnSpPr>
          <p:spPr>
            <a:xfrm rot="10800000" flipH="1">
              <a:off x="4164850" y="1779525"/>
              <a:ext cx="552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79" name="Google Shape;879;p38"/>
            <p:cNvCxnSpPr>
              <a:stCxn id="854" idx="0"/>
              <a:endCxn id="875" idx="4"/>
            </p:cNvCxnSpPr>
            <p:nvPr/>
          </p:nvCxnSpPr>
          <p:spPr>
            <a:xfrm rot="10800000" flipH="1">
              <a:off x="4164850" y="1779525"/>
              <a:ext cx="7593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80" name="Google Shape;880;p38"/>
            <p:cNvCxnSpPr>
              <a:stCxn id="855" idx="0"/>
              <a:endCxn id="874" idx="4"/>
            </p:cNvCxnSpPr>
            <p:nvPr/>
          </p:nvCxnSpPr>
          <p:spPr>
            <a:xfrm rot="10800000">
              <a:off x="4220038" y="1779725"/>
              <a:ext cx="7140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81" name="Google Shape;881;p38"/>
            <p:cNvCxnSpPr>
              <a:stCxn id="855" idx="0"/>
              <a:endCxn id="875" idx="4"/>
            </p:cNvCxnSpPr>
            <p:nvPr/>
          </p:nvCxnSpPr>
          <p:spPr>
            <a:xfrm rot="10800000">
              <a:off x="4924138" y="1779725"/>
              <a:ext cx="99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82" name="Google Shape;882;p38"/>
            <p:cNvCxnSpPr>
              <a:stCxn id="856" idx="0"/>
              <a:endCxn id="875" idx="4"/>
            </p:cNvCxnSpPr>
            <p:nvPr/>
          </p:nvCxnSpPr>
          <p:spPr>
            <a:xfrm rot="10800000">
              <a:off x="4924100" y="1779525"/>
              <a:ext cx="764100" cy="12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883" name="Google Shape;883;p38"/>
          <p:cNvSpPr txBox="1"/>
          <p:nvPr/>
        </p:nvSpPr>
        <p:spPr>
          <a:xfrm>
            <a:off x="1661100" y="5840867"/>
            <a:ext cx="3286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Time Step 1</a:t>
            </a:r>
            <a:endParaRPr sz="2400"/>
          </a:p>
        </p:txBody>
      </p:sp>
      <p:cxnSp>
        <p:nvCxnSpPr>
          <p:cNvPr id="884" name="Google Shape;884;p38"/>
          <p:cNvCxnSpPr>
            <a:stCxn id="856" idx="0"/>
          </p:cNvCxnSpPr>
          <p:nvPr/>
        </p:nvCxnSpPr>
        <p:spPr>
          <a:xfrm rot="10800000" flipH="1">
            <a:off x="3965400" y="1666000"/>
            <a:ext cx="3568800" cy="11808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85" name="Google Shape;885;p38"/>
          <p:cNvCxnSpPr>
            <a:stCxn id="856" idx="4"/>
          </p:cNvCxnSpPr>
          <p:nvPr/>
        </p:nvCxnSpPr>
        <p:spPr>
          <a:xfrm>
            <a:off x="3965400" y="3610400"/>
            <a:ext cx="3070400" cy="21608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86" name="Google Shape;886;p38"/>
          <p:cNvSpPr/>
          <p:nvPr/>
        </p:nvSpPr>
        <p:spPr>
          <a:xfrm>
            <a:off x="6010400" y="1521817"/>
            <a:ext cx="4627200" cy="4627200"/>
          </a:xfrm>
          <a:prstGeom prst="ellipse">
            <a:avLst/>
          </a:prstGeom>
          <a:solidFill>
            <a:srgbClr val="EEEEEE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7" name="Google Shape;887;p38"/>
          <p:cNvSpPr txBox="1"/>
          <p:nvPr/>
        </p:nvSpPr>
        <p:spPr>
          <a:xfrm>
            <a:off x="6398403" y="6163193"/>
            <a:ext cx="3568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dirty="0"/>
              <a:t>Image from </a:t>
            </a:r>
            <a:r>
              <a:rPr lang="en" sz="1067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http://dprogrammer.org/rnn-lstm-gru</a:t>
            </a:r>
            <a:endParaRPr sz="1067" dirty="0"/>
          </a:p>
        </p:txBody>
      </p:sp>
      <p:pic>
        <p:nvPicPr>
          <p:cNvPr id="888" name="Google Shape;888;p38"/>
          <p:cNvPicPr preferRelativeResize="0"/>
          <p:nvPr/>
        </p:nvPicPr>
        <p:blipFill rotWithShape="1">
          <a:blip r:embed="rId4">
            <a:alphaModFix/>
          </a:blip>
          <a:srcRect r="66840"/>
          <a:stretch/>
        </p:blipFill>
        <p:spPr>
          <a:xfrm>
            <a:off x="6680802" y="2349838"/>
            <a:ext cx="3286401" cy="2981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9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/>
              <a:t>Recurrent Neural Nets</a:t>
            </a: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94" name="Google Shape;894;p39"/>
          <p:cNvGrpSpPr/>
          <p:nvPr/>
        </p:nvGrpSpPr>
        <p:grpSpPr>
          <a:xfrm>
            <a:off x="526867" y="1917767"/>
            <a:ext cx="3820333" cy="3845200"/>
            <a:chOff x="3109300" y="1206950"/>
            <a:chExt cx="2865250" cy="2883900"/>
          </a:xfrm>
        </p:grpSpPr>
        <p:sp>
          <p:nvSpPr>
            <p:cNvPr id="895" name="Google Shape;895;p39"/>
            <p:cNvSpPr/>
            <p:nvPr/>
          </p:nvSpPr>
          <p:spPr>
            <a:xfrm>
              <a:off x="322946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393358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463771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34183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1</a:t>
              </a:r>
              <a:endParaRPr sz="2400" baseline="-25000"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3878500" y="25148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4647688" y="22399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5401850" y="19037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4</a:t>
              </a:r>
              <a:endParaRPr sz="2400" baseline="-25000"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109300" y="2789688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cxnSp>
          <p:nvCxnSpPr>
            <p:cNvPr id="903" name="Google Shape;903;p39"/>
            <p:cNvCxnSpPr>
              <a:stCxn id="895" idx="0"/>
              <a:endCxn id="902" idx="4"/>
            </p:cNvCxnSpPr>
            <p:nvPr/>
          </p:nvCxnSpPr>
          <p:spPr>
            <a:xfrm rot="10800000">
              <a:off x="3395513" y="3362450"/>
              <a:ext cx="1203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4" name="Google Shape;904;p39"/>
            <p:cNvCxnSpPr>
              <a:stCxn id="896" idx="0"/>
              <a:endCxn id="902" idx="4"/>
            </p:cNvCxnSpPr>
            <p:nvPr/>
          </p:nvCxnSpPr>
          <p:spPr>
            <a:xfrm rot="10800000">
              <a:off x="3395538" y="3362450"/>
              <a:ext cx="8244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5" name="Google Shape;905;p39"/>
            <p:cNvCxnSpPr>
              <a:stCxn id="897" idx="0"/>
              <a:endCxn id="902" idx="4"/>
            </p:cNvCxnSpPr>
            <p:nvPr/>
          </p:nvCxnSpPr>
          <p:spPr>
            <a:xfrm rot="10800000">
              <a:off x="3395563" y="3362450"/>
              <a:ext cx="15285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6" name="Google Shape;906;p39"/>
            <p:cNvCxnSpPr>
              <a:stCxn id="898" idx="0"/>
              <a:endCxn id="902" idx="4"/>
            </p:cNvCxnSpPr>
            <p:nvPr/>
          </p:nvCxnSpPr>
          <p:spPr>
            <a:xfrm rot="10800000">
              <a:off x="3395588" y="3362450"/>
              <a:ext cx="22326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7" name="Google Shape;907;p39"/>
            <p:cNvCxnSpPr>
              <a:stCxn id="895" idx="0"/>
              <a:endCxn id="899" idx="4"/>
            </p:cNvCxnSpPr>
            <p:nvPr/>
          </p:nvCxnSpPr>
          <p:spPr>
            <a:xfrm rot="10800000" flipH="1">
              <a:off x="3515813" y="3087650"/>
              <a:ext cx="6489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8" name="Google Shape;908;p39"/>
            <p:cNvCxnSpPr>
              <a:stCxn id="895" idx="0"/>
              <a:endCxn id="900" idx="4"/>
            </p:cNvCxnSpPr>
            <p:nvPr/>
          </p:nvCxnSpPr>
          <p:spPr>
            <a:xfrm rot="10800000" flipH="1">
              <a:off x="3515813" y="2812550"/>
              <a:ext cx="14181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9" name="Google Shape;909;p39"/>
            <p:cNvCxnSpPr>
              <a:stCxn id="895" idx="0"/>
              <a:endCxn id="901" idx="4"/>
            </p:cNvCxnSpPr>
            <p:nvPr/>
          </p:nvCxnSpPr>
          <p:spPr>
            <a:xfrm rot="10800000" flipH="1">
              <a:off x="3515813" y="2476550"/>
              <a:ext cx="21723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0" name="Google Shape;910;p39"/>
            <p:cNvCxnSpPr>
              <a:stCxn id="896" idx="0"/>
              <a:endCxn id="899" idx="4"/>
            </p:cNvCxnSpPr>
            <p:nvPr/>
          </p:nvCxnSpPr>
          <p:spPr>
            <a:xfrm rot="10800000">
              <a:off x="4164738" y="3087650"/>
              <a:ext cx="552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1" name="Google Shape;911;p39"/>
            <p:cNvCxnSpPr>
              <a:stCxn id="896" idx="0"/>
              <a:endCxn id="900" idx="4"/>
            </p:cNvCxnSpPr>
            <p:nvPr/>
          </p:nvCxnSpPr>
          <p:spPr>
            <a:xfrm rot="10800000" flipH="1">
              <a:off x="4219938" y="2812550"/>
              <a:ext cx="7140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2" name="Google Shape;912;p39"/>
            <p:cNvCxnSpPr>
              <a:stCxn id="896" idx="0"/>
              <a:endCxn id="901" idx="4"/>
            </p:cNvCxnSpPr>
            <p:nvPr/>
          </p:nvCxnSpPr>
          <p:spPr>
            <a:xfrm rot="10800000" flipH="1">
              <a:off x="4219938" y="2476550"/>
              <a:ext cx="14682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3" name="Google Shape;913;p39"/>
            <p:cNvCxnSpPr>
              <a:stCxn id="897" idx="0"/>
              <a:endCxn id="899" idx="4"/>
            </p:cNvCxnSpPr>
            <p:nvPr/>
          </p:nvCxnSpPr>
          <p:spPr>
            <a:xfrm rot="10800000">
              <a:off x="4164763" y="3087650"/>
              <a:ext cx="7593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4" name="Google Shape;914;p39"/>
            <p:cNvCxnSpPr>
              <a:stCxn id="897" idx="0"/>
              <a:endCxn id="900" idx="4"/>
            </p:cNvCxnSpPr>
            <p:nvPr/>
          </p:nvCxnSpPr>
          <p:spPr>
            <a:xfrm rot="10800000" flipH="1">
              <a:off x="4924063" y="2812550"/>
              <a:ext cx="99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5" name="Google Shape;915;p39"/>
            <p:cNvCxnSpPr>
              <a:stCxn id="897" idx="0"/>
              <a:endCxn id="901" idx="4"/>
            </p:cNvCxnSpPr>
            <p:nvPr/>
          </p:nvCxnSpPr>
          <p:spPr>
            <a:xfrm rot="10800000" flipH="1">
              <a:off x="4924063" y="2476550"/>
              <a:ext cx="7641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6" name="Google Shape;916;p39"/>
            <p:cNvCxnSpPr>
              <a:stCxn id="898" idx="0"/>
              <a:endCxn id="899" idx="4"/>
            </p:cNvCxnSpPr>
            <p:nvPr/>
          </p:nvCxnSpPr>
          <p:spPr>
            <a:xfrm rot="10800000">
              <a:off x="4164788" y="3087650"/>
              <a:ext cx="14634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7" name="Google Shape;917;p39"/>
            <p:cNvCxnSpPr>
              <a:stCxn id="898" idx="0"/>
              <a:endCxn id="900" idx="4"/>
            </p:cNvCxnSpPr>
            <p:nvPr/>
          </p:nvCxnSpPr>
          <p:spPr>
            <a:xfrm rot="10800000">
              <a:off x="4933988" y="2812550"/>
              <a:ext cx="6942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8" name="Google Shape;918;p39"/>
            <p:cNvCxnSpPr>
              <a:stCxn id="898" idx="0"/>
              <a:endCxn id="901" idx="4"/>
            </p:cNvCxnSpPr>
            <p:nvPr/>
          </p:nvCxnSpPr>
          <p:spPr>
            <a:xfrm rot="10800000" flipH="1">
              <a:off x="5628188" y="2476550"/>
              <a:ext cx="600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19" name="Google Shape;919;p39"/>
            <p:cNvSpPr/>
            <p:nvPr/>
          </p:nvSpPr>
          <p:spPr>
            <a:xfrm>
              <a:off x="3933588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4637713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cxnSp>
          <p:nvCxnSpPr>
            <p:cNvPr id="921" name="Google Shape;921;p39"/>
            <p:cNvCxnSpPr>
              <a:stCxn id="902" idx="0"/>
              <a:endCxn id="919" idx="4"/>
            </p:cNvCxnSpPr>
            <p:nvPr/>
          </p:nvCxnSpPr>
          <p:spPr>
            <a:xfrm rot="10800000" flipH="1">
              <a:off x="3395650" y="1779588"/>
              <a:ext cx="8244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22" name="Google Shape;922;p39"/>
            <p:cNvCxnSpPr>
              <a:stCxn id="902" idx="0"/>
              <a:endCxn id="920" idx="4"/>
            </p:cNvCxnSpPr>
            <p:nvPr/>
          </p:nvCxnSpPr>
          <p:spPr>
            <a:xfrm rot="10800000" flipH="1">
              <a:off x="3395650" y="1779588"/>
              <a:ext cx="15285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23" name="Google Shape;923;p39"/>
            <p:cNvCxnSpPr>
              <a:stCxn id="899" idx="0"/>
              <a:endCxn id="919" idx="4"/>
            </p:cNvCxnSpPr>
            <p:nvPr/>
          </p:nvCxnSpPr>
          <p:spPr>
            <a:xfrm rot="10800000" flipH="1">
              <a:off x="4164850" y="1779525"/>
              <a:ext cx="552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24" name="Google Shape;924;p39"/>
            <p:cNvCxnSpPr>
              <a:stCxn id="899" idx="0"/>
              <a:endCxn id="920" idx="4"/>
            </p:cNvCxnSpPr>
            <p:nvPr/>
          </p:nvCxnSpPr>
          <p:spPr>
            <a:xfrm rot="10800000" flipH="1">
              <a:off x="4164850" y="1779525"/>
              <a:ext cx="7593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25" name="Google Shape;925;p39"/>
            <p:cNvCxnSpPr>
              <a:stCxn id="900" idx="0"/>
              <a:endCxn id="919" idx="4"/>
            </p:cNvCxnSpPr>
            <p:nvPr/>
          </p:nvCxnSpPr>
          <p:spPr>
            <a:xfrm rot="10800000">
              <a:off x="4220038" y="1779725"/>
              <a:ext cx="7140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26" name="Google Shape;926;p39"/>
            <p:cNvCxnSpPr>
              <a:stCxn id="900" idx="0"/>
              <a:endCxn id="920" idx="4"/>
            </p:cNvCxnSpPr>
            <p:nvPr/>
          </p:nvCxnSpPr>
          <p:spPr>
            <a:xfrm rot="10800000">
              <a:off x="4924138" y="1779725"/>
              <a:ext cx="99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27" name="Google Shape;927;p39"/>
            <p:cNvCxnSpPr>
              <a:stCxn id="901" idx="0"/>
              <a:endCxn id="920" idx="4"/>
            </p:cNvCxnSpPr>
            <p:nvPr/>
          </p:nvCxnSpPr>
          <p:spPr>
            <a:xfrm rot="10800000">
              <a:off x="4924100" y="1779525"/>
              <a:ext cx="764100" cy="12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928" name="Google Shape;928;p39"/>
          <p:cNvSpPr txBox="1"/>
          <p:nvPr/>
        </p:nvSpPr>
        <p:spPr>
          <a:xfrm>
            <a:off x="1661100" y="5840867"/>
            <a:ext cx="3286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Time Step 1</a:t>
            </a:r>
            <a:endParaRPr sz="2400"/>
          </a:p>
        </p:txBody>
      </p:sp>
      <p:cxnSp>
        <p:nvCxnSpPr>
          <p:cNvPr id="929" name="Google Shape;929;p39"/>
          <p:cNvCxnSpPr>
            <a:stCxn id="901" idx="0"/>
          </p:cNvCxnSpPr>
          <p:nvPr/>
        </p:nvCxnSpPr>
        <p:spPr>
          <a:xfrm rot="10800000" flipH="1">
            <a:off x="3965400" y="1666000"/>
            <a:ext cx="3568800" cy="11808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30" name="Google Shape;930;p39"/>
          <p:cNvCxnSpPr>
            <a:stCxn id="901" idx="4"/>
          </p:cNvCxnSpPr>
          <p:nvPr/>
        </p:nvCxnSpPr>
        <p:spPr>
          <a:xfrm>
            <a:off x="3965400" y="3610400"/>
            <a:ext cx="3070400" cy="21608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31" name="Google Shape;931;p39"/>
          <p:cNvSpPr/>
          <p:nvPr/>
        </p:nvSpPr>
        <p:spPr>
          <a:xfrm>
            <a:off x="6010400" y="1521817"/>
            <a:ext cx="4627200" cy="4627200"/>
          </a:xfrm>
          <a:prstGeom prst="ellipse">
            <a:avLst/>
          </a:prstGeom>
          <a:solidFill>
            <a:srgbClr val="EEEEEE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933" name="Google Shape;933;p39"/>
          <p:cNvPicPr preferRelativeResize="0"/>
          <p:nvPr/>
        </p:nvPicPr>
        <p:blipFill rotWithShape="1">
          <a:blip r:embed="rId3">
            <a:alphaModFix/>
          </a:blip>
          <a:srcRect l="33418" r="33421"/>
          <a:stretch/>
        </p:blipFill>
        <p:spPr>
          <a:xfrm>
            <a:off x="6680802" y="2349838"/>
            <a:ext cx="3286401" cy="298102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887;p38"/>
          <p:cNvSpPr txBox="1"/>
          <p:nvPr/>
        </p:nvSpPr>
        <p:spPr>
          <a:xfrm>
            <a:off x="6398403" y="6163193"/>
            <a:ext cx="3568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dirty="0"/>
              <a:t>Image from </a:t>
            </a:r>
            <a:r>
              <a:rPr lang="en" sz="1067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http://dprogrammer.org/rnn-lstm-gru</a:t>
            </a:r>
            <a:endParaRPr sz="1067" dirty="0"/>
          </a:p>
        </p:txBody>
      </p:sp>
    </p:spTree>
    <p:extLst>
      <p:ext uri="{BB962C8B-B14F-4D97-AF65-F5344CB8AC3E}">
        <p14:creationId xmlns:p14="http://schemas.microsoft.com/office/powerpoint/2010/main" val="2560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Model Fitting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694035" y="3872949"/>
            <a:ext cx="526660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0" idx="0"/>
          </p:cNvCxnSpPr>
          <p:nvPr/>
        </p:nvCxnSpPr>
        <p:spPr>
          <a:xfrm flipH="1" flipV="1">
            <a:off x="2761861" y="3853881"/>
            <a:ext cx="7061" cy="7352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433767" y="3872949"/>
            <a:ext cx="1" cy="109917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832806" y="3853881"/>
            <a:ext cx="1" cy="2796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28312" y="3798574"/>
            <a:ext cx="1" cy="7437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620322" y="3900252"/>
            <a:ext cx="1" cy="50321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921139" y="2836093"/>
            <a:ext cx="1" cy="103685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5" idx="4"/>
          </p:cNvCxnSpPr>
          <p:nvPr/>
        </p:nvCxnSpPr>
        <p:spPr>
          <a:xfrm flipH="1" flipV="1">
            <a:off x="5022900" y="3647761"/>
            <a:ext cx="2441" cy="19788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89248" y="3087913"/>
            <a:ext cx="1" cy="7850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89249" y="3266899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/>
              <a:t>Parts of an LSTM</a:t>
            </a:r>
            <a:endParaRPr/>
          </a:p>
        </p:txBody>
      </p:sp>
      <p:pic>
        <p:nvPicPr>
          <p:cNvPr id="939" name="Google Shape;9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900" y="2345483"/>
            <a:ext cx="3314700" cy="37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40"/>
          <p:cNvPicPr preferRelativeResize="0"/>
          <p:nvPr/>
        </p:nvPicPr>
        <p:blipFill rotWithShape="1">
          <a:blip r:embed="rId4">
            <a:alphaModFix/>
          </a:blip>
          <a:srcRect l="33421" r="33418"/>
          <a:stretch/>
        </p:blipFill>
        <p:spPr>
          <a:xfrm>
            <a:off x="1589267" y="1881501"/>
            <a:ext cx="4506733" cy="40879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7;p38"/>
          <p:cNvSpPr txBox="1"/>
          <p:nvPr/>
        </p:nvSpPr>
        <p:spPr>
          <a:xfrm>
            <a:off x="6398403" y="6163193"/>
            <a:ext cx="3568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dirty="0"/>
              <a:t>Image from </a:t>
            </a:r>
            <a:r>
              <a:rPr lang="en" sz="1067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http://dprogrammer.org/rnn-lstm-gru</a:t>
            </a:r>
            <a:endParaRPr sz="1067" dirty="0"/>
          </a:p>
        </p:txBody>
      </p:sp>
    </p:spTree>
    <p:extLst>
      <p:ext uri="{BB962C8B-B14F-4D97-AF65-F5344CB8AC3E}">
        <p14:creationId xmlns:p14="http://schemas.microsoft.com/office/powerpoint/2010/main" val="30134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/>
              <a:t>Parts of an LSTM</a:t>
            </a:r>
            <a:endParaRPr/>
          </a:p>
        </p:txBody>
      </p:sp>
      <p:pic>
        <p:nvPicPr>
          <p:cNvPr id="941" name="Google Shape;941;p40"/>
          <p:cNvPicPr preferRelativeResize="0"/>
          <p:nvPr/>
        </p:nvPicPr>
        <p:blipFill rotWithShape="1">
          <a:blip r:embed="rId3">
            <a:alphaModFix/>
          </a:blip>
          <a:srcRect l="33421" r="33418"/>
          <a:stretch/>
        </p:blipFill>
        <p:spPr>
          <a:xfrm>
            <a:off x="1589267" y="1881501"/>
            <a:ext cx="4506733" cy="40879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7;p38"/>
          <p:cNvSpPr txBox="1"/>
          <p:nvPr/>
        </p:nvSpPr>
        <p:spPr>
          <a:xfrm>
            <a:off x="6398403" y="6163193"/>
            <a:ext cx="3568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dirty="0"/>
              <a:t>Image from </a:t>
            </a:r>
            <a:r>
              <a:rPr lang="en" sz="1067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http://dprogrammer.org/rnn-lstm-gru</a:t>
            </a:r>
            <a:endParaRPr sz="1067" dirty="0"/>
          </a:p>
        </p:txBody>
      </p:sp>
      <p:sp>
        <p:nvSpPr>
          <p:cNvPr id="3" name="TextBox 2"/>
          <p:cNvSpPr txBox="1"/>
          <p:nvPr/>
        </p:nvSpPr>
        <p:spPr>
          <a:xfrm>
            <a:off x="6398403" y="2385743"/>
            <a:ext cx="51845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How much of my aggregated memory should I forget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How much of the new information should I add to my aggregated memory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How should I combine the new information with my aggregated memory to pass onward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148114" y="3270491"/>
            <a:ext cx="841829" cy="18530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/>
              <a:t>Parts of an LSTM</a:t>
            </a:r>
            <a:endParaRPr/>
          </a:p>
        </p:txBody>
      </p:sp>
      <p:pic>
        <p:nvPicPr>
          <p:cNvPr id="941" name="Google Shape;941;p40"/>
          <p:cNvPicPr preferRelativeResize="0"/>
          <p:nvPr/>
        </p:nvPicPr>
        <p:blipFill rotWithShape="1">
          <a:blip r:embed="rId3">
            <a:alphaModFix/>
          </a:blip>
          <a:srcRect l="33421" r="33418"/>
          <a:stretch/>
        </p:blipFill>
        <p:spPr>
          <a:xfrm>
            <a:off x="1589267" y="1881501"/>
            <a:ext cx="4506733" cy="40879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7;p38"/>
          <p:cNvSpPr txBox="1"/>
          <p:nvPr/>
        </p:nvSpPr>
        <p:spPr>
          <a:xfrm>
            <a:off x="6398403" y="6163193"/>
            <a:ext cx="3568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dirty="0"/>
              <a:t>Image from </a:t>
            </a:r>
            <a:r>
              <a:rPr lang="en" sz="1067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http://dprogrammer.org/rnn-lstm-gru</a:t>
            </a:r>
            <a:endParaRPr sz="1067" dirty="0"/>
          </a:p>
        </p:txBody>
      </p:sp>
      <p:sp>
        <p:nvSpPr>
          <p:cNvPr id="3" name="TextBox 2"/>
          <p:cNvSpPr txBox="1"/>
          <p:nvPr/>
        </p:nvSpPr>
        <p:spPr>
          <a:xfrm>
            <a:off x="6398403" y="2385743"/>
            <a:ext cx="51845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How much of my aggregated memory should I forget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How much of the new information should I add to my aggregated memory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How should I combine the new information with my aggregated memory to pass onward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757714" y="3270491"/>
            <a:ext cx="1161143" cy="18530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/>
              <a:t>Parts of an LSTM</a:t>
            </a:r>
            <a:endParaRPr/>
          </a:p>
        </p:txBody>
      </p:sp>
      <p:pic>
        <p:nvPicPr>
          <p:cNvPr id="941" name="Google Shape;941;p40"/>
          <p:cNvPicPr preferRelativeResize="0"/>
          <p:nvPr/>
        </p:nvPicPr>
        <p:blipFill rotWithShape="1">
          <a:blip r:embed="rId3">
            <a:alphaModFix/>
          </a:blip>
          <a:srcRect l="33421" r="33418"/>
          <a:stretch/>
        </p:blipFill>
        <p:spPr>
          <a:xfrm>
            <a:off x="1589267" y="1881501"/>
            <a:ext cx="4506733" cy="40879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7;p38"/>
          <p:cNvSpPr txBox="1"/>
          <p:nvPr/>
        </p:nvSpPr>
        <p:spPr>
          <a:xfrm>
            <a:off x="6398403" y="6163193"/>
            <a:ext cx="3568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dirty="0"/>
              <a:t>Image from </a:t>
            </a:r>
            <a:r>
              <a:rPr lang="en" sz="1067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http://dprogrammer.org/rnn-lstm-gru</a:t>
            </a:r>
            <a:endParaRPr sz="1067" dirty="0"/>
          </a:p>
        </p:txBody>
      </p:sp>
      <p:sp>
        <p:nvSpPr>
          <p:cNvPr id="3" name="TextBox 2"/>
          <p:cNvSpPr txBox="1"/>
          <p:nvPr/>
        </p:nvSpPr>
        <p:spPr>
          <a:xfrm>
            <a:off x="6398403" y="2385743"/>
            <a:ext cx="51845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How much of my aggregated memory should I forget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How much of the new information should I add to my aggregated memory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How should I combine the new information with my aggregated memory to pass onward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788228" y="3285006"/>
            <a:ext cx="1117601" cy="18530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 dirty="0" smtClean="0"/>
              <a:t>Training Recurrent Models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87" name="Google Shape;687;p36"/>
          <p:cNvGrpSpPr/>
          <p:nvPr/>
        </p:nvGrpSpPr>
        <p:grpSpPr>
          <a:xfrm>
            <a:off x="526867" y="1917767"/>
            <a:ext cx="3820333" cy="3845200"/>
            <a:chOff x="3109300" y="1206950"/>
            <a:chExt cx="2865250" cy="2883900"/>
          </a:xfrm>
        </p:grpSpPr>
        <p:sp>
          <p:nvSpPr>
            <p:cNvPr id="688" name="Google Shape;688;p36"/>
            <p:cNvSpPr/>
            <p:nvPr/>
          </p:nvSpPr>
          <p:spPr>
            <a:xfrm>
              <a:off x="322946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393358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463771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534183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1</a:t>
              </a:r>
              <a:endParaRPr sz="2400" baseline="-25000"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3878500" y="25148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4647688" y="22399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5401850" y="19037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4</a:t>
              </a:r>
              <a:endParaRPr sz="2400" baseline="-25000"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3109300" y="2789688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cxnSp>
          <p:nvCxnSpPr>
            <p:cNvPr id="696" name="Google Shape;696;p36"/>
            <p:cNvCxnSpPr>
              <a:stCxn id="688" idx="0"/>
              <a:endCxn id="695" idx="4"/>
            </p:cNvCxnSpPr>
            <p:nvPr/>
          </p:nvCxnSpPr>
          <p:spPr>
            <a:xfrm rot="10800000">
              <a:off x="3395513" y="3362450"/>
              <a:ext cx="1203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97" name="Google Shape;697;p36"/>
            <p:cNvCxnSpPr>
              <a:stCxn id="689" idx="0"/>
              <a:endCxn id="695" idx="4"/>
            </p:cNvCxnSpPr>
            <p:nvPr/>
          </p:nvCxnSpPr>
          <p:spPr>
            <a:xfrm rot="10800000">
              <a:off x="3395538" y="3362450"/>
              <a:ext cx="8244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98" name="Google Shape;698;p36"/>
            <p:cNvCxnSpPr>
              <a:stCxn id="690" idx="0"/>
              <a:endCxn id="695" idx="4"/>
            </p:cNvCxnSpPr>
            <p:nvPr/>
          </p:nvCxnSpPr>
          <p:spPr>
            <a:xfrm rot="10800000">
              <a:off x="3395563" y="3362450"/>
              <a:ext cx="15285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99" name="Google Shape;699;p36"/>
            <p:cNvCxnSpPr>
              <a:stCxn id="691" idx="0"/>
              <a:endCxn id="695" idx="4"/>
            </p:cNvCxnSpPr>
            <p:nvPr/>
          </p:nvCxnSpPr>
          <p:spPr>
            <a:xfrm rot="10800000">
              <a:off x="3395588" y="3362450"/>
              <a:ext cx="22326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0" name="Google Shape;700;p36"/>
            <p:cNvCxnSpPr>
              <a:stCxn id="688" idx="0"/>
              <a:endCxn id="692" idx="4"/>
            </p:cNvCxnSpPr>
            <p:nvPr/>
          </p:nvCxnSpPr>
          <p:spPr>
            <a:xfrm rot="10800000" flipH="1">
              <a:off x="3515813" y="3087650"/>
              <a:ext cx="6489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1" name="Google Shape;701;p36"/>
            <p:cNvCxnSpPr>
              <a:stCxn id="688" idx="0"/>
              <a:endCxn id="693" idx="4"/>
            </p:cNvCxnSpPr>
            <p:nvPr/>
          </p:nvCxnSpPr>
          <p:spPr>
            <a:xfrm rot="10800000" flipH="1">
              <a:off x="3515813" y="2812550"/>
              <a:ext cx="14181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2" name="Google Shape;702;p36"/>
            <p:cNvCxnSpPr>
              <a:stCxn id="688" idx="0"/>
              <a:endCxn id="694" idx="4"/>
            </p:cNvCxnSpPr>
            <p:nvPr/>
          </p:nvCxnSpPr>
          <p:spPr>
            <a:xfrm rot="10800000" flipH="1">
              <a:off x="3515813" y="2476550"/>
              <a:ext cx="21723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3" name="Google Shape;703;p36"/>
            <p:cNvCxnSpPr>
              <a:stCxn id="689" idx="0"/>
              <a:endCxn id="692" idx="4"/>
            </p:cNvCxnSpPr>
            <p:nvPr/>
          </p:nvCxnSpPr>
          <p:spPr>
            <a:xfrm rot="10800000">
              <a:off x="4164738" y="3087650"/>
              <a:ext cx="552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4" name="Google Shape;704;p36"/>
            <p:cNvCxnSpPr>
              <a:stCxn id="689" idx="0"/>
              <a:endCxn id="693" idx="4"/>
            </p:cNvCxnSpPr>
            <p:nvPr/>
          </p:nvCxnSpPr>
          <p:spPr>
            <a:xfrm rot="10800000" flipH="1">
              <a:off x="4219938" y="2812550"/>
              <a:ext cx="7140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5" name="Google Shape;705;p36"/>
            <p:cNvCxnSpPr>
              <a:stCxn id="689" idx="0"/>
              <a:endCxn id="694" idx="4"/>
            </p:cNvCxnSpPr>
            <p:nvPr/>
          </p:nvCxnSpPr>
          <p:spPr>
            <a:xfrm rot="10800000" flipH="1">
              <a:off x="4219938" y="2476550"/>
              <a:ext cx="14682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6" name="Google Shape;706;p36"/>
            <p:cNvCxnSpPr>
              <a:stCxn id="690" idx="0"/>
              <a:endCxn id="692" idx="4"/>
            </p:cNvCxnSpPr>
            <p:nvPr/>
          </p:nvCxnSpPr>
          <p:spPr>
            <a:xfrm rot="10800000">
              <a:off x="4164763" y="3087650"/>
              <a:ext cx="7593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7" name="Google Shape;707;p36"/>
            <p:cNvCxnSpPr>
              <a:stCxn id="690" idx="0"/>
              <a:endCxn id="693" idx="4"/>
            </p:cNvCxnSpPr>
            <p:nvPr/>
          </p:nvCxnSpPr>
          <p:spPr>
            <a:xfrm rot="10800000" flipH="1">
              <a:off x="4924063" y="2812550"/>
              <a:ext cx="99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8" name="Google Shape;708;p36"/>
            <p:cNvCxnSpPr>
              <a:stCxn id="690" idx="0"/>
              <a:endCxn id="694" idx="4"/>
            </p:cNvCxnSpPr>
            <p:nvPr/>
          </p:nvCxnSpPr>
          <p:spPr>
            <a:xfrm rot="10800000" flipH="1">
              <a:off x="4924063" y="2476550"/>
              <a:ext cx="7641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9" name="Google Shape;709;p36"/>
            <p:cNvCxnSpPr>
              <a:stCxn id="691" idx="0"/>
              <a:endCxn id="692" idx="4"/>
            </p:cNvCxnSpPr>
            <p:nvPr/>
          </p:nvCxnSpPr>
          <p:spPr>
            <a:xfrm rot="10800000">
              <a:off x="4164788" y="3087650"/>
              <a:ext cx="14634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0" name="Google Shape;710;p36"/>
            <p:cNvCxnSpPr>
              <a:stCxn id="691" idx="0"/>
              <a:endCxn id="693" idx="4"/>
            </p:cNvCxnSpPr>
            <p:nvPr/>
          </p:nvCxnSpPr>
          <p:spPr>
            <a:xfrm rot="10800000">
              <a:off x="4933988" y="2812550"/>
              <a:ext cx="6942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1" name="Google Shape;711;p36"/>
            <p:cNvCxnSpPr>
              <a:stCxn id="691" idx="0"/>
              <a:endCxn id="694" idx="4"/>
            </p:cNvCxnSpPr>
            <p:nvPr/>
          </p:nvCxnSpPr>
          <p:spPr>
            <a:xfrm rot="10800000" flipH="1">
              <a:off x="5628188" y="2476550"/>
              <a:ext cx="600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12" name="Google Shape;712;p36"/>
            <p:cNvSpPr/>
            <p:nvPr/>
          </p:nvSpPr>
          <p:spPr>
            <a:xfrm>
              <a:off x="3933588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4637713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cxnSp>
          <p:nvCxnSpPr>
            <p:cNvPr id="714" name="Google Shape;714;p36"/>
            <p:cNvCxnSpPr>
              <a:stCxn id="695" idx="0"/>
              <a:endCxn id="712" idx="4"/>
            </p:cNvCxnSpPr>
            <p:nvPr/>
          </p:nvCxnSpPr>
          <p:spPr>
            <a:xfrm rot="10800000" flipH="1">
              <a:off x="3395650" y="1779588"/>
              <a:ext cx="8244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5" name="Google Shape;715;p36"/>
            <p:cNvCxnSpPr>
              <a:stCxn id="695" idx="0"/>
              <a:endCxn id="713" idx="4"/>
            </p:cNvCxnSpPr>
            <p:nvPr/>
          </p:nvCxnSpPr>
          <p:spPr>
            <a:xfrm rot="10800000" flipH="1">
              <a:off x="3395650" y="1779588"/>
              <a:ext cx="15285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6" name="Google Shape;716;p36"/>
            <p:cNvCxnSpPr>
              <a:stCxn id="692" idx="0"/>
              <a:endCxn id="712" idx="4"/>
            </p:cNvCxnSpPr>
            <p:nvPr/>
          </p:nvCxnSpPr>
          <p:spPr>
            <a:xfrm rot="10800000" flipH="1">
              <a:off x="4164850" y="1779525"/>
              <a:ext cx="552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7" name="Google Shape;717;p36"/>
            <p:cNvCxnSpPr>
              <a:stCxn id="692" idx="0"/>
              <a:endCxn id="713" idx="4"/>
            </p:cNvCxnSpPr>
            <p:nvPr/>
          </p:nvCxnSpPr>
          <p:spPr>
            <a:xfrm rot="10800000" flipH="1">
              <a:off x="4164850" y="1779525"/>
              <a:ext cx="7593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8" name="Google Shape;718;p36"/>
            <p:cNvCxnSpPr>
              <a:stCxn id="693" idx="0"/>
              <a:endCxn id="712" idx="4"/>
            </p:cNvCxnSpPr>
            <p:nvPr/>
          </p:nvCxnSpPr>
          <p:spPr>
            <a:xfrm rot="10800000">
              <a:off x="4220038" y="1779725"/>
              <a:ext cx="7140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9" name="Google Shape;719;p36"/>
            <p:cNvCxnSpPr>
              <a:stCxn id="693" idx="0"/>
              <a:endCxn id="713" idx="4"/>
            </p:cNvCxnSpPr>
            <p:nvPr/>
          </p:nvCxnSpPr>
          <p:spPr>
            <a:xfrm rot="10800000">
              <a:off x="4924138" y="1779725"/>
              <a:ext cx="99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20" name="Google Shape;720;p36"/>
            <p:cNvCxnSpPr>
              <a:stCxn id="694" idx="0"/>
              <a:endCxn id="713" idx="4"/>
            </p:cNvCxnSpPr>
            <p:nvPr/>
          </p:nvCxnSpPr>
          <p:spPr>
            <a:xfrm rot="10800000">
              <a:off x="4924100" y="1779525"/>
              <a:ext cx="764100" cy="12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21" name="Google Shape;721;p36"/>
          <p:cNvGrpSpPr/>
          <p:nvPr/>
        </p:nvGrpSpPr>
        <p:grpSpPr>
          <a:xfrm>
            <a:off x="5487967" y="1917767"/>
            <a:ext cx="3820333" cy="3845200"/>
            <a:chOff x="3109300" y="1206950"/>
            <a:chExt cx="2865250" cy="2883900"/>
          </a:xfrm>
        </p:grpSpPr>
        <p:sp>
          <p:nvSpPr>
            <p:cNvPr id="722" name="Google Shape;722;p36"/>
            <p:cNvSpPr/>
            <p:nvPr/>
          </p:nvSpPr>
          <p:spPr>
            <a:xfrm>
              <a:off x="322946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393358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4637713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X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5341838" y="35181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1</a:t>
              </a:r>
              <a:endParaRPr sz="2400" baseline="-25000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3878500" y="25148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2</a:t>
              </a:r>
              <a:endParaRPr sz="2400" baseline="-25000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4647688" y="22399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3</a:t>
              </a:r>
              <a:endParaRPr sz="2400" baseline="-25000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5401850" y="1903725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4</a:t>
              </a:r>
              <a:endParaRPr sz="2400" baseline="-25000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3109300" y="2789688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H</a:t>
              </a:r>
              <a:r>
                <a:rPr lang="en" sz="2400" baseline="-25000"/>
                <a:t>1</a:t>
              </a:r>
              <a:endParaRPr sz="2400" baseline="-25000"/>
            </a:p>
          </p:txBody>
        </p:sp>
        <p:cxnSp>
          <p:nvCxnSpPr>
            <p:cNvPr id="730" name="Google Shape;730;p36"/>
            <p:cNvCxnSpPr>
              <a:stCxn id="722" idx="0"/>
              <a:endCxn id="729" idx="4"/>
            </p:cNvCxnSpPr>
            <p:nvPr/>
          </p:nvCxnSpPr>
          <p:spPr>
            <a:xfrm rot="10800000">
              <a:off x="3395513" y="3362450"/>
              <a:ext cx="1203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1" name="Google Shape;731;p36"/>
            <p:cNvCxnSpPr>
              <a:stCxn id="723" idx="0"/>
              <a:endCxn id="729" idx="4"/>
            </p:cNvCxnSpPr>
            <p:nvPr/>
          </p:nvCxnSpPr>
          <p:spPr>
            <a:xfrm rot="10800000">
              <a:off x="3395538" y="3362450"/>
              <a:ext cx="8244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2" name="Google Shape;732;p36"/>
            <p:cNvCxnSpPr>
              <a:stCxn id="724" idx="0"/>
              <a:endCxn id="729" idx="4"/>
            </p:cNvCxnSpPr>
            <p:nvPr/>
          </p:nvCxnSpPr>
          <p:spPr>
            <a:xfrm rot="10800000">
              <a:off x="3395563" y="3362450"/>
              <a:ext cx="15285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3" name="Google Shape;733;p36"/>
            <p:cNvCxnSpPr>
              <a:stCxn id="725" idx="0"/>
              <a:endCxn id="729" idx="4"/>
            </p:cNvCxnSpPr>
            <p:nvPr/>
          </p:nvCxnSpPr>
          <p:spPr>
            <a:xfrm rot="10800000">
              <a:off x="3395588" y="3362450"/>
              <a:ext cx="2232600" cy="15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4" name="Google Shape;734;p36"/>
            <p:cNvCxnSpPr>
              <a:stCxn id="722" idx="0"/>
              <a:endCxn id="726" idx="4"/>
            </p:cNvCxnSpPr>
            <p:nvPr/>
          </p:nvCxnSpPr>
          <p:spPr>
            <a:xfrm rot="10800000" flipH="1">
              <a:off x="3515813" y="3087650"/>
              <a:ext cx="6489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5" name="Google Shape;735;p36"/>
            <p:cNvCxnSpPr>
              <a:stCxn id="722" idx="0"/>
              <a:endCxn id="727" idx="4"/>
            </p:cNvCxnSpPr>
            <p:nvPr/>
          </p:nvCxnSpPr>
          <p:spPr>
            <a:xfrm rot="10800000" flipH="1">
              <a:off x="3515813" y="2812550"/>
              <a:ext cx="14181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6" name="Google Shape;736;p36"/>
            <p:cNvCxnSpPr>
              <a:stCxn id="722" idx="0"/>
              <a:endCxn id="728" idx="4"/>
            </p:cNvCxnSpPr>
            <p:nvPr/>
          </p:nvCxnSpPr>
          <p:spPr>
            <a:xfrm rot="10800000" flipH="1">
              <a:off x="3515813" y="2476550"/>
              <a:ext cx="21723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7" name="Google Shape;737;p36"/>
            <p:cNvCxnSpPr>
              <a:stCxn id="723" idx="0"/>
              <a:endCxn id="726" idx="4"/>
            </p:cNvCxnSpPr>
            <p:nvPr/>
          </p:nvCxnSpPr>
          <p:spPr>
            <a:xfrm rot="10800000">
              <a:off x="4164738" y="3087650"/>
              <a:ext cx="552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8" name="Google Shape;738;p36"/>
            <p:cNvCxnSpPr>
              <a:stCxn id="723" idx="0"/>
              <a:endCxn id="727" idx="4"/>
            </p:cNvCxnSpPr>
            <p:nvPr/>
          </p:nvCxnSpPr>
          <p:spPr>
            <a:xfrm rot="10800000" flipH="1">
              <a:off x="4219938" y="2812550"/>
              <a:ext cx="7140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9" name="Google Shape;739;p36"/>
            <p:cNvCxnSpPr>
              <a:stCxn id="723" idx="0"/>
              <a:endCxn id="728" idx="4"/>
            </p:cNvCxnSpPr>
            <p:nvPr/>
          </p:nvCxnSpPr>
          <p:spPr>
            <a:xfrm rot="10800000" flipH="1">
              <a:off x="4219938" y="2476550"/>
              <a:ext cx="14682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0" name="Google Shape;740;p36"/>
            <p:cNvCxnSpPr>
              <a:stCxn id="724" idx="0"/>
              <a:endCxn id="726" idx="4"/>
            </p:cNvCxnSpPr>
            <p:nvPr/>
          </p:nvCxnSpPr>
          <p:spPr>
            <a:xfrm rot="10800000">
              <a:off x="4164763" y="3087650"/>
              <a:ext cx="7593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1" name="Google Shape;741;p36"/>
            <p:cNvCxnSpPr>
              <a:stCxn id="724" idx="0"/>
              <a:endCxn id="727" idx="4"/>
            </p:cNvCxnSpPr>
            <p:nvPr/>
          </p:nvCxnSpPr>
          <p:spPr>
            <a:xfrm rot="10800000" flipH="1">
              <a:off x="4924063" y="2812550"/>
              <a:ext cx="99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2" name="Google Shape;742;p36"/>
            <p:cNvCxnSpPr>
              <a:stCxn id="724" idx="0"/>
              <a:endCxn id="728" idx="4"/>
            </p:cNvCxnSpPr>
            <p:nvPr/>
          </p:nvCxnSpPr>
          <p:spPr>
            <a:xfrm rot="10800000" flipH="1">
              <a:off x="4924063" y="2476550"/>
              <a:ext cx="7641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3" name="Google Shape;743;p36"/>
            <p:cNvCxnSpPr>
              <a:stCxn id="725" idx="0"/>
              <a:endCxn id="726" idx="4"/>
            </p:cNvCxnSpPr>
            <p:nvPr/>
          </p:nvCxnSpPr>
          <p:spPr>
            <a:xfrm rot="10800000">
              <a:off x="4164788" y="3087650"/>
              <a:ext cx="1463400" cy="43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4" name="Google Shape;744;p36"/>
            <p:cNvCxnSpPr>
              <a:stCxn id="725" idx="0"/>
              <a:endCxn id="727" idx="4"/>
            </p:cNvCxnSpPr>
            <p:nvPr/>
          </p:nvCxnSpPr>
          <p:spPr>
            <a:xfrm rot="10800000">
              <a:off x="4933988" y="2812550"/>
              <a:ext cx="694200" cy="70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5" name="Google Shape;745;p36"/>
            <p:cNvCxnSpPr>
              <a:stCxn id="725" idx="0"/>
              <a:endCxn id="728" idx="4"/>
            </p:cNvCxnSpPr>
            <p:nvPr/>
          </p:nvCxnSpPr>
          <p:spPr>
            <a:xfrm rot="10800000" flipH="1">
              <a:off x="5628188" y="2476550"/>
              <a:ext cx="60000" cy="104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46" name="Google Shape;746;p36"/>
            <p:cNvSpPr/>
            <p:nvPr/>
          </p:nvSpPr>
          <p:spPr>
            <a:xfrm>
              <a:off x="3933588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637713" y="1206950"/>
              <a:ext cx="572700" cy="572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/>
                <a:t>Y</a:t>
              </a:r>
              <a:endParaRPr sz="2400" baseline="-25000"/>
            </a:p>
          </p:txBody>
        </p:sp>
        <p:cxnSp>
          <p:nvCxnSpPr>
            <p:cNvPr id="748" name="Google Shape;748;p36"/>
            <p:cNvCxnSpPr>
              <a:stCxn id="729" idx="0"/>
              <a:endCxn id="746" idx="4"/>
            </p:cNvCxnSpPr>
            <p:nvPr/>
          </p:nvCxnSpPr>
          <p:spPr>
            <a:xfrm rot="10800000" flipH="1">
              <a:off x="3395650" y="1779588"/>
              <a:ext cx="8244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9" name="Google Shape;749;p36"/>
            <p:cNvCxnSpPr>
              <a:stCxn id="729" idx="0"/>
              <a:endCxn id="747" idx="4"/>
            </p:cNvCxnSpPr>
            <p:nvPr/>
          </p:nvCxnSpPr>
          <p:spPr>
            <a:xfrm rot="10800000" flipH="1">
              <a:off x="3395650" y="1779588"/>
              <a:ext cx="15285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50" name="Google Shape;750;p36"/>
            <p:cNvCxnSpPr>
              <a:stCxn id="726" idx="0"/>
              <a:endCxn id="746" idx="4"/>
            </p:cNvCxnSpPr>
            <p:nvPr/>
          </p:nvCxnSpPr>
          <p:spPr>
            <a:xfrm rot="10800000" flipH="1">
              <a:off x="4164850" y="1779525"/>
              <a:ext cx="552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51" name="Google Shape;751;p36"/>
            <p:cNvCxnSpPr>
              <a:stCxn id="726" idx="0"/>
              <a:endCxn id="747" idx="4"/>
            </p:cNvCxnSpPr>
            <p:nvPr/>
          </p:nvCxnSpPr>
          <p:spPr>
            <a:xfrm rot="10800000" flipH="1">
              <a:off x="4164850" y="1779525"/>
              <a:ext cx="759300" cy="73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52" name="Google Shape;752;p36"/>
            <p:cNvCxnSpPr>
              <a:stCxn id="727" idx="0"/>
              <a:endCxn id="746" idx="4"/>
            </p:cNvCxnSpPr>
            <p:nvPr/>
          </p:nvCxnSpPr>
          <p:spPr>
            <a:xfrm rot="10800000">
              <a:off x="4220038" y="1779725"/>
              <a:ext cx="7140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53" name="Google Shape;753;p36"/>
            <p:cNvCxnSpPr>
              <a:stCxn id="727" idx="0"/>
              <a:endCxn id="747" idx="4"/>
            </p:cNvCxnSpPr>
            <p:nvPr/>
          </p:nvCxnSpPr>
          <p:spPr>
            <a:xfrm rot="10800000">
              <a:off x="4924138" y="1779725"/>
              <a:ext cx="9900" cy="460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54" name="Google Shape;754;p36"/>
            <p:cNvCxnSpPr>
              <a:stCxn id="728" idx="0"/>
              <a:endCxn id="747" idx="4"/>
            </p:cNvCxnSpPr>
            <p:nvPr/>
          </p:nvCxnSpPr>
          <p:spPr>
            <a:xfrm rot="10800000">
              <a:off x="4924100" y="1779525"/>
              <a:ext cx="764100" cy="12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755" name="Google Shape;755;p36"/>
          <p:cNvCxnSpPr>
            <a:stCxn id="695" idx="6"/>
            <a:endCxn id="729" idx="2"/>
          </p:cNvCxnSpPr>
          <p:nvPr/>
        </p:nvCxnSpPr>
        <p:spPr>
          <a:xfrm>
            <a:off x="1290467" y="4409884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6" name="Google Shape;756;p36"/>
          <p:cNvCxnSpPr>
            <a:stCxn id="692" idx="6"/>
            <a:endCxn id="726" idx="2"/>
          </p:cNvCxnSpPr>
          <p:nvPr/>
        </p:nvCxnSpPr>
        <p:spPr>
          <a:xfrm>
            <a:off x="2316067" y="4043400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7" name="Google Shape;757;p36"/>
          <p:cNvCxnSpPr>
            <a:stCxn id="693" idx="6"/>
            <a:endCxn id="727" idx="2"/>
          </p:cNvCxnSpPr>
          <p:nvPr/>
        </p:nvCxnSpPr>
        <p:spPr>
          <a:xfrm>
            <a:off x="3341651" y="3676867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8" name="Google Shape;758;p36"/>
          <p:cNvCxnSpPr>
            <a:stCxn id="694" idx="6"/>
            <a:endCxn id="728" idx="2"/>
          </p:cNvCxnSpPr>
          <p:nvPr/>
        </p:nvCxnSpPr>
        <p:spPr>
          <a:xfrm>
            <a:off x="4347200" y="3228600"/>
            <a:ext cx="4197600" cy="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9" name="Google Shape;759;p36"/>
          <p:cNvSpPr txBox="1"/>
          <p:nvPr/>
        </p:nvSpPr>
        <p:spPr>
          <a:xfrm>
            <a:off x="1661100" y="5840867"/>
            <a:ext cx="3286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Time Step 1</a:t>
            </a:r>
            <a:endParaRPr sz="2400"/>
          </a:p>
        </p:txBody>
      </p:sp>
      <p:sp>
        <p:nvSpPr>
          <p:cNvPr id="760" name="Google Shape;760;p36"/>
          <p:cNvSpPr txBox="1"/>
          <p:nvPr/>
        </p:nvSpPr>
        <p:spPr>
          <a:xfrm>
            <a:off x="6693400" y="5840867"/>
            <a:ext cx="3286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Time Step 2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14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 dirty="0" smtClean="0"/>
              <a:t>Training Recurrent Models</a:t>
            </a:r>
            <a:endParaRPr dirty="0"/>
          </a:p>
        </p:txBody>
      </p:sp>
      <p:sp>
        <p:nvSpPr>
          <p:cNvPr id="78" name="TextBox 77"/>
          <p:cNvSpPr txBox="1"/>
          <p:nvPr/>
        </p:nvSpPr>
        <p:spPr>
          <a:xfrm>
            <a:off x="1876418" y="3092446"/>
            <a:ext cx="5696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Assignment 1:  </a:t>
            </a:r>
            <a:r>
              <a:rPr lang="en-US" sz="3200" dirty="0" smtClean="0">
                <a:solidFill>
                  <a:schemeClr val="accent5"/>
                </a:solidFill>
              </a:rPr>
              <a:t>0  0  0  1  0  1  1  1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876418" y="4174701"/>
            <a:ext cx="8457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Assignment 2:  </a:t>
            </a:r>
            <a:r>
              <a:rPr lang="en-US" sz="3200" dirty="0" smtClean="0">
                <a:solidFill>
                  <a:schemeClr val="accent5"/>
                </a:solidFill>
              </a:rPr>
              <a:t>0  0  1  0  0  1  0  0  0  1  1  0  1  1  1</a:t>
            </a:r>
          </a:p>
        </p:txBody>
      </p:sp>
    </p:spTree>
    <p:extLst>
      <p:ext uri="{BB962C8B-B14F-4D97-AF65-F5344CB8AC3E}">
        <p14:creationId xmlns:p14="http://schemas.microsoft.com/office/powerpoint/2010/main" val="2019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 dirty="0" smtClean="0"/>
              <a:t>Training Recurrent Models</a:t>
            </a:r>
            <a:endParaRPr dirty="0"/>
          </a:p>
        </p:txBody>
      </p:sp>
      <p:sp>
        <p:nvSpPr>
          <p:cNvPr id="78" name="TextBox 77"/>
          <p:cNvSpPr txBox="1"/>
          <p:nvPr/>
        </p:nvSpPr>
        <p:spPr>
          <a:xfrm>
            <a:off x="1876418" y="3092446"/>
            <a:ext cx="8457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Assignment 1:  </a:t>
            </a:r>
            <a:r>
              <a:rPr lang="en-US" sz="3200" dirty="0" smtClean="0">
                <a:solidFill>
                  <a:schemeClr val="accent2"/>
                </a:solidFill>
              </a:rPr>
              <a:t>0  0  0  0  0  0  0  </a:t>
            </a:r>
            <a:r>
              <a:rPr lang="en-US" sz="3200" dirty="0" smtClean="0">
                <a:solidFill>
                  <a:schemeClr val="accent5"/>
                </a:solidFill>
              </a:rPr>
              <a:t>0  0  0  1  0  1  1  1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876418" y="4174701"/>
            <a:ext cx="8457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Assignment 2:  </a:t>
            </a:r>
            <a:r>
              <a:rPr lang="en-US" sz="3200" dirty="0" smtClean="0">
                <a:solidFill>
                  <a:schemeClr val="accent5"/>
                </a:solidFill>
              </a:rPr>
              <a:t>0  0  1  0  0  1  0  0  0  1  1  0  1  1  1</a:t>
            </a:r>
          </a:p>
        </p:txBody>
      </p:sp>
    </p:spTree>
    <p:extLst>
      <p:ext uri="{BB962C8B-B14F-4D97-AF65-F5344CB8AC3E}">
        <p14:creationId xmlns:p14="http://schemas.microsoft.com/office/powerpoint/2010/main" val="6560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 dirty="0" smtClean="0"/>
              <a:t>Training Recurrent Models</a:t>
            </a:r>
            <a:endParaRPr dirty="0"/>
          </a:p>
        </p:txBody>
      </p:sp>
      <p:sp>
        <p:nvSpPr>
          <p:cNvPr id="78" name="TextBox 77"/>
          <p:cNvSpPr txBox="1"/>
          <p:nvPr/>
        </p:nvSpPr>
        <p:spPr>
          <a:xfrm>
            <a:off x="1876418" y="3092446"/>
            <a:ext cx="8457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Assignment 1:  </a:t>
            </a:r>
            <a:r>
              <a:rPr lang="en-US" sz="3200" dirty="0" smtClean="0">
                <a:solidFill>
                  <a:schemeClr val="accent2"/>
                </a:solidFill>
              </a:rPr>
              <a:t>0  0  0  0  0  0  0  </a:t>
            </a:r>
            <a:r>
              <a:rPr lang="en-US" sz="3200" dirty="0" smtClean="0">
                <a:solidFill>
                  <a:schemeClr val="accent5"/>
                </a:solidFill>
              </a:rPr>
              <a:t>0  0  0  1  0  1  1  1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876418" y="4174701"/>
            <a:ext cx="8457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Assignment 2:  </a:t>
            </a:r>
            <a:r>
              <a:rPr lang="en-US" sz="3200" dirty="0" smtClean="0">
                <a:solidFill>
                  <a:schemeClr val="accent5"/>
                </a:solidFill>
              </a:rPr>
              <a:t>0  0  1  0  0  1  0  0  0  1  1  0  1  1  1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7410" y="3545594"/>
            <a:ext cx="7406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Mask 1:  </a:t>
            </a:r>
            <a:r>
              <a:rPr lang="en-US" sz="3200" dirty="0" smtClean="0">
                <a:solidFill>
                  <a:schemeClr val="accent2"/>
                </a:solidFill>
              </a:rPr>
              <a:t>0  0  0  0  0  0  0  </a:t>
            </a:r>
            <a:r>
              <a:rPr lang="en-US" sz="3200" dirty="0" smtClean="0">
                <a:solidFill>
                  <a:schemeClr val="accent5"/>
                </a:solidFill>
              </a:rPr>
              <a:t>1  1  1  1  1  1  1  1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7410" y="4627849"/>
            <a:ext cx="7592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Mask 2:  </a:t>
            </a:r>
            <a:r>
              <a:rPr lang="en-US" sz="3200" dirty="0" smtClean="0">
                <a:solidFill>
                  <a:schemeClr val="accent5"/>
                </a:solidFill>
              </a:rPr>
              <a:t>1  1  1  1  1  1  1  1  1  1  1  1  1  1  1</a:t>
            </a:r>
          </a:p>
        </p:txBody>
      </p:sp>
    </p:spTree>
    <p:extLst>
      <p:ext uri="{BB962C8B-B14F-4D97-AF65-F5344CB8AC3E}">
        <p14:creationId xmlns:p14="http://schemas.microsoft.com/office/powerpoint/2010/main" val="39320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r>
              <a:rPr lang="en" dirty="0" smtClean="0"/>
              <a:t>Training Recurrent Models</a:t>
            </a:r>
            <a:endParaRPr dirty="0"/>
          </a:p>
        </p:txBody>
      </p:sp>
      <p:sp>
        <p:nvSpPr>
          <p:cNvPr id="78" name="TextBox 77"/>
          <p:cNvSpPr txBox="1"/>
          <p:nvPr/>
        </p:nvSpPr>
        <p:spPr>
          <a:xfrm>
            <a:off x="3357923" y="5416822"/>
            <a:ext cx="2431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Assignment 1</a:t>
            </a:r>
            <a:endParaRPr lang="en-US" sz="3200" dirty="0" smtClean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2942" y="2768904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[0, 1.2, 1]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2942" y="3202988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[0, 0.7, 2]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0258" y="3688992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[0, 3.1, 0]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0258" y="4174399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[1, 2.6, 0]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0258" y="4678878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[1, 2.3, 3]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3532910" y="2768904"/>
            <a:ext cx="2030680" cy="2494749"/>
          </a:xfrm>
          <a:prstGeom prst="bracketPair">
            <a:avLst>
              <a:gd name="adj" fmla="val 1315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5054" y="2768904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[0, 3.4, 0]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5054" y="3202988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[1, 5.2, 1]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92370" y="3688992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[0, 2.1, 1]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92370" y="4174399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[1, 2.6, 0]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2370" y="4678878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[1, 3.7, 0]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6335022" y="2768904"/>
            <a:ext cx="2030680" cy="2494749"/>
          </a:xfrm>
          <a:prstGeom prst="bracketPair">
            <a:avLst>
              <a:gd name="adj" fmla="val 1315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73113" y="5420083"/>
            <a:ext cx="2431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Assignment 2</a:t>
            </a:r>
            <a:endParaRPr lang="en-US" sz="3200" dirty="0" smtClean="0">
              <a:solidFill>
                <a:schemeClr val="accent5"/>
              </a:solidFill>
            </a:endParaRPr>
          </a:p>
        </p:txBody>
      </p:sp>
      <p:sp>
        <p:nvSpPr>
          <p:cNvPr id="19" name="Double Bracket 18"/>
          <p:cNvSpPr/>
          <p:nvPr/>
        </p:nvSpPr>
        <p:spPr>
          <a:xfrm>
            <a:off x="3115293" y="2540388"/>
            <a:ext cx="5589319" cy="2913271"/>
          </a:xfrm>
          <a:prstGeom prst="bracketPair">
            <a:avLst>
              <a:gd name="adj" fmla="val 1315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F5181A-949F-474D-92FD-EED2C4554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Model Fitting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694035" y="3872949"/>
            <a:ext cx="526660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0" idx="0"/>
          </p:cNvCxnSpPr>
          <p:nvPr/>
        </p:nvCxnSpPr>
        <p:spPr>
          <a:xfrm flipH="1" flipV="1">
            <a:off x="2761861" y="3853881"/>
            <a:ext cx="7061" cy="7352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433767" y="3872949"/>
            <a:ext cx="1" cy="109917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832806" y="3853881"/>
            <a:ext cx="1" cy="2796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28312" y="3798574"/>
            <a:ext cx="1" cy="7437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620322" y="3900252"/>
            <a:ext cx="1" cy="50321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921139" y="2836093"/>
            <a:ext cx="1" cy="103685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5" idx="4"/>
          </p:cNvCxnSpPr>
          <p:nvPr/>
        </p:nvCxnSpPr>
        <p:spPr>
          <a:xfrm flipH="1" flipV="1">
            <a:off x="5022900" y="3647761"/>
            <a:ext cx="2441" cy="19788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89248" y="3087913"/>
            <a:ext cx="1" cy="78503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318488" y="2435316"/>
            <a:ext cx="2330629" cy="157437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299296" y="397261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379422" y="2994111"/>
            <a:ext cx="14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error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89249" y="3266899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447928" y="2817271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6418" y="3092446"/>
            <a:ext cx="5696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Assignment 1:  </a:t>
            </a:r>
            <a:r>
              <a:rPr lang="en-US" sz="3200" dirty="0" smtClean="0">
                <a:solidFill>
                  <a:schemeClr val="accent5"/>
                </a:solidFill>
              </a:rPr>
              <a:t>0  0  0  1  0  1  1  1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6418" y="4174701"/>
            <a:ext cx="8457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Assignment 2:  </a:t>
            </a:r>
            <a:r>
              <a:rPr lang="en-US" sz="3200" dirty="0" smtClean="0">
                <a:solidFill>
                  <a:schemeClr val="accent5"/>
                </a:solidFill>
              </a:rPr>
              <a:t>0  0  1  0  0  1  0  0  0  1  1  0  1  1  1</a:t>
            </a:r>
          </a:p>
        </p:txBody>
      </p:sp>
    </p:spTree>
    <p:extLst>
      <p:ext uri="{BB962C8B-B14F-4D97-AF65-F5344CB8AC3E}">
        <p14:creationId xmlns:p14="http://schemas.microsoft.com/office/powerpoint/2010/main" val="11810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15" y="2869948"/>
            <a:ext cx="3547110" cy="26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79" y="2779414"/>
            <a:ext cx="3547110" cy="2660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2543" y="2779414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88055" y="2779414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3567" y="277941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9079" y="2779414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64591" y="277941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62543" y="3204926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88055" y="3204926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13567" y="3204926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9079" y="3204926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64591" y="3204926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62543" y="3630438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8055" y="363043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13567" y="363043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9079" y="3630438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64591" y="363043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62543" y="4025653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88055" y="4025653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13567" y="4025653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9079" y="4025653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64591" y="402565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62543" y="445098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88055" y="4450987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13567" y="445098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9079" y="445098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64591" y="445098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62543" y="2779770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4590103" y="2779770"/>
            <a:ext cx="3177770" cy="154778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90103" y="4327556"/>
            <a:ext cx="3177770" cy="54894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Pixels are represented as a set of 3 color “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channels</a:t>
            </a:r>
            <a:r>
              <a:rPr lang="en-US" dirty="0" smtClean="0"/>
              <a:t>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2543" y="2779414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88055" y="2779414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3567" y="277941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9079" y="2779414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64591" y="277941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62543" y="3204926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88055" y="3204926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13567" y="3204926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9079" y="3204926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64591" y="3204926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62543" y="3630438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8055" y="363043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13567" y="363043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9079" y="3630438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64591" y="363043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62543" y="4025653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88055" y="4025653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13567" y="4025653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9079" y="4025653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64591" y="402565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62543" y="445098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88055" y="4450987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13567" y="445098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9079" y="445098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64591" y="445098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62543" y="2779770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64998" y="2960224"/>
            <a:ext cx="3222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FF0000"/>
                </a:solidFill>
              </a:rPr>
              <a:t>Red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5"/>
                </a:solidFill>
              </a:rPr>
              <a:t>Blue</a:t>
            </a:r>
            <a:r>
              <a:rPr lang="en-US" sz="3200" dirty="0" smtClean="0"/>
              <a:t>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89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Pixels are represented as a set of 3 color “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channels</a:t>
            </a:r>
            <a:r>
              <a:rPr lang="en-US" dirty="0" smtClean="0"/>
              <a:t>”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*An additional “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alpha</a:t>
            </a:r>
            <a:r>
              <a:rPr lang="en-US" dirty="0" smtClean="0"/>
              <a:t>” channel is also common to represent pixel transparency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2543" y="2779414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88055" y="2779414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3567" y="277941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9079" y="2779414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64591" y="277941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62543" y="3204926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88055" y="3204926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13567" y="3204926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9079" y="3204926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64591" y="3204926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62543" y="3630438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8055" y="363043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13567" y="363043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9079" y="3630438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64591" y="363043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62543" y="4025653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88055" y="4025653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13567" y="4025653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9079" y="4025653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64591" y="402565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62543" y="445098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88055" y="4450987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13567" y="445098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9079" y="445098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64591" y="445098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62543" y="2779770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64998" y="2960224"/>
            <a:ext cx="3222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FF0000"/>
                </a:solidFill>
              </a:rPr>
              <a:t>Red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5"/>
                </a:solidFill>
              </a:rPr>
              <a:t>Blue</a:t>
            </a:r>
            <a:r>
              <a:rPr lang="en-US" sz="3200" dirty="0" smtClean="0"/>
              <a:t>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06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Pixels are represented as a set of 3 color “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channels</a:t>
            </a:r>
            <a:r>
              <a:rPr lang="en-US" dirty="0" smtClean="0"/>
              <a:t>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2543" y="2779414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88055" y="2779414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3567" y="277941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9079" y="2779414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64591" y="277941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62543" y="3204926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88055" y="3204926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13567" y="3204926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9079" y="3204926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64591" y="3204926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62543" y="3630438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8055" y="363043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13567" y="363043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9079" y="3630438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64591" y="363043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62543" y="4025653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88055" y="4025653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13567" y="4025653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9079" y="4025653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64591" y="402565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62543" y="445098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88055" y="4450987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13567" y="445098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9079" y="445098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64591" y="445098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62543" y="2779770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64998" y="2960224"/>
            <a:ext cx="3222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FF0000"/>
                </a:solidFill>
              </a:rPr>
              <a:t>Red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5"/>
                </a:solidFill>
              </a:rPr>
              <a:t>Blue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075610" y="4558055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FF0000"/>
                </a:solidFill>
              </a:rPr>
              <a:t>60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38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5"/>
                </a:solidFill>
              </a:rPr>
              <a:t>63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cxnSp>
        <p:nvCxnSpPr>
          <p:cNvPr id="34" name="Straight Connector 33"/>
          <p:cNvCxnSpPr>
            <a:endCxn id="32" idx="1"/>
          </p:cNvCxnSpPr>
          <p:nvPr/>
        </p:nvCxnSpPr>
        <p:spPr>
          <a:xfrm>
            <a:off x="3951835" y="3841914"/>
            <a:ext cx="1123775" cy="10085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76272" y="3792669"/>
            <a:ext cx="3131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*Each color is represented as an integer value ranging from 0 – 255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51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Pixels are represented as a set of 3 color “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channels</a:t>
            </a:r>
            <a:r>
              <a:rPr lang="en-US" dirty="0" smtClean="0"/>
              <a:t>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2543" y="2779414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88055" y="2779414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3567" y="277941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9079" y="2779414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64591" y="277941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62543" y="3204926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88055" y="3204926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13567" y="3204926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9079" y="3204926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64591" y="3204926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62543" y="3630438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8055" y="363043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13567" y="363043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9079" y="3630438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64591" y="363043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62543" y="4025653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88055" y="4025653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13567" y="4025653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9079" y="4025653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64591" y="4025653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62543" y="445098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88055" y="4450987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13567" y="445098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9079" y="445098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64591" y="445098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62543" y="2779770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64998" y="2960224"/>
            <a:ext cx="3222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FF0000"/>
                </a:solidFill>
              </a:rPr>
              <a:t>Red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5"/>
                </a:solidFill>
              </a:rPr>
              <a:t>Blue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075610" y="4558055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FF0000"/>
                </a:solidFill>
              </a:rPr>
              <a:t>60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38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5"/>
                </a:solidFill>
              </a:rPr>
              <a:t>63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cxnSp>
        <p:nvCxnSpPr>
          <p:cNvPr id="34" name="Straight Connector 33"/>
          <p:cNvCxnSpPr>
            <a:endCxn id="32" idx="1"/>
          </p:cNvCxnSpPr>
          <p:nvPr/>
        </p:nvCxnSpPr>
        <p:spPr>
          <a:xfrm>
            <a:off x="3951835" y="3841914"/>
            <a:ext cx="1123775" cy="10085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76272" y="3792669"/>
            <a:ext cx="313135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*Each color is represented as an integer value ranging from 0 – 255</a:t>
            </a:r>
          </a:p>
          <a:p>
            <a:endParaRPr lang="en-US" sz="200" dirty="0"/>
          </a:p>
          <a:p>
            <a:r>
              <a:rPr lang="en-US" sz="2000" dirty="0" smtClean="0"/>
              <a:t>*These values are also sometimes represented as a decimal ( value/255 )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74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Pixels are represented as a set of 3 color “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channels</a:t>
            </a:r>
            <a:r>
              <a:rPr lang="en-US" dirty="0" smtClean="0"/>
              <a:t>”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68841" y="4587891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5"/>
                </a:solidFill>
              </a:rPr>
              <a:t>0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1339174" y="3096284"/>
            <a:ext cx="1181695" cy="1181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680937" y="4587891"/>
            <a:ext cx="2079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FF0000"/>
                </a:solidFill>
              </a:rPr>
              <a:t>75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75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5"/>
                </a:solidFill>
              </a:rPr>
              <a:t>75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4163855" y="3096284"/>
            <a:ext cx="1181695" cy="1181695"/>
          </a:xfrm>
          <a:prstGeom prst="rect">
            <a:avLst/>
          </a:prstGeom>
          <a:solidFill>
            <a:srgbClr val="4B4B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193032" y="4587891"/>
            <a:ext cx="2704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FF0000"/>
                </a:solidFill>
              </a:rPr>
              <a:t>150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150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5"/>
                </a:solidFill>
              </a:rPr>
              <a:t>150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6988536" y="3096284"/>
            <a:ext cx="1181695" cy="1181695"/>
          </a:xfrm>
          <a:prstGeom prst="rect">
            <a:avLst/>
          </a:prstGeom>
          <a:solidFill>
            <a:srgbClr val="969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017714" y="4587891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[</a:t>
            </a:r>
            <a:r>
              <a:rPr lang="en-US" sz="3200" dirty="0" smtClean="0">
                <a:solidFill>
                  <a:srgbClr val="FF0000"/>
                </a:solidFill>
              </a:rPr>
              <a:t>255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255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accent5"/>
                </a:solidFill>
              </a:rPr>
              <a:t>255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44" name="Rectangle 43"/>
          <p:cNvSpPr/>
          <p:nvPr/>
        </p:nvSpPr>
        <p:spPr>
          <a:xfrm>
            <a:off x="9813217" y="3096284"/>
            <a:ext cx="1181695" cy="11816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2" y="2204722"/>
            <a:ext cx="10916816" cy="3235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Most modern image processing methods rely on the application of deep learning models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Convolutional Neural Networks </a:t>
            </a:r>
            <a:r>
              <a:rPr lang="en-US" dirty="0" smtClean="0"/>
              <a:t>are a special type of deep learning model that learns sets of features from spatial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CNNs utilize alternating </a:t>
            </a:r>
            <a:r>
              <a:rPr lang="en-US" dirty="0" smtClean="0">
                <a:solidFill>
                  <a:schemeClr val="accent2"/>
                </a:solidFill>
              </a:rPr>
              <a:t>Convolutional</a:t>
            </a:r>
            <a:r>
              <a:rPr lang="en-US" dirty="0" smtClean="0"/>
              <a:t> layers and </a:t>
            </a:r>
            <a:r>
              <a:rPr lang="en-US" dirty="0" smtClean="0">
                <a:solidFill>
                  <a:schemeClr val="accent2"/>
                </a:solidFill>
              </a:rPr>
              <a:t>Pooling</a:t>
            </a:r>
            <a:r>
              <a:rPr lang="en-US" dirty="0" smtClean="0"/>
              <a:t> layers within the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Template Matching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95" y="2357463"/>
            <a:ext cx="4109712" cy="3082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85454" y="3460382"/>
            <a:ext cx="410261" cy="410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86762" y="3815848"/>
            <a:ext cx="10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70441" y="5384952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35436" y="4922972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6867" y="4922972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74160" y="4923975"/>
            <a:ext cx="697117" cy="6971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0"/>
            <a:endCxn id="19" idx="3"/>
          </p:cNvCxnSpPr>
          <p:nvPr/>
        </p:nvCxnSpPr>
        <p:spPr>
          <a:xfrm flipV="1">
            <a:off x="1183995" y="3908829"/>
            <a:ext cx="1304230" cy="101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0"/>
            <a:endCxn id="19" idx="5"/>
          </p:cNvCxnSpPr>
          <p:nvPr/>
        </p:nvCxnSpPr>
        <p:spPr>
          <a:xfrm flipH="1" flipV="1">
            <a:off x="2981162" y="3908829"/>
            <a:ext cx="441557" cy="1015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  <a:endCxn id="19" idx="4"/>
          </p:cNvCxnSpPr>
          <p:nvPr/>
        </p:nvCxnSpPr>
        <p:spPr>
          <a:xfrm flipV="1">
            <a:off x="2315426" y="4010919"/>
            <a:ext cx="419268" cy="9120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0802" y="465572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0,1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95745" y="4607381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57292" y="455364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86135" y="3313802"/>
            <a:ext cx="697117" cy="697117"/>
            <a:chOff x="5244221" y="3396864"/>
            <a:chExt cx="697117" cy="697117"/>
          </a:xfrm>
        </p:grpSpPr>
        <p:sp>
          <p:nvSpPr>
            <p:cNvPr id="19" name="Oval 18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21" name="Arc 20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Oval 22"/>
          <p:cNvSpPr/>
          <p:nvPr/>
        </p:nvSpPr>
        <p:spPr>
          <a:xfrm>
            <a:off x="1966629" y="1988125"/>
            <a:ext cx="697117" cy="6971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07895" y="2312155"/>
            <a:ext cx="614583" cy="282405"/>
            <a:chOff x="3764233" y="2144871"/>
            <a:chExt cx="1217182" cy="687262"/>
          </a:xfrm>
        </p:grpSpPr>
        <p:sp>
          <p:nvSpPr>
            <p:cNvPr id="25" name="Arc 24"/>
            <p:cNvSpPr/>
            <p:nvPr/>
          </p:nvSpPr>
          <p:spPr>
            <a:xfrm>
              <a:off x="3764233" y="2154725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10800000">
              <a:off x="4372824" y="2144871"/>
              <a:ext cx="608591" cy="677408"/>
            </a:xfrm>
            <a:prstGeom prst="arc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>
            <a:stCxn id="19" idx="0"/>
            <a:endCxn id="23" idx="4"/>
          </p:cNvCxnSpPr>
          <p:nvPr/>
        </p:nvCxnSpPr>
        <p:spPr>
          <a:xfrm flipH="1" flipV="1">
            <a:off x="2315188" y="2685242"/>
            <a:ext cx="419506" cy="62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528312" y="3313801"/>
            <a:ext cx="697117" cy="697117"/>
            <a:chOff x="5244221" y="3396864"/>
            <a:chExt cx="697117" cy="697117"/>
          </a:xfrm>
        </p:grpSpPr>
        <p:sp>
          <p:nvSpPr>
            <p:cNvPr id="29" name="Oval 28"/>
            <p:cNvSpPr/>
            <p:nvPr/>
          </p:nvSpPr>
          <p:spPr>
            <a:xfrm>
              <a:off x="5244221" y="3396864"/>
              <a:ext cx="697117" cy="6971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285487" y="3720894"/>
              <a:ext cx="614583" cy="282405"/>
              <a:chOff x="3764233" y="2144871"/>
              <a:chExt cx="1217182" cy="687262"/>
            </a:xfrm>
          </p:grpSpPr>
          <p:sp>
            <p:nvSpPr>
              <p:cNvPr id="31" name="Arc 30"/>
              <p:cNvSpPr/>
              <p:nvPr/>
            </p:nvSpPr>
            <p:spPr>
              <a:xfrm>
                <a:off x="3764233" y="2154725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10800000">
                <a:off x="4372824" y="2144871"/>
                <a:ext cx="608591" cy="677408"/>
              </a:xfrm>
              <a:prstGeom prst="arc">
                <a:avLst/>
              </a:prstGeom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3" name="Straight Connector 32"/>
          <p:cNvCxnSpPr>
            <a:endCxn id="29" idx="5"/>
          </p:cNvCxnSpPr>
          <p:nvPr/>
        </p:nvCxnSpPr>
        <p:spPr>
          <a:xfrm flipH="1" flipV="1">
            <a:off x="2123339" y="3908828"/>
            <a:ext cx="1277092" cy="1014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0"/>
            <a:endCxn id="29" idx="4"/>
          </p:cNvCxnSpPr>
          <p:nvPr/>
        </p:nvCxnSpPr>
        <p:spPr>
          <a:xfrm flipH="1" flipV="1">
            <a:off x="1876871" y="4010918"/>
            <a:ext cx="438555" cy="912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0"/>
            <a:endCxn id="29" idx="3"/>
          </p:cNvCxnSpPr>
          <p:nvPr/>
        </p:nvCxnSpPr>
        <p:spPr>
          <a:xfrm flipV="1">
            <a:off x="1183995" y="3908828"/>
            <a:ext cx="446407" cy="101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02702" y="4060701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0,0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788040" y="4430033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1,0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2742038" y="418430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/>
              <a:t>0</a:t>
            </a:r>
          </a:p>
        </p:txBody>
      </p:sp>
      <p:cxnSp>
        <p:nvCxnSpPr>
          <p:cNvPr id="39" name="Straight Connector 38"/>
          <p:cNvCxnSpPr>
            <a:stCxn id="29" idx="0"/>
            <a:endCxn id="23" idx="4"/>
          </p:cNvCxnSpPr>
          <p:nvPr/>
        </p:nvCxnSpPr>
        <p:spPr>
          <a:xfrm flipV="1">
            <a:off x="1876871" y="2685242"/>
            <a:ext cx="438317" cy="6285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84162" y="273687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2,3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2488225" y="277144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309450" y="5009920"/>
            <a:ext cx="181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 Layer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3346048" y="3388929"/>
            <a:ext cx="209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Hidden Layer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2761885" y="2050544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Layer</a:t>
            </a:r>
            <a:endParaRPr lang="en-US" sz="2800" dirty="0"/>
          </a:p>
        </p:txBody>
      </p:sp>
      <p:sp>
        <p:nvSpPr>
          <p:cNvPr id="45" name="Right Arrow 44"/>
          <p:cNvSpPr/>
          <p:nvPr/>
        </p:nvSpPr>
        <p:spPr>
          <a:xfrm>
            <a:off x="5549926" y="3475815"/>
            <a:ext cx="624689" cy="37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E45ED-E58F-E54D-AEF8-230503F4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Deeper into Model Fitting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4853" y="2305255"/>
            <a:ext cx="5046333" cy="3408879"/>
            <a:chOff x="4208106" y="3181739"/>
            <a:chExt cx="3163078" cy="21367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34439" y="5840839"/>
            <a:ext cx="1967160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872" y="3605639"/>
            <a:ext cx="1794587" cy="589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Score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4720" y="45891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8314" y="374968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26035" y="4972120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3541" y="364547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8019" y="4380739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8698" y="34393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6937" y="2643664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6583" y="4133543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5046" y="2898757"/>
            <a:ext cx="208404" cy="20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694035" y="3517641"/>
            <a:ext cx="5266602" cy="88582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0" idx="0"/>
          </p:cNvCxnSpPr>
          <p:nvPr/>
        </p:nvCxnSpPr>
        <p:spPr>
          <a:xfrm flipV="1">
            <a:off x="2768922" y="4226767"/>
            <a:ext cx="0" cy="36237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433768" y="4133543"/>
            <a:ext cx="1" cy="83857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832807" y="4009694"/>
            <a:ext cx="1" cy="12384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28313" y="3798575"/>
            <a:ext cx="0" cy="174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620322" y="3900252"/>
            <a:ext cx="1" cy="50321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918698" y="2836093"/>
            <a:ext cx="2442" cy="100955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5" idx="4"/>
          </p:cNvCxnSpPr>
          <p:nvPr/>
        </p:nvCxnSpPr>
        <p:spPr>
          <a:xfrm flipH="1" flipV="1">
            <a:off x="5022900" y="3647761"/>
            <a:ext cx="2441" cy="15081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89249" y="3087913"/>
            <a:ext cx="0" cy="5598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318488" y="2435316"/>
            <a:ext cx="2330629" cy="1574378"/>
            <a:chOff x="4208106" y="3181739"/>
            <a:chExt cx="3163078" cy="21367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08106" y="3181739"/>
              <a:ext cx="0" cy="2136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8106" y="5318449"/>
              <a:ext cx="316307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299296" y="397261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379422" y="2994111"/>
            <a:ext cx="14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error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447928" y="2817271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962460" y="3972615"/>
            <a:ext cx="0" cy="174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550871" y="3048425"/>
            <a:ext cx="98913" cy="98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Template Matching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3" y="2204722"/>
            <a:ext cx="5259600" cy="32350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Template Matching involves comparing an image to a set of pre-determined templates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template is systematically moved throughout the image and a distance is calculated at each point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method can then return the point(s) with the smallest difference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95" y="2357463"/>
            <a:ext cx="4109712" cy="3082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5152" y="5029486"/>
            <a:ext cx="410261" cy="410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26460" y="5384952"/>
            <a:ext cx="10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70441" y="5384952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Template Matching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3" y="2204722"/>
            <a:ext cx="5259600" cy="32350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Template Matching involves comparing an image to a set of pre-determined templates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template is systematically moved throughout the image and a distance is calculated at each point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method can then return the point(s) with the smallest difference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95" y="2357463"/>
            <a:ext cx="4109712" cy="3082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5152" y="5029486"/>
            <a:ext cx="410261" cy="410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26460" y="5384952"/>
            <a:ext cx="10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70441" y="5384952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3095" y="2357463"/>
            <a:ext cx="410261" cy="410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54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Template Matching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3" y="2204722"/>
            <a:ext cx="5259600" cy="32350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Template Matching involves comparing an image to a set of pre-determined templates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template is systematically moved throughout the image and a distance is calculated at each point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method can then return the point(s) with the smallest difference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95" y="2357463"/>
            <a:ext cx="4109712" cy="3082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5152" y="5029486"/>
            <a:ext cx="410261" cy="410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26460" y="5384952"/>
            <a:ext cx="10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70441" y="5384952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28897" y="2357463"/>
            <a:ext cx="410261" cy="410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Template Matching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3" y="2204722"/>
            <a:ext cx="5259600" cy="32350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Template Matching involves comparing an image to a set of pre-determined templates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template is systematically moved throughout the image and a distance is calculated at each point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method can then return the point(s) with the smallest difference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95" y="2357463"/>
            <a:ext cx="4109712" cy="3082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5152" y="5029486"/>
            <a:ext cx="410261" cy="410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26460" y="5384952"/>
            <a:ext cx="10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70441" y="5384952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5069" y="2357463"/>
            <a:ext cx="410261" cy="410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01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Template Matching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3" y="2204722"/>
            <a:ext cx="5259600" cy="32350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Template Matching involves comparing an image to a set of pre-determined templates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template is systematically moved throughout the image and a distance is calculated at each point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method can then return the point(s) with the smallest difference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95" y="2357463"/>
            <a:ext cx="4109712" cy="3082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5152" y="5029486"/>
            <a:ext cx="410261" cy="410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26460" y="5384952"/>
            <a:ext cx="10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70441" y="5384952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67445" y="3498477"/>
            <a:ext cx="410261" cy="410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92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Template Matching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603A-A2B0-5D49-9036-EF1E703E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53" y="2204722"/>
            <a:ext cx="5259600" cy="32350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Template Matching involves comparing an image to a set of pre-determined templates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template is systematically moved throughout the image and a distance is calculated at each point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method can then return the point(s) with the smallest difference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95" y="2357463"/>
            <a:ext cx="4109712" cy="3082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5152" y="5029486"/>
            <a:ext cx="410261" cy="410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26460" y="5384952"/>
            <a:ext cx="10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70441" y="5384952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744141" y="2775975"/>
            <a:ext cx="410261" cy="410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48391" y="3525903"/>
            <a:ext cx="410261" cy="410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98220" y="3219595"/>
            <a:ext cx="410261" cy="410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6418" y="1975769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1930" y="1975769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52787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37442" y="1975769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52787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078299" y="2637213"/>
            <a:ext cx="425512" cy="425512"/>
          </a:xfrm>
          <a:prstGeom prst="rect">
            <a:avLst/>
          </a:prstGeom>
          <a:solidFill>
            <a:srgbClr val="77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DF25E-96CC-1E41-99D4-50BD6D6FC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Convolutions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367890" y="2190939"/>
            <a:ext cx="5160475" cy="298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37442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954" y="2826615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88466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13978" y="2826615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639490" y="2826615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937442" y="3252127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62954" y="3252127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88466" y="3252127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13978" y="3252127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39490" y="3252127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937442" y="3677639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362954" y="3677639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88466" y="3677639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13978" y="3677639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639490" y="3677639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37442" y="4072854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62954" y="4072854"/>
            <a:ext cx="425512" cy="425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88466" y="4072854"/>
            <a:ext cx="425512" cy="425512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13978" y="4072854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9490" y="4072854"/>
            <a:ext cx="425512" cy="425512"/>
          </a:xfrm>
          <a:prstGeom prst="rect">
            <a:avLst/>
          </a:prstGeom>
          <a:solidFill>
            <a:srgbClr val="612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37442" y="4498188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362954" y="4498188"/>
            <a:ext cx="425512" cy="425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788466" y="4498188"/>
            <a:ext cx="425512" cy="425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13978" y="4498188"/>
            <a:ext cx="425512" cy="42551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639490" y="4498188"/>
            <a:ext cx="425512" cy="42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86418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11930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86418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11930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86418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511930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86418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511930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86418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511930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93744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6295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88466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1397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949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3744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36295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88466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21397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63949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086418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511930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086418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511930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93744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36295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788466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1397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63949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93744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6295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88466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1397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3949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86418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511930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086418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511930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065002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490514" y="2826615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065002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4490514" y="3252127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065002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90514" y="367763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065002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490514" y="407285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5002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90514" y="449818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65002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90514" y="4923344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5002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90514" y="5348678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065002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90514" y="1975769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065002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90514" y="2401103"/>
            <a:ext cx="425512" cy="425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937442" y="2826971"/>
            <a:ext cx="2127560" cy="209672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53898" y="1990562"/>
            <a:ext cx="1276536" cy="12464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227275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652787" y="2637213"/>
            <a:ext cx="425512" cy="425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078299" y="2637213"/>
            <a:ext cx="425512" cy="425512"/>
          </a:xfrm>
          <a:prstGeom prst="rect">
            <a:avLst/>
          </a:prstGeom>
          <a:solidFill>
            <a:srgbClr val="77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503811" y="2637213"/>
            <a:ext cx="425512" cy="425512"/>
          </a:xfrm>
          <a:prstGeom prst="rect">
            <a:avLst/>
          </a:prstGeom>
          <a:solidFill>
            <a:srgbClr val="713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F Colors">
      <a:dk1>
        <a:srgbClr val="000000"/>
      </a:dk1>
      <a:lt1>
        <a:srgbClr val="FFFFFF"/>
      </a:lt1>
      <a:dk2>
        <a:srgbClr val="1B3664"/>
      </a:dk2>
      <a:lt2>
        <a:srgbClr val="E7E6E6"/>
      </a:lt2>
      <a:accent1>
        <a:srgbClr val="00529B"/>
      </a:accent1>
      <a:accent2>
        <a:srgbClr val="CB481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Widescreen COE Powerpoint Template" id="{A18C901C-D851-2F41-982D-8ECCC6C873D2}" vid="{1FC9B5F4-5356-3940-B21B-37D02CFE7B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5874</TotalTime>
  <Words>2916</Words>
  <Application>Microsoft Office PowerPoint</Application>
  <PresentationFormat>Widescreen</PresentationFormat>
  <Paragraphs>901</Paragraphs>
  <Slides>115</Slides>
  <Notes>113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0" baseType="lpstr">
      <vt:lpstr>Arial</vt:lpstr>
      <vt:lpstr>Calibri</vt:lpstr>
      <vt:lpstr>Cambria Math</vt:lpstr>
      <vt:lpstr>Wingdings</vt:lpstr>
      <vt:lpstr>Office Theme</vt:lpstr>
      <vt:lpstr>Neural Networks</vt:lpstr>
      <vt:lpstr>Neural Networks</vt:lpstr>
      <vt:lpstr>Neural Networks</vt:lpstr>
      <vt:lpstr>Regression Models (a review)</vt:lpstr>
      <vt:lpstr>Going Deeper into Model Fitting</vt:lpstr>
      <vt:lpstr>Going Deeper into Model Fitting</vt:lpstr>
      <vt:lpstr>Going Deeper into Model Fitting</vt:lpstr>
      <vt:lpstr>Going Deeper into Model Fitting</vt:lpstr>
      <vt:lpstr>Going Deeper into Model Fitting</vt:lpstr>
      <vt:lpstr>Going Deeper into Model Fitting</vt:lpstr>
      <vt:lpstr>Going Deeper into Model Fitting</vt:lpstr>
      <vt:lpstr>Going Deeper into Model Fitting</vt:lpstr>
      <vt:lpstr>Going Deeper into Model Fitting</vt:lpstr>
      <vt:lpstr>Going Deeper into Model Fitting</vt:lpstr>
      <vt:lpstr>Going Deeper into Model Fitting</vt:lpstr>
      <vt:lpstr>Regression Models (a review)</vt:lpstr>
      <vt:lpstr>Regression Models (a review)</vt:lpstr>
      <vt:lpstr>Regression Models (a review)</vt:lpstr>
      <vt:lpstr>Regression Models (a review)</vt:lpstr>
      <vt:lpstr>Regression Models (a review)</vt:lpstr>
      <vt:lpstr>Neural Networks</vt:lpstr>
      <vt:lpstr>Multi Layer Perceptrons</vt:lpstr>
      <vt:lpstr>Perceptrons</vt:lpstr>
      <vt:lpstr>Activation Functions</vt:lpstr>
      <vt:lpstr>Activation Functions</vt:lpstr>
      <vt:lpstr>Activation Functions</vt:lpstr>
      <vt:lpstr>Activation Functions</vt:lpstr>
      <vt:lpstr>Activation Functions</vt:lpstr>
      <vt:lpstr>Activation Functions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Neural Networks</vt:lpstr>
      <vt:lpstr>Feature Vectors and Model Training</vt:lpstr>
      <vt:lpstr>Hidden Layer</vt:lpstr>
      <vt:lpstr>Hidden Layer</vt:lpstr>
      <vt:lpstr>Hidden Layer</vt:lpstr>
      <vt:lpstr>Autoencoders</vt:lpstr>
      <vt:lpstr>Model Training</vt:lpstr>
      <vt:lpstr>Model Training</vt:lpstr>
      <vt:lpstr>Model Training</vt:lpstr>
      <vt:lpstr>Model Training</vt:lpstr>
      <vt:lpstr>Model Training</vt:lpstr>
      <vt:lpstr>Model Training</vt:lpstr>
      <vt:lpstr>Model Training</vt:lpstr>
      <vt:lpstr>Model Training</vt:lpstr>
      <vt:lpstr>Model Training</vt:lpstr>
      <vt:lpstr>Hyperparameters</vt:lpstr>
      <vt:lpstr>Hyperparameters</vt:lpstr>
      <vt:lpstr>Hyperparameters</vt:lpstr>
      <vt:lpstr>Hyperparameters</vt:lpstr>
      <vt:lpstr>Hyperparameters</vt:lpstr>
      <vt:lpstr>Hyperparameters</vt:lpstr>
      <vt:lpstr>Overfitting</vt:lpstr>
      <vt:lpstr>Overfitting</vt:lpstr>
      <vt:lpstr>Overfitting</vt:lpstr>
      <vt:lpstr>Recurrent Neural Networks</vt:lpstr>
      <vt:lpstr>Representing Sequential Data</vt:lpstr>
      <vt:lpstr>Representing Sequential Data</vt:lpstr>
      <vt:lpstr>Representing Sequential Data</vt:lpstr>
      <vt:lpstr>Recurrent Neural Nets</vt:lpstr>
      <vt:lpstr>Recurrent Neural Nets</vt:lpstr>
      <vt:lpstr>Recurrent Neural Nets</vt:lpstr>
      <vt:lpstr>Recurrent Neural Nets</vt:lpstr>
      <vt:lpstr>Recurrent Neural Nets</vt:lpstr>
      <vt:lpstr>Recurrent Neural Nets</vt:lpstr>
      <vt:lpstr>Parts of an LSTM</vt:lpstr>
      <vt:lpstr>Parts of an LSTM</vt:lpstr>
      <vt:lpstr>Parts of an LSTM</vt:lpstr>
      <vt:lpstr>Parts of an LSTM</vt:lpstr>
      <vt:lpstr>Training Recurrent Models</vt:lpstr>
      <vt:lpstr>Training Recurrent Models</vt:lpstr>
      <vt:lpstr>Training Recurrent Models</vt:lpstr>
      <vt:lpstr>Training Recurrent Models</vt:lpstr>
      <vt:lpstr>Training Recurrent Models</vt:lpstr>
      <vt:lpstr>Convolutional Neural Networks</vt:lpstr>
      <vt:lpstr>Image Data</vt:lpstr>
      <vt:lpstr>Image Data</vt:lpstr>
      <vt:lpstr>Pixels</vt:lpstr>
      <vt:lpstr>Pixels</vt:lpstr>
      <vt:lpstr>Pixels</vt:lpstr>
      <vt:lpstr>Pixels</vt:lpstr>
      <vt:lpstr>Pixels</vt:lpstr>
      <vt:lpstr>Pixels</vt:lpstr>
      <vt:lpstr>Convolutional Neural Networks</vt:lpstr>
      <vt:lpstr>Template Matching</vt:lpstr>
      <vt:lpstr>Template Matching</vt:lpstr>
      <vt:lpstr>Template Matching</vt:lpstr>
      <vt:lpstr>Template Matching</vt:lpstr>
      <vt:lpstr>Template Matching</vt:lpstr>
      <vt:lpstr>Template Matching</vt:lpstr>
      <vt:lpstr>Template Matching</vt:lpstr>
      <vt:lpstr>Convolutions</vt:lpstr>
      <vt:lpstr>Convolutions</vt:lpstr>
      <vt:lpstr>Convolutions</vt:lpstr>
      <vt:lpstr>Convolutions</vt:lpstr>
      <vt:lpstr>Convolutions</vt:lpstr>
      <vt:lpstr>Convolutions</vt:lpstr>
      <vt:lpstr>Convolutions</vt:lpstr>
      <vt:lpstr>Convolutions</vt:lpstr>
      <vt:lpstr>Convolutions</vt:lpstr>
      <vt:lpstr>Convolutions</vt:lpstr>
      <vt:lpstr>Convolutions</vt:lpstr>
      <vt:lpstr>Convolutions</vt:lpstr>
      <vt:lpstr>Convolutional Neural Networks</vt:lpstr>
      <vt:lpstr>Convolutional Neural Networks</vt:lpstr>
      <vt:lpstr>Convolutional Neural Networks</vt:lpstr>
      <vt:lpstr>Convolutional Neural Networks</vt:lpstr>
      <vt:lpstr>Convolutional Neural Networks</vt:lpstr>
      <vt:lpstr>Convolutional Neural Networks</vt:lpstr>
      <vt:lpstr>Convolutional Neural Networks</vt:lpstr>
      <vt:lpstr>Video Features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account</cp:lastModifiedBy>
  <cp:revision>111</cp:revision>
  <dcterms:created xsi:type="dcterms:W3CDTF">2018-12-11T15:53:31Z</dcterms:created>
  <dcterms:modified xsi:type="dcterms:W3CDTF">2024-02-24T17:02:58Z</dcterms:modified>
  <cp:category/>
</cp:coreProperties>
</file>