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2"/>
  </p:notesMasterIdLst>
  <p:handoutMasterIdLst>
    <p:handoutMasterId r:id="rId143"/>
  </p:handoutMasterIdLst>
  <p:sldIdLst>
    <p:sldId id="256" r:id="rId2"/>
    <p:sldId id="296" r:id="rId3"/>
    <p:sldId id="425" r:id="rId4"/>
    <p:sldId id="426" r:id="rId5"/>
    <p:sldId id="383" r:id="rId6"/>
    <p:sldId id="440" r:id="rId7"/>
    <p:sldId id="384" r:id="rId8"/>
    <p:sldId id="437" r:id="rId9"/>
    <p:sldId id="385" r:id="rId10"/>
    <p:sldId id="438" r:id="rId11"/>
    <p:sldId id="386" r:id="rId12"/>
    <p:sldId id="439" r:id="rId13"/>
    <p:sldId id="387" r:id="rId14"/>
    <p:sldId id="430" r:id="rId15"/>
    <p:sldId id="431" r:id="rId16"/>
    <p:sldId id="432" r:id="rId17"/>
    <p:sldId id="433" r:id="rId18"/>
    <p:sldId id="436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477" r:id="rId38"/>
    <p:sldId id="354" r:id="rId39"/>
    <p:sldId id="355" r:id="rId40"/>
    <p:sldId id="356" r:id="rId41"/>
    <p:sldId id="357" r:id="rId42"/>
    <p:sldId id="358" r:id="rId43"/>
    <p:sldId id="361" r:id="rId44"/>
    <p:sldId id="362" r:id="rId45"/>
    <p:sldId id="363" r:id="rId46"/>
    <p:sldId id="364" r:id="rId47"/>
    <p:sldId id="365" r:id="rId48"/>
    <p:sldId id="368" r:id="rId49"/>
    <p:sldId id="369" r:id="rId50"/>
    <p:sldId id="370" r:id="rId51"/>
    <p:sldId id="478" r:id="rId52"/>
    <p:sldId id="371" r:id="rId53"/>
    <p:sldId id="372" r:id="rId54"/>
    <p:sldId id="424" r:id="rId55"/>
    <p:sldId id="479" r:id="rId56"/>
    <p:sldId id="480" r:id="rId57"/>
    <p:sldId id="486" r:id="rId58"/>
    <p:sldId id="481" r:id="rId59"/>
    <p:sldId id="482" r:id="rId60"/>
    <p:sldId id="483" r:id="rId61"/>
    <p:sldId id="485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  <p:sldId id="401" r:id="rId75"/>
    <p:sldId id="402" r:id="rId76"/>
    <p:sldId id="487" r:id="rId77"/>
    <p:sldId id="403" r:id="rId78"/>
    <p:sldId id="404" r:id="rId79"/>
    <p:sldId id="405" r:id="rId80"/>
    <p:sldId id="407" r:id="rId81"/>
    <p:sldId id="408" r:id="rId82"/>
    <p:sldId id="409" r:id="rId83"/>
    <p:sldId id="410" r:id="rId84"/>
    <p:sldId id="411" r:id="rId85"/>
    <p:sldId id="490" r:id="rId86"/>
    <p:sldId id="413" r:id="rId87"/>
    <p:sldId id="414" r:id="rId88"/>
    <p:sldId id="415" r:id="rId89"/>
    <p:sldId id="416" r:id="rId90"/>
    <p:sldId id="417" r:id="rId91"/>
    <p:sldId id="418" r:id="rId92"/>
    <p:sldId id="419" r:id="rId93"/>
    <p:sldId id="420" r:id="rId94"/>
    <p:sldId id="421" r:id="rId95"/>
    <p:sldId id="422" r:id="rId96"/>
    <p:sldId id="423" r:id="rId97"/>
    <p:sldId id="441" r:id="rId98"/>
    <p:sldId id="442" r:id="rId99"/>
    <p:sldId id="443" r:id="rId100"/>
    <p:sldId id="444" r:id="rId101"/>
    <p:sldId id="445" r:id="rId102"/>
    <p:sldId id="446" r:id="rId103"/>
    <p:sldId id="447" r:id="rId104"/>
    <p:sldId id="448" r:id="rId105"/>
    <p:sldId id="449" r:id="rId106"/>
    <p:sldId id="450" r:id="rId107"/>
    <p:sldId id="451" r:id="rId108"/>
    <p:sldId id="452" r:id="rId109"/>
    <p:sldId id="453" r:id="rId110"/>
    <p:sldId id="454" r:id="rId111"/>
    <p:sldId id="455" r:id="rId112"/>
    <p:sldId id="456" r:id="rId113"/>
    <p:sldId id="457" r:id="rId114"/>
    <p:sldId id="491" r:id="rId115"/>
    <p:sldId id="492" r:id="rId116"/>
    <p:sldId id="493" r:id="rId117"/>
    <p:sldId id="494" r:id="rId118"/>
    <p:sldId id="495" r:id="rId119"/>
    <p:sldId id="496" r:id="rId120"/>
    <p:sldId id="497" r:id="rId121"/>
    <p:sldId id="498" r:id="rId122"/>
    <p:sldId id="499" r:id="rId123"/>
    <p:sldId id="500" r:id="rId124"/>
    <p:sldId id="458" r:id="rId125"/>
    <p:sldId id="459" r:id="rId126"/>
    <p:sldId id="460" r:id="rId127"/>
    <p:sldId id="461" r:id="rId128"/>
    <p:sldId id="462" r:id="rId129"/>
    <p:sldId id="464" r:id="rId130"/>
    <p:sldId id="465" r:id="rId131"/>
    <p:sldId id="466" r:id="rId132"/>
    <p:sldId id="467" r:id="rId133"/>
    <p:sldId id="501" r:id="rId134"/>
    <p:sldId id="468" r:id="rId135"/>
    <p:sldId id="469" r:id="rId136"/>
    <p:sldId id="470" r:id="rId137"/>
    <p:sldId id="471" r:id="rId138"/>
    <p:sldId id="472" r:id="rId139"/>
    <p:sldId id="473" r:id="rId140"/>
    <p:sldId id="476" r:id="rId1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CB4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67664" autoAdjust="0"/>
  </p:normalViewPr>
  <p:slideViewPr>
    <p:cSldViewPr snapToGrid="0" snapToObjects="1">
      <p:cViewPr varScale="1">
        <p:scale>
          <a:sx n="75" d="100"/>
          <a:sy n="75" d="100"/>
        </p:scale>
        <p:origin x="1698" y="66"/>
      </p:cViewPr>
      <p:guideLst/>
    </p:cSldViewPr>
  </p:slideViewPr>
  <p:outlineViewPr>
    <p:cViewPr>
      <p:scale>
        <a:sx n="33" d="100"/>
        <a:sy n="33" d="100"/>
      </p:scale>
      <p:origin x="0" y="-6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5CC98F5-6775-5344-9FEA-C87AD2585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D00A4C-8EFF-AB40-AD1B-30299DCF2A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E7319-DCB8-2446-A5EE-1F2A9E88C0D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B3A337-9F47-F04C-9F4E-974AC0B2E2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F6E4BD-9325-0241-88C1-A7E5694FFA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38DED-116E-924C-968E-E57FE55F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1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89D45-F694-3A47-B986-554E7BD4825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EA5D-8E7F-9B40-A1ED-C68BCCB3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780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765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6416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2529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5192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4230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9234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6864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3885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919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1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2319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23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298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08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620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2234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269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030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96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2855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3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59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1686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8936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2565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734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348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7733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642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458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1947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679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9569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786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486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8284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7736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789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1898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27486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2535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80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13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9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9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0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22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4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5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6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65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18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47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63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6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0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20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10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9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1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83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76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68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61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084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510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33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987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417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62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7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467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23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5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36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199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962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81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81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51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33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399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8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09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184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57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43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824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117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72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910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234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433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2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964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98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051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2898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185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541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6361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242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90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0785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001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96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521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3375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169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895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148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118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7096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2631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0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084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0767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645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933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649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8494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623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0757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778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90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6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- Colorful Norm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8722" y="1836859"/>
            <a:ext cx="6174556" cy="1716832"/>
          </a:xfrm>
        </p:spPr>
        <p:txBody>
          <a:bodyPr anchor="b"/>
          <a:lstStyle>
            <a:lvl1pPr algn="ctr">
              <a:defRPr sz="5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8722" y="3808660"/>
            <a:ext cx="6174556" cy="731710"/>
          </a:xfr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63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- Flight Lines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38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lobe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189794-9072-664E-B4FE-FF1D474C4982}"/>
              </a:ext>
            </a:extLst>
          </p:cNvPr>
          <p:cNvSpPr/>
          <p:nvPr userDrawn="1"/>
        </p:nvSpPr>
        <p:spPr>
          <a:xfrm>
            <a:off x="2120296" y="1817914"/>
            <a:ext cx="7951407" cy="322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291858-2025-2C43-B8D2-E9D4D0A6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0943" y="418654"/>
            <a:ext cx="7188775" cy="1603609"/>
          </a:xfrm>
        </p:spPr>
        <p:txBody>
          <a:bodyPr anchor="b"/>
          <a:lstStyle>
            <a:lvl1pPr algn="r"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8BD06FE1-910C-7E49-857C-4BEF76C37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213" y="2204721"/>
            <a:ext cx="10921506" cy="102970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CB35F0C-D9F3-A047-8FF1-F091123A7181}"/>
              </a:ext>
            </a:extLst>
          </p:cNvPr>
          <p:cNvCxnSpPr>
            <a:cxnSpLocks/>
          </p:cNvCxnSpPr>
          <p:nvPr userDrawn="1"/>
        </p:nvCxnSpPr>
        <p:spPr>
          <a:xfrm>
            <a:off x="4440943" y="2112478"/>
            <a:ext cx="7188775" cy="0"/>
          </a:xfrm>
          <a:prstGeom prst="line">
            <a:avLst/>
          </a:prstGeom>
          <a:ln w="2540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Globe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189794-9072-664E-B4FE-FF1D474C4982}"/>
              </a:ext>
            </a:extLst>
          </p:cNvPr>
          <p:cNvSpPr/>
          <p:nvPr userDrawn="1"/>
        </p:nvSpPr>
        <p:spPr>
          <a:xfrm>
            <a:off x="2120296" y="1817914"/>
            <a:ext cx="7951407" cy="322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291858-2025-2C43-B8D2-E9D4D0A6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18654"/>
            <a:ext cx="7188775" cy="1603609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8BD06FE1-910C-7E49-857C-4BEF76C37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04721"/>
            <a:ext cx="7188775" cy="102970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CB35F0C-D9F3-A047-8FF1-F091123A7181}"/>
              </a:ext>
            </a:extLst>
          </p:cNvPr>
          <p:cNvCxnSpPr>
            <a:cxnSpLocks/>
          </p:cNvCxnSpPr>
          <p:nvPr userDrawn="1"/>
        </p:nvCxnSpPr>
        <p:spPr>
          <a:xfrm>
            <a:off x="838200" y="2112478"/>
            <a:ext cx="7188775" cy="0"/>
          </a:xfrm>
          <a:prstGeom prst="line">
            <a:avLst/>
          </a:prstGeom>
          <a:ln w="2540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3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Globe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189794-9072-664E-B4FE-FF1D474C4982}"/>
              </a:ext>
            </a:extLst>
          </p:cNvPr>
          <p:cNvSpPr/>
          <p:nvPr userDrawn="1"/>
        </p:nvSpPr>
        <p:spPr>
          <a:xfrm>
            <a:off x="2120296" y="1817914"/>
            <a:ext cx="7951407" cy="322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291858-2025-2C43-B8D2-E9D4D0A6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2928" y="1721820"/>
            <a:ext cx="7188775" cy="1603609"/>
          </a:xfrm>
        </p:spPr>
        <p:txBody>
          <a:bodyPr anchor="b"/>
          <a:lstStyle>
            <a:lvl1pPr algn="ctr"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8BD06FE1-910C-7E49-857C-4BEF76C37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928" y="3507887"/>
            <a:ext cx="7188775" cy="1029703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CB35F0C-D9F3-A047-8FF1-F091123A7181}"/>
              </a:ext>
            </a:extLst>
          </p:cNvPr>
          <p:cNvCxnSpPr>
            <a:cxnSpLocks/>
          </p:cNvCxnSpPr>
          <p:nvPr userDrawn="1"/>
        </p:nvCxnSpPr>
        <p:spPr>
          <a:xfrm>
            <a:off x="2882928" y="3429000"/>
            <a:ext cx="7188775" cy="0"/>
          </a:xfrm>
          <a:prstGeom prst="line">
            <a:avLst/>
          </a:prstGeom>
          <a:ln w="2540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7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Globe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189794-9072-664E-B4FE-FF1D474C4982}"/>
              </a:ext>
            </a:extLst>
          </p:cNvPr>
          <p:cNvSpPr/>
          <p:nvPr userDrawn="1"/>
        </p:nvSpPr>
        <p:spPr>
          <a:xfrm>
            <a:off x="2120296" y="1817914"/>
            <a:ext cx="7951407" cy="322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5F2E2C1-A659-7244-BD62-19E87D7F4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2928" y="1721820"/>
            <a:ext cx="7188775" cy="1603609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6017748-32AB-4449-9943-5A9968CFD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928" y="3507887"/>
            <a:ext cx="7188775" cy="102970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6AA9B16-81B8-7C40-A370-E62FDE57FE10}"/>
              </a:ext>
            </a:extLst>
          </p:cNvPr>
          <p:cNvCxnSpPr>
            <a:cxnSpLocks/>
          </p:cNvCxnSpPr>
          <p:nvPr userDrawn="1"/>
        </p:nvCxnSpPr>
        <p:spPr>
          <a:xfrm>
            <a:off x="2882928" y="3429000"/>
            <a:ext cx="7188775" cy="0"/>
          </a:xfrm>
          <a:prstGeom prst="line">
            <a:avLst/>
          </a:prstGeom>
          <a:ln w="2540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4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Left Colorf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8C66DA5-A887-1941-965D-646407CD0DE4}"/>
              </a:ext>
            </a:extLst>
          </p:cNvPr>
          <p:cNvSpPr/>
          <p:nvPr userDrawn="1"/>
        </p:nvSpPr>
        <p:spPr>
          <a:xfrm>
            <a:off x="478971" y="549005"/>
            <a:ext cx="5065489" cy="5750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542" y="987425"/>
            <a:ext cx="50654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691376"/>
            <a:ext cx="4390134" cy="1500879"/>
          </a:xfrm>
          <a:noFill/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26770"/>
            <a:ext cx="4390134" cy="3676394"/>
          </a:xfr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839788" y="2319879"/>
            <a:ext cx="4390134" cy="97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6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7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 - Special 2 Flipped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09" y="365125"/>
            <a:ext cx="1056409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825625"/>
            <a:ext cx="10564090" cy="3932080"/>
          </a:xfrm>
          <a:noFill/>
        </p:spPr>
        <p:txBody>
          <a:bodyPr/>
          <a:lstStyle>
            <a:lvl1pPr marL="228600" indent="-228600" algn="r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 algn="r"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 algn="r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 algn="r">
              <a:defRPr>
                <a:latin typeface="Arial" charset="0"/>
                <a:ea typeface="Arial" charset="0"/>
                <a:cs typeface="Arial" charset="0"/>
              </a:defRPr>
            </a:lvl4pPr>
            <a:lvl5pPr algn="r"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26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Colorful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020993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23819" y="1825625"/>
            <a:ext cx="5129981" cy="4020993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 w="2540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4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03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7" r:id="rId2"/>
    <p:sldLayoutId id="2147483700" r:id="rId3"/>
    <p:sldLayoutId id="2147483701" r:id="rId4"/>
    <p:sldLayoutId id="2147483702" r:id="rId5"/>
    <p:sldLayoutId id="2147483693" r:id="rId6"/>
    <p:sldLayoutId id="2147483694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Prediction Modeling and Evaluation Metrics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BC2A5D-500D-D84B-B7E1-79F9C7F03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BD838-27E5-2C47-B6AC-01EF3EB9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45" y="276621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3200" i="1" dirty="0" smtClean="0"/>
              <a:t>Common Research Questions answered by prediction modeling: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How well can we predict [future event]?</a:t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How well can we detect [something that has happened]?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What are the features that are most predictive of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[something of interest]</a:t>
            </a:r>
            <a:r>
              <a:rPr lang="en-US" sz="1800" i="1" dirty="0" smtClean="0"/>
              <a:t>?</a:t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What is the relationship between [feature] and [outcome], accounting for [other features]?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26119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Strawman Comparisons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4935" y="2340326"/>
            <a:ext cx="987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“strawman” comparison is one that is easily beaten </a:t>
            </a:r>
            <a:endParaRPr lang="en-US" sz="2800" dirty="0"/>
          </a:p>
        </p:txBody>
      </p:sp>
      <p:pic>
        <p:nvPicPr>
          <p:cNvPr id="1026" name="Picture 2" descr="Definition and Examples of the Straw Man Fall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45" y="2989150"/>
            <a:ext cx="4094963" cy="27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Strawman Comparisons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4935" y="2340326"/>
            <a:ext cx="9877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“strawman” comparison is one that is easily beaten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If your “fancy” model can’t beat the simplest approach, did it actually learn anything useful?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29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Majority Class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3990" y="2774435"/>
            <a:ext cx="9210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1: </a:t>
            </a:r>
            <a:r>
              <a:rPr lang="en-US" sz="2800" dirty="0" smtClean="0"/>
              <a:t>Find the most frequent label in your training set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2"/>
                </a:solidFill>
              </a:rPr>
              <a:t>Step 2: </a:t>
            </a:r>
            <a:r>
              <a:rPr lang="en-US" sz="2800" dirty="0" smtClean="0"/>
              <a:t>Predict that label for all samples of your test set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29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Majority Class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6372" y="2774435"/>
            <a:ext cx="9438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Example: </a:t>
            </a:r>
            <a:r>
              <a:rPr lang="en-US" sz="2800" dirty="0" smtClean="0"/>
              <a:t>In a dataset, </a:t>
            </a:r>
            <a:r>
              <a:rPr lang="en-US" sz="2800" dirty="0" smtClean="0">
                <a:solidFill>
                  <a:schemeClr val="accent5"/>
                </a:solidFill>
              </a:rPr>
              <a:t>15% </a:t>
            </a:r>
            <a:r>
              <a:rPr lang="en-US" sz="2800" dirty="0" smtClean="0"/>
              <a:t>of the examples are labeled as “off-task” – most examples are </a:t>
            </a:r>
            <a:r>
              <a:rPr lang="en-US" sz="2800" dirty="0" smtClean="0">
                <a:solidFill>
                  <a:schemeClr val="accent2"/>
                </a:solidFill>
              </a:rPr>
              <a:t>NOT</a:t>
            </a:r>
            <a:r>
              <a:rPr lang="en-US" sz="2800" dirty="0" smtClean="0"/>
              <a:t> off-task</a:t>
            </a:r>
          </a:p>
          <a:p>
            <a:endParaRPr lang="en-US" sz="2800" dirty="0"/>
          </a:p>
          <a:p>
            <a:r>
              <a:rPr lang="en-US" sz="2800" dirty="0"/>
              <a:t>The off-task </a:t>
            </a:r>
            <a:r>
              <a:rPr lang="en-US" sz="2800" dirty="0" smtClean="0"/>
              <a:t>majority class model </a:t>
            </a:r>
            <a:r>
              <a:rPr lang="en-US" sz="2800" dirty="0"/>
              <a:t>would predict </a:t>
            </a:r>
            <a:r>
              <a:rPr lang="en-US" sz="2800" dirty="0" smtClean="0">
                <a:solidFill>
                  <a:schemeClr val="accent5"/>
                </a:solidFill>
              </a:rPr>
              <a:t>0</a:t>
            </a:r>
            <a:r>
              <a:rPr lang="en-US" sz="2800" dirty="0" smtClean="0"/>
              <a:t> </a:t>
            </a:r>
            <a:r>
              <a:rPr lang="en-US" sz="2800" dirty="0"/>
              <a:t>for all examples of the test set</a:t>
            </a:r>
          </a:p>
        </p:txBody>
      </p:sp>
    </p:spTree>
    <p:extLst>
      <p:ext uri="{BB962C8B-B14F-4D97-AF65-F5344CB8AC3E}">
        <p14:creationId xmlns:p14="http://schemas.microsoft.com/office/powerpoint/2010/main" val="20684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“Average”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6372" y="2774435"/>
            <a:ext cx="943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1: </a:t>
            </a:r>
            <a:r>
              <a:rPr lang="en-US" sz="2800" dirty="0" smtClean="0"/>
              <a:t>Find the average of each binary label in your training set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2"/>
                </a:solidFill>
              </a:rPr>
              <a:t>Step 2: </a:t>
            </a:r>
            <a:r>
              <a:rPr lang="en-US" sz="2800" dirty="0" smtClean="0"/>
              <a:t>Predict that value as the probability for all samples of your test set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9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“Average”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6372" y="2774435"/>
            <a:ext cx="9438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Example: </a:t>
            </a:r>
            <a:r>
              <a:rPr lang="en-US" sz="2800" dirty="0" smtClean="0"/>
              <a:t>In a dataset, </a:t>
            </a:r>
            <a:r>
              <a:rPr lang="en-US" sz="2800" dirty="0" smtClean="0">
                <a:solidFill>
                  <a:schemeClr val="accent5"/>
                </a:solidFill>
              </a:rPr>
              <a:t>15% </a:t>
            </a:r>
            <a:r>
              <a:rPr lang="en-US" sz="2800" dirty="0" smtClean="0"/>
              <a:t>of the examples are labeled as “off-task”</a:t>
            </a:r>
          </a:p>
          <a:p>
            <a:endParaRPr lang="en-US" sz="2800" dirty="0"/>
          </a:p>
          <a:p>
            <a:r>
              <a:rPr lang="en-US" sz="2800" dirty="0" smtClean="0"/>
              <a:t>The off-task “Average” model would predict </a:t>
            </a:r>
            <a:r>
              <a:rPr lang="en-US" sz="2800" dirty="0" smtClean="0">
                <a:solidFill>
                  <a:schemeClr val="accent5"/>
                </a:solidFill>
              </a:rPr>
              <a:t>0.15</a:t>
            </a:r>
            <a:r>
              <a:rPr lang="en-US" sz="2800" dirty="0" smtClean="0"/>
              <a:t> for all examples of the test set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85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470" y="2430403"/>
            <a:ext cx="1005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majority class and average models predict the same value for all test samples (but may differ across folds of a cross validation)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AUC will equal 0.5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Kappa will equal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Accuracy will equal 85%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20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470" y="2430403"/>
            <a:ext cx="1005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Example: </a:t>
            </a:r>
            <a:r>
              <a:rPr lang="en-US" sz="2800" dirty="0" smtClean="0"/>
              <a:t>In a hypothetical dataset of students, 98% students graduated, 2% dropped out of 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Let’s say we want to build a dropout detector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would the majority class model predict?</a:t>
            </a:r>
          </a:p>
        </p:txBody>
      </p:sp>
    </p:spTree>
    <p:extLst>
      <p:ext uri="{BB962C8B-B14F-4D97-AF65-F5344CB8AC3E}">
        <p14:creationId xmlns:p14="http://schemas.microsoft.com/office/powerpoint/2010/main" val="35398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470" y="2430403"/>
            <a:ext cx="1005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Example: </a:t>
            </a:r>
            <a:r>
              <a:rPr lang="en-US" sz="2800" dirty="0" smtClean="0"/>
              <a:t>In a hypothetical dataset of students, 98% students graduated, 2% dropped out of 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Let’s say we want to build a dropout detector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would the majority class model predict?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3533" y="4817384"/>
            <a:ext cx="841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The model would predict 0 for all students (not dropout)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470" y="2430403"/>
            <a:ext cx="1005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Example: </a:t>
            </a:r>
            <a:r>
              <a:rPr lang="en-US" sz="2800" dirty="0" smtClean="0"/>
              <a:t>In a hypothetical dataset of students, 98% students graduated, 2% dropped out of 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Let’s say we want to build a dropout detector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would the Accuracy of the Majority Class model be?</a:t>
            </a:r>
          </a:p>
        </p:txBody>
      </p:sp>
    </p:spTree>
    <p:extLst>
      <p:ext uri="{BB962C8B-B14F-4D97-AF65-F5344CB8AC3E}">
        <p14:creationId xmlns:p14="http://schemas.microsoft.com/office/powerpoint/2010/main" val="18492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What are the features that are most predictive of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[something of interest]</a:t>
            </a:r>
            <a:r>
              <a:rPr lang="en-US" sz="3200" i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3860" cy="4020993"/>
          </a:xfrm>
        </p:spPr>
        <p:txBody>
          <a:bodyPr/>
          <a:lstStyle/>
          <a:p>
            <a:r>
              <a:rPr lang="en-US" dirty="0"/>
              <a:t>What features are most predictive of student dropout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features are most predictive of college enrollment?</a:t>
            </a:r>
          </a:p>
          <a:p>
            <a:r>
              <a:rPr lang="en-US" dirty="0"/>
              <a:t>What features are most predictive of student test scores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features are most predictive of model error?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993" y="4480422"/>
            <a:ext cx="1758739" cy="1215028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774" r="65655"/>
          <a:stretch/>
        </p:blipFill>
        <p:spPr>
          <a:xfrm>
            <a:off x="965719" y="4750228"/>
            <a:ext cx="830425" cy="945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001" y="4873288"/>
            <a:ext cx="754783" cy="769141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774" r="65655"/>
          <a:stretch/>
        </p:blipFill>
        <p:spPr>
          <a:xfrm>
            <a:off x="8948057" y="4277617"/>
            <a:ext cx="830425" cy="94522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902638" y="5082064"/>
            <a:ext cx="2789854" cy="314531"/>
          </a:xfrm>
          <a:prstGeom prst="rightArrow">
            <a:avLst>
              <a:gd name="adj1" fmla="val 50000"/>
              <a:gd name="adj2" fmla="val 153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3773" r="46748"/>
          <a:stretch/>
        </p:blipFill>
        <p:spPr>
          <a:xfrm>
            <a:off x="9542583" y="4958326"/>
            <a:ext cx="920620" cy="9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470" y="2430403"/>
            <a:ext cx="1005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Example: </a:t>
            </a:r>
            <a:r>
              <a:rPr lang="en-US" sz="2800" dirty="0" smtClean="0"/>
              <a:t>In a hypothetical dataset of students, 98% students graduated, 2% dropped out of 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Let’s say we want to build a dropout detector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would the Accuracy of the Majority Class model be?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2246" y="4823702"/>
            <a:ext cx="2193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98% Accuracy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470" y="2430403"/>
            <a:ext cx="1005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Example: </a:t>
            </a:r>
            <a:r>
              <a:rPr lang="en-US" sz="2800" dirty="0" smtClean="0"/>
              <a:t>In a hypothetical dataset of students, 98% students graduated, 2% dropped out of 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Let’s say we want to build a dropout detector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would the Accuracy of the Majority Class model be?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a logistic regression model gets 97% Accuracy, is this good?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2246" y="4823702"/>
            <a:ext cx="2193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98% Accuracy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“Good” Models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470" y="2430403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“Good” models perform well and have utility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58784" y="3361763"/>
            <a:ext cx="4423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Majority Class: 98% Accuracy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928" y="4005378"/>
            <a:ext cx="5110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Logistic Regression: 97% Accuracy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5330" y="3438707"/>
            <a:ext cx="348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(Performs better, but has no utility)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“Good” Models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470" y="2430403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“Good” models perform well and have utility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58784" y="3361763"/>
            <a:ext cx="6203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Majority Class: 98% Accuracy, </a:t>
            </a:r>
            <a:r>
              <a:rPr lang="en-US" sz="2800" dirty="0" smtClean="0">
                <a:solidFill>
                  <a:schemeClr val="accent2"/>
                </a:solidFill>
              </a:rPr>
              <a:t>Recall = 0%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928" y="4005378"/>
            <a:ext cx="707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Logistic Regression: 97% Accuracy, </a:t>
            </a:r>
            <a:r>
              <a:rPr lang="en-US" sz="2800" dirty="0" smtClean="0">
                <a:solidFill>
                  <a:schemeClr val="accent2"/>
                </a:solidFill>
              </a:rPr>
              <a:t>Recall = 25%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Modeling Methods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Study Time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Test Score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27984" y="46132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3062" y="408711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501" y="48533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6115" y="402180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645" y="448266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40793" y="389260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77009" y="33938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3567" y="432772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6507" y="355375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46802" y="3181739"/>
            <a:ext cx="3041827" cy="213671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14197" y="3630482"/>
            <a:ext cx="1872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y</a:t>
            </a:r>
            <a:r>
              <a:rPr lang="en-US" sz="3200" dirty="0" smtClean="0"/>
              <a:t> = m</a:t>
            </a:r>
            <a:r>
              <a:rPr lang="en-US" sz="3200" dirty="0" smtClean="0">
                <a:solidFill>
                  <a:schemeClr val="accent5"/>
                </a:solidFill>
              </a:rPr>
              <a:t>x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42827" y="4983978"/>
            <a:ext cx="276857" cy="276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Decision Trees (DT) are a type of non-linear or non-parametric (i.e. makes no assumptions about distribution) model</a:t>
            </a:r>
          </a:p>
          <a:p>
            <a:endParaRPr lang="en-US" dirty="0"/>
          </a:p>
          <a:p>
            <a:r>
              <a:rPr lang="en-US" dirty="0" smtClean="0"/>
              <a:t>A DT model finds the most predictive features and identifies “split points” that optimally divide samples into smaller sub-groups, forming a tree-like data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15874" y="2326334"/>
            <a:ext cx="3655310" cy="2585461"/>
            <a:chOff x="1642103" y="2550710"/>
            <a:chExt cx="3655310" cy="2585461"/>
          </a:xfrm>
        </p:grpSpPr>
        <p:grpSp>
          <p:nvGrpSpPr>
            <p:cNvPr id="5" name="Group 4"/>
            <p:cNvGrpSpPr/>
            <p:nvPr/>
          </p:nvGrpSpPr>
          <p:grpSpPr>
            <a:xfrm>
              <a:off x="2134335" y="2550710"/>
              <a:ext cx="3163078" cy="2136710"/>
              <a:chOff x="4208106" y="3181739"/>
              <a:chExt cx="3163078" cy="213671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208106" y="3181739"/>
                <a:ext cx="0" cy="21367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208106" y="5318449"/>
                <a:ext cx="316307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099359" y="4766839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Study Time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264339" y="3365800"/>
              <a:ext cx="1124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Test Score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42276" y="2934126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17225" y="3854905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01482" y="2680528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81946" y="2868812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56744" y="3090811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27660" y="3660698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55200" y="2936789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5365841" y="304993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32060" y="273580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53831" y="298077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15874" y="2326334"/>
            <a:ext cx="3655310" cy="2585461"/>
            <a:chOff x="1642103" y="2550710"/>
            <a:chExt cx="3655310" cy="2585461"/>
          </a:xfrm>
        </p:grpSpPr>
        <p:grpSp>
          <p:nvGrpSpPr>
            <p:cNvPr id="5" name="Group 4"/>
            <p:cNvGrpSpPr/>
            <p:nvPr/>
          </p:nvGrpSpPr>
          <p:grpSpPr>
            <a:xfrm>
              <a:off x="2134335" y="2550710"/>
              <a:ext cx="3163078" cy="2136710"/>
              <a:chOff x="4208106" y="3181739"/>
              <a:chExt cx="3163078" cy="213671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208106" y="3181739"/>
                <a:ext cx="0" cy="21367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208106" y="5318449"/>
                <a:ext cx="316307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099359" y="4766839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Study Time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264339" y="3365800"/>
              <a:ext cx="1124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Test Score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42276" y="2934126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17225" y="3854905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01482" y="2680528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81946" y="2868812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56744" y="3090811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27660" y="3660698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55200" y="2936789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5365841" y="304993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32060" y="273580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53831" y="298077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42068" y="2326334"/>
            <a:ext cx="0" cy="2111408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68789" y="2338985"/>
            <a:ext cx="0" cy="2111408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BD838-27E5-2C47-B6AC-01EF3EB9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45" y="276621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3200" i="1" dirty="0" smtClean="0"/>
              <a:t>Common Research Questions answered by prediction modeling: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How well can we predict [future event]?</a:t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How well can we detect [something that has happened]?</a:t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What are the features that are most predictive of [something of interest]?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What is the relationship between </a:t>
            </a:r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[feature]</a:t>
            </a:r>
            <a:r>
              <a:rPr lang="en-US" sz="1800" i="1" dirty="0" smtClean="0"/>
              <a:t> and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[outcome]</a:t>
            </a:r>
            <a:r>
              <a:rPr lang="en-US" sz="1800" i="1" dirty="0" smtClean="0"/>
              <a:t>, accounting for </a:t>
            </a:r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[other features]</a:t>
            </a:r>
            <a:r>
              <a:rPr lang="en-US" sz="1800" i="1" dirty="0" smtClean="0"/>
              <a:t>?</a:t>
            </a:r>
            <a:br>
              <a:rPr lang="en-US" sz="1800" i="1" dirty="0" smtClean="0"/>
            </a:b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8022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15874" y="2326334"/>
            <a:ext cx="3655310" cy="2585461"/>
            <a:chOff x="1642103" y="2550710"/>
            <a:chExt cx="3655310" cy="2585461"/>
          </a:xfrm>
        </p:grpSpPr>
        <p:grpSp>
          <p:nvGrpSpPr>
            <p:cNvPr id="5" name="Group 4"/>
            <p:cNvGrpSpPr/>
            <p:nvPr/>
          </p:nvGrpSpPr>
          <p:grpSpPr>
            <a:xfrm>
              <a:off x="2134335" y="2550710"/>
              <a:ext cx="3163078" cy="2136710"/>
              <a:chOff x="4208106" y="3181739"/>
              <a:chExt cx="3163078" cy="213671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208106" y="3181739"/>
                <a:ext cx="0" cy="21367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208106" y="5318449"/>
                <a:ext cx="316307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099359" y="4766839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Study Time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264339" y="3365800"/>
              <a:ext cx="1124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Test Score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42276" y="2934126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17225" y="3854905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01482" y="2680528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81946" y="2868812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56744" y="3090811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27660" y="3660698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55200" y="2936789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5365841" y="304993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32060" y="273580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53831" y="298077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292986" y="2295702"/>
            <a:ext cx="467331" cy="77637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968096" y="2735806"/>
            <a:ext cx="1016245" cy="115271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241702" y="2775066"/>
            <a:ext cx="1213412" cy="7941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42068" y="2326334"/>
            <a:ext cx="0" cy="2111408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68789" y="2338985"/>
            <a:ext cx="0" cy="2111408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12786" y="3072077"/>
            <a:ext cx="3655310" cy="2585461"/>
            <a:chOff x="1642103" y="2550710"/>
            <a:chExt cx="3655310" cy="2585461"/>
          </a:xfrm>
        </p:grpSpPr>
        <p:grpSp>
          <p:nvGrpSpPr>
            <p:cNvPr id="5" name="Group 4"/>
            <p:cNvGrpSpPr/>
            <p:nvPr/>
          </p:nvGrpSpPr>
          <p:grpSpPr>
            <a:xfrm>
              <a:off x="2134335" y="2550710"/>
              <a:ext cx="3163078" cy="2136710"/>
              <a:chOff x="4208106" y="3181739"/>
              <a:chExt cx="3163078" cy="213671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208106" y="3181739"/>
                <a:ext cx="0" cy="21367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208106" y="5318449"/>
                <a:ext cx="316307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099359" y="4766839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Study Time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264339" y="3365800"/>
              <a:ext cx="1124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Test Score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42276" y="2934126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17225" y="3854905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01482" y="2680528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81946" y="2868812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56744" y="3090811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27660" y="3660698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55200" y="2936789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2962753" y="379568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28972" y="34815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50743" y="372651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89898" y="3041445"/>
            <a:ext cx="467331" cy="77637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65008" y="3481549"/>
            <a:ext cx="1016245" cy="115271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38614" y="3520809"/>
            <a:ext cx="1213412" cy="7941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38980" y="3072077"/>
            <a:ext cx="0" cy="2111408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65701" y="3084728"/>
            <a:ext cx="0" cy="2111408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437226" y="2607649"/>
            <a:ext cx="3310287" cy="2840860"/>
            <a:chOff x="796760" y="3026429"/>
            <a:chExt cx="3310287" cy="2840860"/>
          </a:xfrm>
        </p:grpSpPr>
        <p:sp>
          <p:nvSpPr>
            <p:cNvPr id="21" name="Rectangle 20"/>
            <p:cNvSpPr/>
            <p:nvPr/>
          </p:nvSpPr>
          <p:spPr>
            <a:xfrm>
              <a:off x="1355757" y="3026429"/>
              <a:ext cx="1511929" cy="4098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Study Time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11721" y="4258097"/>
              <a:ext cx="1511929" cy="4098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Study Time</a:t>
              </a:r>
              <a:endParaRPr lang="en-US" dirty="0"/>
            </a:p>
          </p:txBody>
        </p: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>
              <a:off x="2111722" y="3436323"/>
              <a:ext cx="755964" cy="821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2"/>
            </p:cNvCxnSpPr>
            <p:nvPr/>
          </p:nvCxnSpPr>
          <p:spPr>
            <a:xfrm flipH="1">
              <a:off x="1441512" y="3436323"/>
              <a:ext cx="670210" cy="628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18681" y="4037536"/>
              <a:ext cx="579186" cy="579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867686" y="4686890"/>
              <a:ext cx="755964" cy="821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197476" y="4686890"/>
              <a:ext cx="670210" cy="628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774645" y="5288103"/>
              <a:ext cx="579186" cy="579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3381541" y="5276882"/>
              <a:ext cx="579186" cy="579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26369" y="3612854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&gt;10 min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760" y="3565998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dirty="0" smtClean="0"/>
                <a:t>10 min</a:t>
              </a:r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516863" y="3874247"/>
              <a:ext cx="1049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191412" y="483276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&gt;1 hour</a:t>
              </a:r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281906" y="5094153"/>
              <a:ext cx="1049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589596" y="4844409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dirty="0" smtClean="0"/>
                <a:t>1 hour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1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Features and split points are determined based on how distinctive the resulting groups are</a:t>
            </a:r>
          </a:p>
          <a:p>
            <a:pPr lvl="1"/>
            <a:r>
              <a:rPr lang="en-US" dirty="0" smtClean="0"/>
              <a:t>A number of methods are commonly used:</a:t>
            </a:r>
          </a:p>
          <a:p>
            <a:pPr lvl="2"/>
            <a:r>
              <a:rPr lang="en-US" dirty="0" smtClean="0"/>
              <a:t>Information gain</a:t>
            </a:r>
          </a:p>
          <a:p>
            <a:pPr lvl="2"/>
            <a:r>
              <a:rPr lang="en-US" dirty="0" smtClean="0"/>
              <a:t>Gini index</a:t>
            </a:r>
          </a:p>
          <a:p>
            <a:pPr lvl="2"/>
            <a:r>
              <a:rPr lang="en-US" dirty="0" smtClean="0"/>
              <a:t>Gain ratio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The most important features are found at the “root” or top of the tree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56423" cy="40209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Decision trees can be “pruned” to help reduce the complexity of the model</a:t>
            </a:r>
          </a:p>
          <a:p>
            <a:r>
              <a:rPr lang="en-US" dirty="0" smtClean="0"/>
              <a:t>Common parameters can be set: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Minimum Leaf Size: </a:t>
            </a:r>
            <a:r>
              <a:rPr lang="en-US" dirty="0" smtClean="0"/>
              <a:t>the smallest number of samples allowable to result in any split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Maximum Height: </a:t>
            </a:r>
            <a:r>
              <a:rPr lang="en-US" dirty="0" smtClean="0"/>
              <a:t>the largest number of allowable splits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Split method/criteria: </a:t>
            </a:r>
            <a:r>
              <a:rPr lang="en-US" dirty="0" smtClean="0"/>
              <a:t>the method and thresholds for splitting data (often very dependent on the context of the data)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46049" y="2225796"/>
            <a:ext cx="3310287" cy="2840860"/>
            <a:chOff x="796760" y="3026429"/>
            <a:chExt cx="3310287" cy="2840860"/>
          </a:xfrm>
        </p:grpSpPr>
        <p:sp>
          <p:nvSpPr>
            <p:cNvPr id="5" name="Rectangle 4"/>
            <p:cNvSpPr/>
            <p:nvPr/>
          </p:nvSpPr>
          <p:spPr>
            <a:xfrm>
              <a:off x="1355757" y="3026429"/>
              <a:ext cx="1511929" cy="4098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Study Time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11721" y="4258097"/>
              <a:ext cx="1511929" cy="4098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Study Time</a:t>
              </a:r>
              <a:endParaRPr lang="en-US" dirty="0"/>
            </a:p>
          </p:txBody>
        </p:sp>
        <p:cxnSp>
          <p:nvCxnSpPr>
            <p:cNvPr id="7" name="Straight Connector 6"/>
            <p:cNvCxnSpPr>
              <a:stCxn id="5" idx="2"/>
            </p:cNvCxnSpPr>
            <p:nvPr/>
          </p:nvCxnSpPr>
          <p:spPr>
            <a:xfrm>
              <a:off x="2111722" y="3436323"/>
              <a:ext cx="755964" cy="821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5" idx="2"/>
            </p:cNvCxnSpPr>
            <p:nvPr/>
          </p:nvCxnSpPr>
          <p:spPr>
            <a:xfrm flipH="1">
              <a:off x="1441512" y="3436323"/>
              <a:ext cx="670210" cy="628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018681" y="4037536"/>
              <a:ext cx="579186" cy="579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867686" y="4686890"/>
              <a:ext cx="755964" cy="821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197476" y="4686890"/>
              <a:ext cx="670210" cy="628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774645" y="5288103"/>
              <a:ext cx="579186" cy="579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81541" y="5276882"/>
              <a:ext cx="579186" cy="579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6369" y="3612854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&gt;10 min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6760" y="3565998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dirty="0" smtClean="0"/>
                <a:t>10 min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16863" y="3874247"/>
              <a:ext cx="1049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91412" y="483276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&gt;1 hour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281906" y="5094153"/>
              <a:ext cx="1049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589596" y="4844409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dirty="0" smtClean="0"/>
                <a:t>1 hour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 Theorem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9613" y="2935203"/>
            <a:ext cx="185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P(A | B) 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2813" y="2617140"/>
            <a:ext cx="2726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P(B | A) x P(A)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62813" y="3227590"/>
            <a:ext cx="26255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6772" y="322759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 Theorem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23857" y="4128382"/>
            <a:ext cx="6483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A</a:t>
            </a:r>
            <a:r>
              <a:rPr lang="en-US" sz="2800" dirty="0" smtClean="0"/>
              <a:t>: The student gets a high score on the test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B</a:t>
            </a:r>
            <a:r>
              <a:rPr lang="en-US" sz="2800" dirty="0" smtClean="0"/>
              <a:t>: The student studied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09613" y="2935203"/>
            <a:ext cx="185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2813" y="2617140"/>
            <a:ext cx="2726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x P(</a:t>
            </a:r>
            <a:r>
              <a:rPr lang="en-US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62813" y="3227590"/>
            <a:ext cx="26255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6772" y="322759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 Theorem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23857" y="4128382"/>
            <a:ext cx="6483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A</a:t>
            </a:r>
            <a:r>
              <a:rPr lang="en-US" sz="2800" dirty="0" smtClean="0"/>
              <a:t>: The student gets a high score on the test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B</a:t>
            </a:r>
            <a:r>
              <a:rPr lang="en-US" sz="2800" dirty="0" smtClean="0"/>
              <a:t>: The student studied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09613" y="2935203"/>
            <a:ext cx="185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2813" y="2617140"/>
            <a:ext cx="2726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x P(</a:t>
            </a:r>
            <a:r>
              <a:rPr lang="en-US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62813" y="3227590"/>
            <a:ext cx="26255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6772" y="322759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394" y="2617140"/>
            <a:ext cx="2155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probability that a student gets a high score, given that the student studied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9458" y="2734835"/>
            <a:ext cx="8120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What is the probability of [something], given some set of features, accounting for both the likelihood of [something] happening regardless of those features and how often we see correlations between those features and [something]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4935" y="2340326"/>
            <a:ext cx="8881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Uses Bayes Theorem to measure probabilistic relationships between features and a classification label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99736" y="4347544"/>
            <a:ext cx="185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2936" y="4029481"/>
            <a:ext cx="2726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x P(</a:t>
            </a:r>
            <a:r>
              <a:rPr lang="en-US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52936" y="4639931"/>
            <a:ext cx="26255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36895" y="4639933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What is the relationship between 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[feature]</a:t>
            </a:r>
            <a:r>
              <a:rPr lang="en-US" sz="2800" i="1" dirty="0"/>
              <a:t> and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[outcome]</a:t>
            </a:r>
            <a:r>
              <a:rPr lang="en-US" sz="2800" i="1" dirty="0"/>
              <a:t>, accounting for 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[other features]</a:t>
            </a:r>
            <a:r>
              <a:rPr lang="en-US" sz="2800" i="1" dirty="0"/>
              <a:t>?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3860" cy="4020993"/>
          </a:xfrm>
        </p:spPr>
        <p:txBody>
          <a:bodyPr/>
          <a:lstStyle/>
          <a:p>
            <a:r>
              <a:rPr lang="en-US" dirty="0" smtClean="0"/>
              <a:t>What is the relationship between a learning intervention and test scores, accounting for prior knowledge?</a:t>
            </a:r>
          </a:p>
          <a:p>
            <a:endParaRPr lang="en-US" dirty="0"/>
          </a:p>
          <a:p>
            <a:r>
              <a:rPr lang="en-US" dirty="0"/>
              <a:t>What is the relationship between study time and test scores, accounting for the studying method?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73" r="46748"/>
          <a:stretch/>
        </p:blipFill>
        <p:spPr>
          <a:xfrm>
            <a:off x="1878564" y="4801041"/>
            <a:ext cx="920620" cy="94522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73" r="46748"/>
          <a:stretch/>
        </p:blipFill>
        <p:spPr>
          <a:xfrm>
            <a:off x="1062307" y="4791192"/>
            <a:ext cx="920620" cy="94522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799184" y="5116386"/>
            <a:ext cx="1110343" cy="314531"/>
          </a:xfrm>
          <a:prstGeom prst="rightArrow">
            <a:avLst>
              <a:gd name="adj1" fmla="val 50000"/>
              <a:gd name="adj2" fmla="val 153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7730"/>
          <a:stretch/>
        </p:blipFill>
        <p:spPr>
          <a:xfrm>
            <a:off x="6096000" y="4801041"/>
            <a:ext cx="1525104" cy="945222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74" r="65655"/>
          <a:stretch/>
        </p:blipFill>
        <p:spPr>
          <a:xfrm>
            <a:off x="3909527" y="4805629"/>
            <a:ext cx="830425" cy="94522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752185" y="5116386"/>
            <a:ext cx="1110343" cy="314531"/>
          </a:xfrm>
          <a:prstGeom prst="rightArrow">
            <a:avLst>
              <a:gd name="adj1" fmla="val 50000"/>
              <a:gd name="adj2" fmla="val 153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74" r="65655"/>
          <a:stretch/>
        </p:blipFill>
        <p:spPr>
          <a:xfrm>
            <a:off x="8862528" y="4805629"/>
            <a:ext cx="830425" cy="9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 (SVM)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0479" y="3079841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255503" y="52959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08889" y="3894931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Sleep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0357" y="4399740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5435" y="3873559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4874" y="4639793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7389" y="293801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9265" y="3631271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0824" y="365633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9382" y="3180300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2584" y="419842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8880" y="3340194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6831" y="453289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326397" y="4853623"/>
            <a:ext cx="2183721" cy="1563360"/>
            <a:chOff x="725605" y="2310199"/>
            <a:chExt cx="2975930" cy="2130515"/>
          </a:xfrm>
        </p:grpSpPr>
        <p:sp>
          <p:nvSpPr>
            <p:cNvPr id="25" name="Oval 24"/>
            <p:cNvSpPr/>
            <p:nvPr/>
          </p:nvSpPr>
          <p:spPr>
            <a:xfrm>
              <a:off x="944255" y="2953541"/>
              <a:ext cx="454913" cy="4549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B4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7717" y="2807641"/>
              <a:ext cx="173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High Score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944255" y="3582570"/>
              <a:ext cx="454913" cy="454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266" y="3450569"/>
              <a:ext cx="1663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Low Score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605" y="2366985"/>
              <a:ext cx="2975930" cy="20737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5978" y="2310199"/>
              <a:ext cx="935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Legend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3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 (SVM)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0479" y="3079841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255503" y="52959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08889" y="3894931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Sleep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0357" y="4399740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5435" y="3873559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4874" y="4639793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7389" y="293801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9265" y="3631271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0824" y="365633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9382" y="3180300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2584" y="419842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8880" y="3340194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6831" y="453289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326397" y="4853623"/>
            <a:ext cx="2183721" cy="1563360"/>
            <a:chOff x="725605" y="2310199"/>
            <a:chExt cx="2975930" cy="2130515"/>
          </a:xfrm>
        </p:grpSpPr>
        <p:sp>
          <p:nvSpPr>
            <p:cNvPr id="25" name="Oval 24"/>
            <p:cNvSpPr/>
            <p:nvPr/>
          </p:nvSpPr>
          <p:spPr>
            <a:xfrm>
              <a:off x="944255" y="2953541"/>
              <a:ext cx="454913" cy="4549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B4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7717" y="2807641"/>
              <a:ext cx="173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High Score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944255" y="3582570"/>
              <a:ext cx="454913" cy="454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266" y="3450569"/>
              <a:ext cx="1663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Low Score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605" y="2366985"/>
              <a:ext cx="2975930" cy="20737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5978" y="2310199"/>
              <a:ext cx="935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Legend</a:t>
              </a:r>
              <a:endParaRPr lang="en-US" sz="20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4837564" y="2931514"/>
            <a:ext cx="2068908" cy="206890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 (SVM)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0479" y="3079841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255503" y="52959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08889" y="3894931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Sleep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0357" y="4399740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5435" y="3873559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4874" y="4639793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7389" y="293801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9265" y="3631271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0824" y="365633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9382" y="3180300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2584" y="419842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8880" y="3340194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6831" y="453289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326397" y="4853623"/>
            <a:ext cx="2183721" cy="1563360"/>
            <a:chOff x="725605" y="2310199"/>
            <a:chExt cx="2975930" cy="2130515"/>
          </a:xfrm>
        </p:grpSpPr>
        <p:sp>
          <p:nvSpPr>
            <p:cNvPr id="25" name="Oval 24"/>
            <p:cNvSpPr/>
            <p:nvPr/>
          </p:nvSpPr>
          <p:spPr>
            <a:xfrm>
              <a:off x="944255" y="2953541"/>
              <a:ext cx="454913" cy="4549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B4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7717" y="2807641"/>
              <a:ext cx="173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High Score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944255" y="3582570"/>
              <a:ext cx="454913" cy="454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266" y="3450569"/>
              <a:ext cx="1663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Low Score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605" y="2366985"/>
              <a:ext cx="2975930" cy="20737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5978" y="2310199"/>
              <a:ext cx="935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Legend</a:t>
              </a:r>
              <a:endParaRPr lang="en-US" sz="20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4837564" y="2931514"/>
            <a:ext cx="2068908" cy="206890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23959" y="2471404"/>
            <a:ext cx="1309753" cy="2562022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87458" y="3180300"/>
            <a:ext cx="2198654" cy="200552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18454" y="3044480"/>
            <a:ext cx="2935103" cy="1708279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 (SVM)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0479" y="3079841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255503" y="52959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08889" y="3894931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Sleep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0357" y="4399740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5435" y="3873559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4874" y="4639793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7389" y="293801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9265" y="3631271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0824" y="365633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9382" y="3180300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2584" y="419842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8880" y="3340194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6831" y="453289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326397" y="4853623"/>
            <a:ext cx="2183721" cy="1563360"/>
            <a:chOff x="725605" y="2310199"/>
            <a:chExt cx="2975930" cy="2130515"/>
          </a:xfrm>
        </p:grpSpPr>
        <p:sp>
          <p:nvSpPr>
            <p:cNvPr id="25" name="Oval 24"/>
            <p:cNvSpPr/>
            <p:nvPr/>
          </p:nvSpPr>
          <p:spPr>
            <a:xfrm>
              <a:off x="944255" y="2953541"/>
              <a:ext cx="454913" cy="4549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B4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7717" y="2807641"/>
              <a:ext cx="173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High Score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944255" y="3582570"/>
              <a:ext cx="454913" cy="454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266" y="3450569"/>
              <a:ext cx="1663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Low Score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605" y="2366985"/>
              <a:ext cx="2975930" cy="20737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5978" y="2310199"/>
              <a:ext cx="935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Legend</a:t>
              </a:r>
              <a:endParaRPr lang="en-US" sz="2000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6122328" y="389007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 (SVM)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0479" y="3079841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255503" y="52959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08889" y="3894931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Sleep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0357" y="4399740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5435" y="3873559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4874" y="4639793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7389" y="293801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9265" y="3631271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0824" y="365633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9382" y="3180300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2584" y="419842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8880" y="3340194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6831" y="453289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326397" y="4853623"/>
            <a:ext cx="2183721" cy="1563360"/>
            <a:chOff x="725605" y="2310199"/>
            <a:chExt cx="2975930" cy="2130515"/>
          </a:xfrm>
        </p:grpSpPr>
        <p:sp>
          <p:nvSpPr>
            <p:cNvPr id="25" name="Oval 24"/>
            <p:cNvSpPr/>
            <p:nvPr/>
          </p:nvSpPr>
          <p:spPr>
            <a:xfrm>
              <a:off x="944255" y="2953541"/>
              <a:ext cx="454913" cy="4549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B4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7717" y="2807641"/>
              <a:ext cx="173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High Score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944255" y="3582570"/>
              <a:ext cx="454913" cy="454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266" y="3450569"/>
              <a:ext cx="1663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Low Score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605" y="2366985"/>
              <a:ext cx="2975930" cy="20737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5978" y="2310199"/>
              <a:ext cx="935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Legend</a:t>
              </a:r>
              <a:endParaRPr lang="en-US" sz="20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534872" y="2621878"/>
            <a:ext cx="1689793" cy="270382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122328" y="389007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 (SVM)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0479" y="3079841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255503" y="52959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08889" y="3894931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Sleep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0357" y="4399740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5435" y="3873559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4874" y="4639793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7389" y="293801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9265" y="3631271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0824" y="365633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9382" y="3180300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2584" y="419842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8880" y="3340194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6831" y="453289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326397" y="4853623"/>
            <a:ext cx="2183721" cy="1563360"/>
            <a:chOff x="725605" y="2310199"/>
            <a:chExt cx="2975930" cy="2130515"/>
          </a:xfrm>
        </p:grpSpPr>
        <p:sp>
          <p:nvSpPr>
            <p:cNvPr id="25" name="Oval 24"/>
            <p:cNvSpPr/>
            <p:nvPr/>
          </p:nvSpPr>
          <p:spPr>
            <a:xfrm>
              <a:off x="944255" y="2953541"/>
              <a:ext cx="454913" cy="4549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B4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7717" y="2807641"/>
              <a:ext cx="173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High Score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944255" y="3582570"/>
              <a:ext cx="454913" cy="454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266" y="3450569"/>
              <a:ext cx="1663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Low Score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605" y="2366985"/>
              <a:ext cx="2975930" cy="20737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5978" y="2310199"/>
              <a:ext cx="935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Legend</a:t>
              </a:r>
              <a:endParaRPr lang="en-US" sz="20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534872" y="2621878"/>
            <a:ext cx="1689793" cy="270382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122328" y="389007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20469" y="3245929"/>
            <a:ext cx="353317" cy="35331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 (SVM)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0479" y="3079841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255503" y="52959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08889" y="3894931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Sleep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0357" y="4399740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5435" y="3873559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4874" y="4639793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7389" y="293801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9265" y="3631271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0824" y="365633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9382" y="3180300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2584" y="419842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8880" y="3340194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6831" y="453289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326397" y="4853623"/>
            <a:ext cx="2183721" cy="1563360"/>
            <a:chOff x="725605" y="2310199"/>
            <a:chExt cx="2975930" cy="2130515"/>
          </a:xfrm>
        </p:grpSpPr>
        <p:sp>
          <p:nvSpPr>
            <p:cNvPr id="25" name="Oval 24"/>
            <p:cNvSpPr/>
            <p:nvPr/>
          </p:nvSpPr>
          <p:spPr>
            <a:xfrm>
              <a:off x="944255" y="2953541"/>
              <a:ext cx="454913" cy="4549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B4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7717" y="2807641"/>
              <a:ext cx="173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High Score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944255" y="3582570"/>
              <a:ext cx="454913" cy="454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266" y="3450569"/>
              <a:ext cx="1663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Low Score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605" y="2366985"/>
              <a:ext cx="2975930" cy="20737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5978" y="2310199"/>
              <a:ext cx="935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Legend</a:t>
              </a:r>
              <a:endParaRPr lang="en-US" sz="2000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6122328" y="389007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837564" y="2931514"/>
            <a:ext cx="2068908" cy="206890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6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 (SVM)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0479" y="3079841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255503" y="52959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08889" y="3894931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Sleep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0357" y="4399740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5435" y="3873559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4874" y="4639793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7389" y="293801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9265" y="3631271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0824" y="365633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9382" y="3180300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2584" y="419842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8880" y="3340194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6831" y="453289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326397" y="4853623"/>
            <a:ext cx="2183721" cy="1563360"/>
            <a:chOff x="725605" y="2310199"/>
            <a:chExt cx="2975930" cy="2130515"/>
          </a:xfrm>
        </p:grpSpPr>
        <p:sp>
          <p:nvSpPr>
            <p:cNvPr id="25" name="Oval 24"/>
            <p:cNvSpPr/>
            <p:nvPr/>
          </p:nvSpPr>
          <p:spPr>
            <a:xfrm>
              <a:off x="944255" y="2953541"/>
              <a:ext cx="454913" cy="4549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B4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7717" y="2807641"/>
              <a:ext cx="173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High Score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944255" y="3582570"/>
              <a:ext cx="454913" cy="454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266" y="3450569"/>
              <a:ext cx="1663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Low Score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605" y="2366985"/>
              <a:ext cx="2975930" cy="20737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5978" y="2310199"/>
              <a:ext cx="935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Legend</a:t>
              </a:r>
              <a:endParaRPr lang="en-US" sz="2000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6122328" y="389007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837564" y="2931514"/>
            <a:ext cx="2068908" cy="206890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67723" y="2681031"/>
            <a:ext cx="2068908" cy="2068908"/>
          </a:xfrm>
          <a:prstGeom prst="line">
            <a:avLst/>
          </a:prstGeom>
          <a:ln w="571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7281" y="3124519"/>
            <a:ext cx="2068908" cy="2068908"/>
          </a:xfrm>
          <a:prstGeom prst="line">
            <a:avLst/>
          </a:prstGeom>
          <a:ln w="571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61267" y="3796316"/>
            <a:ext cx="1243126" cy="52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98044" y="3307977"/>
            <a:ext cx="2794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Finds the boundary of the label cluster and draws a “support vector”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 (SVM)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0479" y="3079841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255503" y="52959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08889" y="3894931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Sleep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0357" y="4399740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5435" y="3873559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4874" y="4639793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7389" y="293801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9265" y="3631271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0824" y="365633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9382" y="3180300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2584" y="419842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8880" y="3340194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6831" y="453289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326397" y="4853623"/>
            <a:ext cx="2183721" cy="1563360"/>
            <a:chOff x="725605" y="2310199"/>
            <a:chExt cx="2975930" cy="2130515"/>
          </a:xfrm>
        </p:grpSpPr>
        <p:sp>
          <p:nvSpPr>
            <p:cNvPr id="25" name="Oval 24"/>
            <p:cNvSpPr/>
            <p:nvPr/>
          </p:nvSpPr>
          <p:spPr>
            <a:xfrm>
              <a:off x="944255" y="2953541"/>
              <a:ext cx="454913" cy="4549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B4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7717" y="2807641"/>
              <a:ext cx="173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High Score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944255" y="3582570"/>
              <a:ext cx="454913" cy="454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266" y="3450569"/>
              <a:ext cx="1663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Low Score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605" y="2366985"/>
              <a:ext cx="2975930" cy="20737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5978" y="2310199"/>
              <a:ext cx="935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Legend</a:t>
              </a:r>
              <a:endParaRPr lang="en-US" sz="2000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6122328" y="389007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837564" y="2931514"/>
            <a:ext cx="2068908" cy="206890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 rot="18900000">
            <a:off x="5470701" y="2506540"/>
            <a:ext cx="798713" cy="2924592"/>
          </a:xfrm>
          <a:prstGeom prst="rect">
            <a:avLst/>
          </a:prstGeom>
          <a:solidFill>
            <a:srgbClr val="FFE6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1615" y="418654"/>
            <a:ext cx="8028103" cy="1603609"/>
          </a:xfrm>
        </p:spPr>
        <p:txBody>
          <a:bodyPr>
            <a:normAutofit/>
          </a:bodyPr>
          <a:lstStyle/>
          <a:p>
            <a:r>
              <a:rPr lang="en-US" dirty="0" smtClean="0"/>
              <a:t> Measuring Relationships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10328983" y="2466003"/>
            <a:ext cx="671804" cy="1548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647850" y="3206231"/>
            <a:ext cx="671804" cy="80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1" y="2204721"/>
            <a:ext cx="8433124" cy="321636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We often want to examine how two variables are correlated or even causally linked</a:t>
            </a:r>
          </a:p>
          <a:p>
            <a:pPr algn="l"/>
            <a:endParaRPr lang="en-US" sz="9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935" y="2340326"/>
            <a:ext cx="6102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Finds the boundaries between clusters of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Uses cross-validation internally to identify boundaries and clusters to optimize the trade-offs of misclassification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7942877" y="3089441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8907901" y="53055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861287" y="3904531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Sleep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362755" y="4409340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77833" y="3883159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77272" y="4649393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19787" y="294761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431663" y="3640871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23222" y="3665932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711780" y="3189900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944982" y="420802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381278" y="3349794"/>
            <a:ext cx="242288" cy="242288"/>
          </a:xfrm>
          <a:prstGeom prst="ellipse">
            <a:avLst/>
          </a:prstGeom>
          <a:solidFill>
            <a:schemeClr val="accent2"/>
          </a:solidFill>
          <a:ln>
            <a:solidFill>
              <a:srgbClr val="CB4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159229" y="454249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774726" y="3899676"/>
            <a:ext cx="242288" cy="24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489962" y="2941114"/>
            <a:ext cx="2068908" cy="206890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8900000">
            <a:off x="9123099" y="2516140"/>
            <a:ext cx="798713" cy="2924592"/>
          </a:xfrm>
          <a:prstGeom prst="rect">
            <a:avLst/>
          </a:prstGeom>
          <a:solidFill>
            <a:srgbClr val="FFE6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1615" y="418654"/>
            <a:ext cx="8028103" cy="1603609"/>
          </a:xfrm>
        </p:spPr>
        <p:txBody>
          <a:bodyPr>
            <a:normAutofit/>
          </a:bodyPr>
          <a:lstStyle/>
          <a:p>
            <a:r>
              <a:rPr lang="en-US" dirty="0" smtClean="0"/>
              <a:t> Measuring Relationships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10328983" y="2466003"/>
            <a:ext cx="671804" cy="1548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647850" y="3206231"/>
            <a:ext cx="671804" cy="80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1" y="2204721"/>
            <a:ext cx="8433124" cy="321636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We often want to examine how two variables are correlated or even causally linked</a:t>
            </a:r>
          </a:p>
          <a:p>
            <a:pPr algn="l"/>
            <a:endParaRPr lang="en-US" sz="900" dirty="0"/>
          </a:p>
          <a:p>
            <a:pPr algn="l"/>
            <a:r>
              <a:rPr lang="en-US" dirty="0" smtClean="0"/>
              <a:t>We may extend this to examine how multiple </a:t>
            </a:r>
            <a:r>
              <a:rPr lang="en-US" dirty="0" smtClean="0">
                <a:solidFill>
                  <a:schemeClr val="accent5"/>
                </a:solidFill>
              </a:rPr>
              <a:t>independent variables </a:t>
            </a:r>
            <a:r>
              <a:rPr lang="en-US" dirty="0" smtClean="0"/>
              <a:t>relate to a single target variable</a:t>
            </a:r>
          </a:p>
        </p:txBody>
      </p:sp>
    </p:spTree>
    <p:extLst>
      <p:ext uri="{BB962C8B-B14F-4D97-AF65-F5344CB8AC3E}">
        <p14:creationId xmlns:p14="http://schemas.microsoft.com/office/powerpoint/2010/main" val="12906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1615" y="418654"/>
            <a:ext cx="8028103" cy="1603609"/>
          </a:xfrm>
        </p:spPr>
        <p:txBody>
          <a:bodyPr>
            <a:normAutofit/>
          </a:bodyPr>
          <a:lstStyle/>
          <a:p>
            <a:r>
              <a:rPr lang="en-US" dirty="0" smtClean="0"/>
              <a:t> Measuring Relationships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10328983" y="2466003"/>
            <a:ext cx="671804" cy="1548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647850" y="3206231"/>
            <a:ext cx="671804" cy="80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1" y="2204721"/>
            <a:ext cx="8433124" cy="321636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We often want to examine how two variables are correlated or even causally linked</a:t>
            </a:r>
          </a:p>
          <a:p>
            <a:pPr algn="l"/>
            <a:endParaRPr lang="en-US" sz="900" dirty="0"/>
          </a:p>
          <a:p>
            <a:pPr algn="l"/>
            <a:r>
              <a:rPr lang="en-US" dirty="0" smtClean="0"/>
              <a:t>It is rare for two variables to share a relationship that is not in some way influenced by other variables or factors.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1615" y="418654"/>
            <a:ext cx="8028103" cy="1603609"/>
          </a:xfrm>
        </p:spPr>
        <p:txBody>
          <a:bodyPr>
            <a:normAutofit/>
          </a:bodyPr>
          <a:lstStyle/>
          <a:p>
            <a:r>
              <a:rPr lang="en-US" dirty="0" smtClean="0"/>
              <a:t> Measuring Relationships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10328983" y="2466003"/>
            <a:ext cx="671804" cy="1548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647850" y="3206231"/>
            <a:ext cx="671804" cy="80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1" y="2204721"/>
            <a:ext cx="8433124" cy="321636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We often want to examine how two variables are correlated or even causally linked</a:t>
            </a:r>
          </a:p>
          <a:p>
            <a:pPr algn="l"/>
            <a:endParaRPr lang="en-US" sz="900" dirty="0"/>
          </a:p>
          <a:p>
            <a:pPr algn="l"/>
            <a:r>
              <a:rPr lang="en-US" dirty="0" smtClean="0"/>
              <a:t>It is rare for two variables to share a relationship that is not in some way influenced by other variables or factors.</a:t>
            </a:r>
          </a:p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6324" y="4161815"/>
            <a:ext cx="10150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Supervised learning methods allow us to examine individual relationships while </a:t>
            </a:r>
            <a:r>
              <a:rPr lang="en-US" sz="2400" dirty="0">
                <a:solidFill>
                  <a:schemeClr val="accent5"/>
                </a:solidFill>
              </a:rPr>
              <a:t>controlling</a:t>
            </a:r>
            <a:r>
              <a:rPr lang="en-US" sz="2400" dirty="0"/>
              <a:t> for (or accounting for) other relationships that might confuse or </a:t>
            </a:r>
            <a:r>
              <a:rPr lang="en-US" sz="2400" dirty="0">
                <a:solidFill>
                  <a:schemeClr val="accent5"/>
                </a:solidFill>
              </a:rPr>
              <a:t>confound</a:t>
            </a:r>
            <a:r>
              <a:rPr lang="en-US" sz="2400" dirty="0"/>
              <a:t> our understanding that relationship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2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Terminology Recap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1" y="2204721"/>
            <a:ext cx="11004567" cy="397365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Dependent Variable </a:t>
            </a:r>
            <a:r>
              <a:rPr lang="en-US" dirty="0" smtClean="0"/>
              <a:t>– the target variable; an outcome of interest that we care about. Sometimes called the “label”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Independent Variable </a:t>
            </a:r>
            <a:r>
              <a:rPr lang="en-US" dirty="0" smtClean="0"/>
              <a:t>– another variable or set of variables for which we want to examine the relationship with the dependent variable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Covariate</a:t>
            </a:r>
            <a:r>
              <a:rPr lang="en-US" dirty="0" smtClean="0"/>
              <a:t> – a variable or set of variables that we think may also relate with the dependent variable that we want to “control for” in our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Predictor</a:t>
            </a:r>
            <a:r>
              <a:rPr lang="en-US" dirty="0" smtClean="0"/>
              <a:t> – a variable or set of variables (independent variables and covariates) that are used to predict the dependent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Confounding Variable </a:t>
            </a:r>
            <a:r>
              <a:rPr lang="en-US" dirty="0" smtClean="0"/>
              <a:t>– </a:t>
            </a:r>
            <a:r>
              <a:rPr lang="en-US" dirty="0"/>
              <a:t>a variable or set of variables </a:t>
            </a:r>
            <a:r>
              <a:rPr lang="en-US" dirty="0" smtClean="0"/>
              <a:t>that influences both an independent variable (or predictor) and the dependent variable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32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Different Types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Prediction Modeling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BC2A5D-500D-D84B-B7E1-79F9C7F03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 and Non-numeric Types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588" r="91990" b="49523"/>
          <a:stretch/>
        </p:blipFill>
        <p:spPr>
          <a:xfrm>
            <a:off x="1328603" y="1690688"/>
            <a:ext cx="1639718" cy="3533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8042" r="77697" b="49296"/>
          <a:stretch/>
        </p:blipFill>
        <p:spPr>
          <a:xfrm>
            <a:off x="3615780" y="1690688"/>
            <a:ext cx="3641141" cy="35496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67480" r="29309" b="49296"/>
          <a:stretch/>
        </p:blipFill>
        <p:spPr>
          <a:xfrm>
            <a:off x="7631592" y="1690688"/>
            <a:ext cx="819862" cy="35496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91404" r="191" b="49296"/>
          <a:stretch/>
        </p:blipFill>
        <p:spPr>
          <a:xfrm>
            <a:off x="8624609" y="1690688"/>
            <a:ext cx="2146104" cy="35496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42828" y="5307268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Numeric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2816" y="531106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Non-Numeric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4928" y="53072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Non-Numeric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98966" y="531106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Numeric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1638" y="5747294"/>
            <a:ext cx="52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*Identifiers often look numeric, but just represent ways of distinguishing one entity from another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3860" cy="4020993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Nominal</a:t>
            </a:r>
          </a:p>
          <a:p>
            <a:pPr algn="l"/>
            <a:r>
              <a:rPr lang="en-US" sz="4800" dirty="0" smtClean="0"/>
              <a:t>Ordinal / Discrete</a:t>
            </a:r>
          </a:p>
          <a:p>
            <a:pPr algn="l"/>
            <a:r>
              <a:rPr lang="en-US" sz="4800" dirty="0" smtClean="0"/>
              <a:t>Continuous</a:t>
            </a:r>
          </a:p>
          <a:p>
            <a:pPr lvl="1" algn="l"/>
            <a:r>
              <a:rPr lang="en-US" sz="4400" dirty="0" smtClean="0"/>
              <a:t>Ratio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16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Data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803860" cy="4020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marR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9B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4815"/>
              </a:buClr>
              <a:buSzTx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3664"/>
              </a:buClr>
              <a:buSzTx/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9B"/>
              </a:buClr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5"/>
                </a:solidFill>
              </a:rPr>
              <a:t>Nominal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5"/>
                </a:solidFill>
              </a:rPr>
              <a:t>Categorical</a:t>
            </a:r>
            <a:r>
              <a:rPr lang="en-US" dirty="0" smtClean="0"/>
              <a:t> Data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Text data</a:t>
            </a:r>
          </a:p>
          <a:p>
            <a:pPr algn="l"/>
            <a:r>
              <a:rPr lang="en-US" dirty="0" smtClean="0"/>
              <a:t>Identifiers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106" y="2781571"/>
            <a:ext cx="1747295" cy="19334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300" y="2745052"/>
            <a:ext cx="3926427" cy="2006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9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Data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803860" cy="4020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marR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9B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4815"/>
              </a:buClr>
              <a:buSzTx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3664"/>
              </a:buClr>
              <a:buSzTx/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9B"/>
              </a:buClr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5"/>
                </a:solidFill>
              </a:rPr>
              <a:t>Nominal</a:t>
            </a:r>
            <a:r>
              <a:rPr lang="en-US" dirty="0"/>
              <a:t> / </a:t>
            </a:r>
            <a:r>
              <a:rPr lang="en-US" dirty="0">
                <a:solidFill>
                  <a:schemeClr val="accent5"/>
                </a:solidFill>
              </a:rPr>
              <a:t>Categorical</a:t>
            </a:r>
            <a:r>
              <a:rPr lang="en-US" dirty="0"/>
              <a:t> Data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When there are 2 categories: </a:t>
            </a:r>
            <a:r>
              <a:rPr lang="en-US" dirty="0" smtClean="0">
                <a:solidFill>
                  <a:schemeClr val="accent5"/>
                </a:solidFill>
              </a:rPr>
              <a:t>binary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/>
                </a:solidFill>
              </a:rPr>
              <a:t>binomial</a:t>
            </a:r>
            <a:r>
              <a:rPr lang="en-US" dirty="0" smtClean="0"/>
              <a:t> data</a:t>
            </a:r>
          </a:p>
          <a:p>
            <a:pPr algn="l"/>
            <a:r>
              <a:rPr lang="en-US" dirty="0" smtClean="0"/>
              <a:t>When there are more than 2 categories: </a:t>
            </a:r>
            <a:r>
              <a:rPr lang="en-US" dirty="0" smtClean="0">
                <a:solidFill>
                  <a:schemeClr val="accent5"/>
                </a:solidFill>
              </a:rPr>
              <a:t>multinomial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67" y="4131514"/>
            <a:ext cx="1492068" cy="1952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546" y="4131514"/>
            <a:ext cx="2125716" cy="19288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49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Data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803860" cy="4020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marR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9B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4815"/>
              </a:buClr>
              <a:buSzTx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3664"/>
              </a:buClr>
              <a:buSzTx/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9B"/>
              </a:buClr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5"/>
                </a:solidFill>
              </a:rPr>
              <a:t>Nominal</a:t>
            </a:r>
            <a:r>
              <a:rPr lang="en-US" dirty="0"/>
              <a:t> / </a:t>
            </a:r>
            <a:r>
              <a:rPr lang="en-US" dirty="0">
                <a:solidFill>
                  <a:schemeClr val="accent5"/>
                </a:solidFill>
              </a:rPr>
              <a:t>Categorical</a:t>
            </a:r>
            <a:r>
              <a:rPr lang="en-US" dirty="0"/>
              <a:t> Data</a:t>
            </a:r>
          </a:p>
          <a:p>
            <a:pPr algn="l"/>
            <a:endParaRPr lang="en-US" dirty="0"/>
          </a:p>
          <a:p>
            <a:pPr algn="l"/>
            <a:r>
              <a:rPr lang="en-US" dirty="0" smtClean="0">
                <a:solidFill>
                  <a:schemeClr val="accent5"/>
                </a:solidFill>
              </a:rPr>
              <a:t>Multinomial</a:t>
            </a:r>
            <a:r>
              <a:rPr lang="en-US" dirty="0" smtClean="0"/>
              <a:t> data can be converted into multiple </a:t>
            </a:r>
            <a:r>
              <a:rPr lang="en-US" dirty="0" smtClean="0">
                <a:solidFill>
                  <a:schemeClr val="accent5"/>
                </a:solidFill>
              </a:rPr>
              <a:t>binary </a:t>
            </a:r>
            <a:r>
              <a:rPr lang="en-US" dirty="0" smtClean="0"/>
              <a:t>features using </a:t>
            </a:r>
            <a:r>
              <a:rPr lang="en-US" dirty="0" smtClean="0">
                <a:solidFill>
                  <a:schemeClr val="accent5"/>
                </a:solidFill>
              </a:rPr>
              <a:t>1-hot encoding</a:t>
            </a:r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2" y="4131514"/>
            <a:ext cx="1492068" cy="1952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58000" y="3568184"/>
            <a:ext cx="45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*Sometimes also referred to as </a:t>
            </a:r>
            <a:r>
              <a:rPr lang="en-US" dirty="0" smtClean="0">
                <a:solidFill>
                  <a:schemeClr val="accent5"/>
                </a:solidFill>
              </a:rPr>
              <a:t>dummy coding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898" y="4061179"/>
            <a:ext cx="5085531" cy="2022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2689026" y="4757734"/>
            <a:ext cx="942392" cy="699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Ordinal Data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803860" cy="4020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marR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9B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4815"/>
              </a:buClr>
              <a:buSzTx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3664"/>
              </a:buClr>
              <a:buSzTx/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9B"/>
              </a:buClr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5"/>
                </a:solidFill>
              </a:rPr>
              <a:t>Ordered</a:t>
            </a:r>
            <a:r>
              <a:rPr lang="en-US" dirty="0" smtClean="0"/>
              <a:t> Data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Counts</a:t>
            </a:r>
          </a:p>
          <a:p>
            <a:pPr algn="l"/>
            <a:r>
              <a:rPr lang="en-US" dirty="0" smtClean="0"/>
              <a:t>Rankings</a:t>
            </a:r>
          </a:p>
          <a:p>
            <a:pPr algn="l"/>
            <a:r>
              <a:rPr lang="en-US" dirty="0" smtClean="0"/>
              <a:t>Integer Scores</a:t>
            </a: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128" y="2030898"/>
            <a:ext cx="1729252" cy="2410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506" y="2030898"/>
            <a:ext cx="1710658" cy="24104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27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Ordinal Data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803860" cy="4020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marR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9B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4815"/>
              </a:buClr>
              <a:buSzTx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3664"/>
              </a:buClr>
              <a:buSzTx/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9B"/>
              </a:buClr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5"/>
                </a:solidFill>
              </a:rPr>
              <a:t>Binary</a:t>
            </a:r>
            <a:r>
              <a:rPr lang="en-US" dirty="0" smtClean="0"/>
              <a:t> Data can also be considered </a:t>
            </a:r>
            <a:r>
              <a:rPr lang="en-US" dirty="0" smtClean="0">
                <a:solidFill>
                  <a:schemeClr val="accent5"/>
                </a:solidFill>
              </a:rPr>
              <a:t>ordinal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chemeClr val="accent5"/>
                </a:solidFill>
              </a:rPr>
              <a:t>Ordinal</a:t>
            </a:r>
            <a:r>
              <a:rPr lang="en-US" dirty="0" smtClean="0"/>
              <a:t> Data can sometimes be treated as </a:t>
            </a:r>
            <a:r>
              <a:rPr lang="en-US" dirty="0" smtClean="0">
                <a:solidFill>
                  <a:schemeClr val="accent5"/>
                </a:solidFill>
              </a:rPr>
              <a:t>Nominal</a:t>
            </a:r>
          </a:p>
          <a:p>
            <a:pPr marL="0" indent="0" algn="l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55" y="4021494"/>
            <a:ext cx="1295249" cy="1825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516" y="1825625"/>
            <a:ext cx="719162" cy="20439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95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Data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803860" cy="4020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marR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9B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4815"/>
              </a:buClr>
              <a:buSzTx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3664"/>
              </a:buClr>
              <a:buSzTx/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9B"/>
              </a:buClr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5"/>
                </a:solidFill>
              </a:rPr>
              <a:t>Numeric</a:t>
            </a:r>
            <a:r>
              <a:rPr lang="en-US" dirty="0" smtClean="0"/>
              <a:t> Data (Often decimal-valued)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Measurements</a:t>
            </a:r>
          </a:p>
          <a:p>
            <a:pPr algn="l"/>
            <a:r>
              <a:rPr lang="en-US" dirty="0" smtClean="0"/>
              <a:t>Time-based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626" y="2957805"/>
            <a:ext cx="2511288" cy="23920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252" y="2957805"/>
            <a:ext cx="2346782" cy="23920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91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Data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803860" cy="4020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marR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9B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4815"/>
              </a:buClr>
              <a:buSzTx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3664"/>
              </a:buClr>
              <a:buSzTx/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9B"/>
              </a:buClr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5"/>
                </a:solidFill>
              </a:rPr>
              <a:t>Numeric</a:t>
            </a:r>
            <a:r>
              <a:rPr lang="en-US" dirty="0" smtClean="0"/>
              <a:t> Data (Often percentages)</a:t>
            </a:r>
          </a:p>
          <a:p>
            <a:pPr algn="l"/>
            <a:r>
              <a:rPr lang="en-US" dirty="0" smtClean="0"/>
              <a:t>A special case of </a:t>
            </a:r>
            <a:r>
              <a:rPr lang="en-US" dirty="0" smtClean="0">
                <a:solidFill>
                  <a:schemeClr val="accent5"/>
                </a:solidFill>
              </a:rPr>
              <a:t>Continuous</a:t>
            </a:r>
            <a:r>
              <a:rPr lang="en-US" dirty="0" smtClean="0"/>
              <a:t> Data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Percentage</a:t>
            </a:r>
          </a:p>
          <a:p>
            <a:pPr algn="l"/>
            <a:r>
              <a:rPr lang="en-US" dirty="0" smtClean="0"/>
              <a:t>Fractions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001" y="3265714"/>
            <a:ext cx="1554437" cy="1823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840" y="3265714"/>
            <a:ext cx="2115083" cy="18233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48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Data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r="83014"/>
          <a:stretch/>
        </p:blipFill>
        <p:spPr>
          <a:xfrm>
            <a:off x="2542683" y="2791799"/>
            <a:ext cx="1848438" cy="21655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7" name="Right Arrow 56"/>
          <p:cNvSpPr/>
          <p:nvPr/>
        </p:nvSpPr>
        <p:spPr>
          <a:xfrm>
            <a:off x="4826064" y="3282840"/>
            <a:ext cx="1912776" cy="727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52581" r="24564"/>
          <a:stretch/>
        </p:blipFill>
        <p:spPr>
          <a:xfrm>
            <a:off x="7170186" y="2722575"/>
            <a:ext cx="2486998" cy="21655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4758611" y="4047950"/>
            <a:ext cx="226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value greater than or equal to the median? (0.86)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98570" y="2791799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accent5"/>
                </a:solidFill>
              </a:rPr>
              <a:t>Median Split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014205" y="4949246"/>
            <a:ext cx="274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Ratio/Continuous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7135527" y="4944328"/>
            <a:ext cx="2627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Ordinal/Nominal</a:t>
            </a:r>
            <a:endParaRPr lang="en-US" sz="2800" dirty="0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9981228" y="4229988"/>
            <a:ext cx="214603" cy="656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Models of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When we “analyze data,” we use various methods to examine the relationships that exist within that data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Statistical models used to analyze data typically fall into one of two categories: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Supervised Learning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Unsupervised Learning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chemeClr val="accent5"/>
              </a:solidFill>
            </a:endParaRPr>
          </a:p>
          <a:p>
            <a:pPr algn="l"/>
            <a:r>
              <a:rPr lang="en-US" dirty="0" smtClean="0"/>
              <a:t>Where approaches that utilize both types of model are then described as </a:t>
            </a:r>
          </a:p>
          <a:p>
            <a:pPr algn="l"/>
            <a:r>
              <a:rPr lang="en-US" dirty="0" smtClean="0">
                <a:solidFill>
                  <a:schemeClr val="accent5"/>
                </a:solidFill>
              </a:rPr>
              <a:t>Semi-supervised learning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Data</a:t>
            </a:r>
            <a:endParaRPr lang="en-US" dirty="0"/>
          </a:p>
        </p:txBody>
      </p:sp>
      <p:sp>
        <p:nvSpPr>
          <p:cNvPr id="57" name="Right Arrow 56"/>
          <p:cNvSpPr/>
          <p:nvPr/>
        </p:nvSpPr>
        <p:spPr>
          <a:xfrm>
            <a:off x="3221198" y="3174776"/>
            <a:ext cx="1912776" cy="727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153745" y="3939886"/>
            <a:ext cx="226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the value fall within a set boundary? 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517638" y="2786783"/>
            <a:ext cx="10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accent5"/>
                </a:solidFill>
              </a:rPr>
              <a:t>Binning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473030" y="4949246"/>
            <a:ext cx="274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Ratio/Continuous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7564735" y="4944328"/>
            <a:ext cx="2627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Ordinal/Nominal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80401"/>
          <a:stretch/>
        </p:blipFill>
        <p:spPr>
          <a:xfrm>
            <a:off x="1347736" y="2806980"/>
            <a:ext cx="1498102" cy="1751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0160" r="20270"/>
          <a:stretch/>
        </p:blipFill>
        <p:spPr>
          <a:xfrm>
            <a:off x="5281147" y="2806980"/>
            <a:ext cx="4553338" cy="1751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9981658" y="3354679"/>
            <a:ext cx="214603" cy="656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4206" r="3710"/>
          <a:stretch/>
        </p:blipFill>
        <p:spPr>
          <a:xfrm>
            <a:off x="10343434" y="2806980"/>
            <a:ext cx="923731" cy="17518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67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7542" y="4426026"/>
            <a:ext cx="274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Ratio/Continuous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49550" y="2521785"/>
            <a:ext cx="125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Ordinal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83014"/>
          <a:stretch/>
        </p:blipFill>
        <p:spPr>
          <a:xfrm>
            <a:off x="1939791" y="4949246"/>
            <a:ext cx="943368" cy="1105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14"/>
          <p:cNvCxnSpPr>
            <a:stCxn id="4" idx="3"/>
            <a:endCxn id="11" idx="1"/>
          </p:cNvCxnSpPr>
          <p:nvPr/>
        </p:nvCxnSpPr>
        <p:spPr>
          <a:xfrm flipV="1">
            <a:off x="3641948" y="2783395"/>
            <a:ext cx="1707602" cy="19042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2" idx="1"/>
          </p:cNvCxnSpPr>
          <p:nvPr/>
        </p:nvCxnSpPr>
        <p:spPr>
          <a:xfrm>
            <a:off x="5977222" y="3045005"/>
            <a:ext cx="2654018" cy="7609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3"/>
          </p:cNvCxnSpPr>
          <p:nvPr/>
        </p:nvCxnSpPr>
        <p:spPr>
          <a:xfrm flipV="1">
            <a:off x="3641948" y="4015640"/>
            <a:ext cx="4978940" cy="671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4" idx="0"/>
            <a:endCxn id="43" idx="3"/>
          </p:cNvCxnSpPr>
          <p:nvPr/>
        </p:nvCxnSpPr>
        <p:spPr>
          <a:xfrm flipH="1" flipV="1">
            <a:off x="7253371" y="2074370"/>
            <a:ext cx="3262316" cy="2351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16670" r="48217"/>
          <a:stretch/>
        </p:blipFill>
        <p:spPr>
          <a:xfrm>
            <a:off x="3520700" y="1526502"/>
            <a:ext cx="1950097" cy="1105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0" name="Straight Connector 39"/>
          <p:cNvCxnSpPr/>
          <p:nvPr/>
        </p:nvCxnSpPr>
        <p:spPr>
          <a:xfrm flipH="1">
            <a:off x="5570377" y="1865365"/>
            <a:ext cx="214603" cy="656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52529" r="24118"/>
          <a:stretch/>
        </p:blipFill>
        <p:spPr>
          <a:xfrm>
            <a:off x="5956416" y="1521763"/>
            <a:ext cx="1296955" cy="1105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77107" r="716"/>
          <a:stretch/>
        </p:blipFill>
        <p:spPr>
          <a:xfrm>
            <a:off x="9899866" y="4426026"/>
            <a:ext cx="1231641" cy="1105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5" name="Straight Connector 44"/>
          <p:cNvCxnSpPr/>
          <p:nvPr/>
        </p:nvCxnSpPr>
        <p:spPr>
          <a:xfrm flipH="1">
            <a:off x="9482067" y="4761836"/>
            <a:ext cx="214603" cy="656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52529" r="24118"/>
          <a:stretch/>
        </p:blipFill>
        <p:spPr>
          <a:xfrm>
            <a:off x="7972411" y="4426026"/>
            <a:ext cx="1296955" cy="1105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5470797" y="4241360"/>
            <a:ext cx="13676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Median Split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036569" y="2703282"/>
            <a:ext cx="12738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Re-Labeling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31240" y="3544368"/>
            <a:ext cx="14173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Nominal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2716666" y="3519037"/>
            <a:ext cx="23086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Ranking / Median Split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46567" cy="4020993"/>
          </a:xfrm>
        </p:spPr>
        <p:txBody>
          <a:bodyPr/>
          <a:lstStyle/>
          <a:p>
            <a:r>
              <a:rPr lang="en-US" dirty="0" smtClean="0"/>
              <a:t>A mathematic representation that describes the relationships between two or more variables</a:t>
            </a:r>
          </a:p>
          <a:p>
            <a:endParaRPr lang="en-US" dirty="0" smtClean="0"/>
          </a:p>
          <a:p>
            <a:r>
              <a:rPr lang="en-US" dirty="0" smtClean="0"/>
              <a:t>They quantitatively describe the structure of a measure or construct through data</a:t>
            </a:r>
          </a:p>
          <a:p>
            <a:endParaRPr lang="en-US" dirty="0"/>
          </a:p>
          <a:p>
            <a:r>
              <a:rPr lang="en-US" dirty="0"/>
              <a:t>Using historic examples, we can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fit</a:t>
            </a:r>
            <a:r>
              <a:rPr lang="en-US" dirty="0"/>
              <a:t> or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train</a:t>
            </a:r>
            <a:r>
              <a:rPr lang="en-US" dirty="0"/>
              <a:t> a model to learn the structure of relationships in the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27984" y="46132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3062" y="408711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501" y="48533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6115" y="402180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645" y="448266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40793" y="389260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77009" y="33938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3567" y="432772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6507" y="355375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27984" y="46132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3062" y="408711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501" y="48533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6115" y="402180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645" y="448266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40793" y="389260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77009" y="33938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3567" y="432772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6507" y="355375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73420" y="3181739"/>
            <a:ext cx="2715209" cy="192210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27984" y="46132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3062" y="408711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501" y="48533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6115" y="402180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645" y="448266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40793" y="389260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77009" y="33938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3567" y="432772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6507" y="355375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73420" y="3181739"/>
            <a:ext cx="2715209" cy="192210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08376" y="4217744"/>
            <a:ext cx="3580" cy="52618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07815" y="4522790"/>
            <a:ext cx="0" cy="35767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92408" y="4723437"/>
            <a:ext cx="0" cy="6684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54959" y="3987004"/>
            <a:ext cx="0" cy="48646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07638" y="3792209"/>
            <a:ext cx="0" cy="8994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44373" y="3529119"/>
            <a:ext cx="0" cy="30700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8241" y="3393856"/>
            <a:ext cx="0" cy="17818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27984" y="46132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3062" y="408711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501" y="48533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6115" y="402180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645" y="448266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40793" y="389260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77009" y="33938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3567" y="432772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6507" y="355375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73420" y="3181739"/>
            <a:ext cx="2715209" cy="192210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765159" y="3268642"/>
            <a:ext cx="24486" cy="2061758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27984" y="46132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3062" y="408711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501" y="48533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6115" y="402180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645" y="448266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40793" y="389260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77009" y="33938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3567" y="432772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6507" y="355375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73420" y="3181739"/>
            <a:ext cx="2715209" cy="192210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765159" y="3268642"/>
            <a:ext cx="24486" cy="2061758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638362" y="3892602"/>
            <a:ext cx="276857" cy="276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1" y="2204720"/>
            <a:ext cx="11004567" cy="403544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Supervised learning examines relationships between one or more variables and a target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target variable is referred to as the </a:t>
            </a:r>
            <a:r>
              <a:rPr lang="en-US" dirty="0" smtClean="0">
                <a:solidFill>
                  <a:schemeClr val="accent2"/>
                </a:solidFill>
              </a:rPr>
              <a:t>dependent variable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2"/>
                </a:solidFill>
              </a:rPr>
              <a:t>label </a:t>
            </a:r>
            <a:r>
              <a:rPr lang="en-US" dirty="0" smtClean="0"/>
              <a:t>while the others are referred to as </a:t>
            </a:r>
            <a:r>
              <a:rPr lang="en-US" dirty="0" smtClean="0">
                <a:solidFill>
                  <a:schemeClr val="accent5"/>
                </a:solidFill>
              </a:rPr>
              <a:t>independent variables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/>
                </a:solidFill>
              </a:rPr>
              <a:t>covariates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/>
                </a:solidFill>
              </a:rPr>
              <a:t>predictors</a:t>
            </a:r>
            <a:r>
              <a:rPr lang="en-US" dirty="0"/>
              <a:t>, and </a:t>
            </a:r>
            <a:r>
              <a:rPr lang="en-US" dirty="0" smtClean="0">
                <a:solidFill>
                  <a:schemeClr val="accent5"/>
                </a:solidFill>
              </a:rPr>
              <a:t>features</a:t>
            </a:r>
            <a:endParaRPr lang="en-US" dirty="0">
              <a:solidFill>
                <a:schemeClr val="accent5"/>
              </a:solidFill>
            </a:endParaRPr>
          </a:p>
          <a:p>
            <a:pPr algn="l"/>
            <a:endParaRPr lang="en-US" dirty="0">
              <a:solidFill>
                <a:schemeClr val="accent5"/>
              </a:solidFill>
            </a:endParaRPr>
          </a:p>
          <a:p>
            <a:pPr algn="l"/>
            <a:r>
              <a:rPr lang="en-US" dirty="0" smtClean="0"/>
              <a:t>The terms “independent variables,” “covariates,” and “predictors” often used interchangeably, but there are subtle differences between these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Terms such as “features” or “variables” are typically used in a more generalized manner</a:t>
            </a:r>
          </a:p>
          <a:p>
            <a:pPr algn="l"/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53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27984" y="46132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3062" y="408711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501" y="48533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6115" y="402180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645" y="448266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40793" y="389260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77009" y="33938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3567" y="432772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6507" y="355375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73420" y="3181739"/>
            <a:ext cx="2715209" cy="192210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14197" y="3630482"/>
            <a:ext cx="1872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 = mx + 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4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Study Time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Test Score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27984" y="46132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3062" y="408711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501" y="48533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6115" y="402180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645" y="448266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40793" y="389260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77009" y="33938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3567" y="432772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6507" y="355375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46802" y="3181739"/>
            <a:ext cx="3041827" cy="213671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14197" y="3630482"/>
            <a:ext cx="1872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y</a:t>
            </a:r>
            <a:r>
              <a:rPr lang="en-US" sz="3200" dirty="0" smtClean="0"/>
              <a:t> = m</a:t>
            </a:r>
            <a:r>
              <a:rPr lang="en-US" sz="3200" dirty="0" smtClean="0">
                <a:solidFill>
                  <a:schemeClr val="accent5"/>
                </a:solidFill>
              </a:rPr>
              <a:t>x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42827" y="4983978"/>
            <a:ext cx="276857" cy="276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Study Time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Test Score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27984" y="46132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3062" y="408711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501" y="48533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6115" y="402180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645" y="448266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40793" y="389260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77009" y="33938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3567" y="432772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6507" y="355375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46802" y="3181739"/>
            <a:ext cx="3041827" cy="213671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14197" y="3630482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y</a:t>
            </a:r>
            <a:r>
              <a:rPr lang="en-US" sz="3200" dirty="0" smtClean="0"/>
              <a:t> =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0.4</a:t>
            </a:r>
            <a:r>
              <a:rPr lang="en-US" sz="3200" dirty="0" smtClean="0">
                <a:solidFill>
                  <a:schemeClr val="accent5"/>
                </a:solidFill>
              </a:rPr>
              <a:t>x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42827" y="4983978"/>
            <a:ext cx="276857" cy="276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23023" y="4322366"/>
            <a:ext cx="3436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every one unit increase of study time, we tend to see 0.4 points higher scores on the test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38849" cy="4020993"/>
          </a:xfrm>
        </p:spPr>
        <p:txBody>
          <a:bodyPr/>
          <a:lstStyle/>
          <a:p>
            <a:r>
              <a:rPr lang="en-US" dirty="0" smtClean="0"/>
              <a:t>Linear Regression fits a line to the data</a:t>
            </a:r>
          </a:p>
          <a:p>
            <a:endParaRPr lang="en-US" dirty="0"/>
          </a:p>
          <a:p>
            <a:r>
              <a:rPr lang="en-US" dirty="0" smtClean="0"/>
              <a:t>Logistic Regression is applied to binomial data</a:t>
            </a:r>
          </a:p>
          <a:p>
            <a:pPr lvl="1"/>
            <a:r>
              <a:rPr lang="en-US" dirty="0" smtClean="0"/>
              <a:t>Finds where categories are “linearly separable”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76457" y="2847268"/>
            <a:ext cx="3163078" cy="2136710"/>
            <a:chOff x="4208106" y="3181739"/>
            <a:chExt cx="3163078" cy="213671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541481" y="506339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06461" y="3662358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996335" y="427882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11413" y="375264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410852" y="4518878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904466" y="368732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57996" y="41481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409144" y="3558131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45360" y="305938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61918" y="399325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14858" y="321927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641771" y="2847268"/>
            <a:ext cx="2715209" cy="192210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</p:spPr>
        <p:txBody>
          <a:bodyPr/>
          <a:lstStyle/>
          <a:p>
            <a:r>
              <a:rPr lang="en-US" dirty="0"/>
              <a:t>Logistic Regression is applied to binomial data</a:t>
            </a:r>
          </a:p>
          <a:p>
            <a:pPr lvl="1"/>
            <a:r>
              <a:rPr lang="en-US" dirty="0"/>
              <a:t>Finds where categories are “linearly separable”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22289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85208" y="3536302"/>
            <a:ext cx="122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82853" y="5200261"/>
            <a:ext cx="122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4634" y="335163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67744" y="497827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44482" y="513494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90231" y="513494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0230" y="348034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42501" y="51344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21992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11716" y="347098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40845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21975" y="51344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3125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</p:spPr>
        <p:txBody>
          <a:bodyPr/>
          <a:lstStyle/>
          <a:p>
            <a:r>
              <a:rPr lang="en-US" dirty="0"/>
              <a:t>Logistic Regression is applied to binomial data</a:t>
            </a:r>
          </a:p>
          <a:p>
            <a:pPr lvl="1"/>
            <a:r>
              <a:rPr lang="en-US" dirty="0"/>
              <a:t>Finds where categories are “linearly separable”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22289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85208" y="3536302"/>
            <a:ext cx="122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82853" y="5200261"/>
            <a:ext cx="122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4634" y="335163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67744" y="497827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44482" y="513494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90231" y="513494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0230" y="348034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42501" y="51344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21992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11716" y="347098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40845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21975" y="51344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3125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327779" y="3181739"/>
            <a:ext cx="0" cy="221613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</p:spPr>
        <p:txBody>
          <a:bodyPr/>
          <a:lstStyle/>
          <a:p>
            <a:r>
              <a:rPr lang="en-US" dirty="0"/>
              <a:t>Logistic Regression is applied to binomial data</a:t>
            </a:r>
          </a:p>
          <a:p>
            <a:pPr lvl="1"/>
            <a:r>
              <a:rPr lang="en-US" dirty="0"/>
              <a:t>Finds where categories are “linearly separable”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22289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85208" y="3536302"/>
            <a:ext cx="122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82853" y="5200261"/>
            <a:ext cx="122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4634" y="335163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67744" y="497827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44482" y="513494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90231" y="513494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0230" y="348034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42501" y="51344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21992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11716" y="347098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40845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21975" y="51344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3125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4482257" y="3516519"/>
            <a:ext cx="1693652" cy="1683251"/>
          </a:xfrm>
          <a:prstGeom prst="curvedConnector3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</p:spPr>
        <p:txBody>
          <a:bodyPr/>
          <a:lstStyle/>
          <a:p>
            <a:r>
              <a:rPr lang="en-US" dirty="0"/>
              <a:t>Logistic Regression is applied to binomial data</a:t>
            </a:r>
          </a:p>
          <a:p>
            <a:pPr lvl="1"/>
            <a:r>
              <a:rPr lang="en-US" dirty="0"/>
              <a:t>Finds where categories are “linearly separable”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22289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85208" y="3536302"/>
            <a:ext cx="122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82853" y="5200261"/>
            <a:ext cx="122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4634" y="335163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67744" y="497827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44482" y="513494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90231" y="513494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0230" y="348034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42501" y="51344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21992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11716" y="347098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40845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21975" y="51344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3125" y="347283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4482257" y="3516519"/>
            <a:ext cx="1693652" cy="1683251"/>
          </a:xfrm>
          <a:prstGeom prst="curvedConnector3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27779" y="3181739"/>
            <a:ext cx="0" cy="221613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58965" y="4363945"/>
            <a:ext cx="2859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y</a:t>
            </a:r>
            <a:r>
              <a:rPr lang="en-US" sz="3200" dirty="0" smtClean="0"/>
              <a:t> = </a:t>
            </a:r>
            <a:r>
              <a:rPr lang="en-US" sz="3200" i="1" dirty="0" smtClean="0"/>
              <a:t>logit</a:t>
            </a:r>
            <a:r>
              <a:rPr lang="en-US" sz="3200" dirty="0" smtClean="0"/>
              <a:t>(m</a:t>
            </a:r>
            <a:r>
              <a:rPr lang="en-US" sz="3200" dirty="0" smtClean="0">
                <a:solidFill>
                  <a:schemeClr val="accent5"/>
                </a:solidFill>
              </a:rPr>
              <a:t>x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rgbClr val="FF0000"/>
                </a:solidFill>
              </a:rPr>
              <a:t>b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94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15338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and Logistic Regression makes several assumptions about the data: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linear relationship</a:t>
            </a:r>
            <a:r>
              <a:rPr lang="en-US" dirty="0" smtClean="0"/>
              <a:t> between the predictors and dependent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15338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and Logistic Regression makes several assumptions about the data: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linear relationship</a:t>
            </a:r>
            <a:r>
              <a:rPr lang="en-US" dirty="0" smtClean="0"/>
              <a:t> between the predictors and dependent variables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54963" y="3704253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19987" y="592038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5510" y="546972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89919" y="460962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0685" y="365837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64919" y="398326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08102" y="420689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36194" y="411251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23866" y="391637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72253" y="498086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93364" y="407626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2749987" y="4555592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704253" y="3958858"/>
            <a:ext cx="3032449" cy="1779469"/>
          </a:xfrm>
          <a:custGeom>
            <a:avLst/>
            <a:gdLst>
              <a:gd name="connsiteX0" fmla="*/ 0 w 3032449"/>
              <a:gd name="connsiteY0" fmla="*/ 1779469 h 1779469"/>
              <a:gd name="connsiteX1" fmla="*/ 849086 w 3032449"/>
              <a:gd name="connsiteY1" fmla="*/ 435860 h 1779469"/>
              <a:gd name="connsiteX2" fmla="*/ 1875453 w 3032449"/>
              <a:gd name="connsiteY2" fmla="*/ 15983 h 1779469"/>
              <a:gd name="connsiteX3" fmla="*/ 3032449 w 3032449"/>
              <a:gd name="connsiteY3" fmla="*/ 127950 h 17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449" h="1779469">
                <a:moveTo>
                  <a:pt x="0" y="1779469"/>
                </a:moveTo>
                <a:cubicBezTo>
                  <a:pt x="268255" y="1254621"/>
                  <a:pt x="536511" y="729774"/>
                  <a:pt x="849086" y="435860"/>
                </a:cubicBezTo>
                <a:cubicBezTo>
                  <a:pt x="1161661" y="141946"/>
                  <a:pt x="1511559" y="67301"/>
                  <a:pt x="1875453" y="15983"/>
                </a:cubicBezTo>
                <a:cubicBezTo>
                  <a:pt x="2239347" y="-35335"/>
                  <a:pt x="2635898" y="46307"/>
                  <a:pt x="3032449" y="12795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BD838-27E5-2C47-B6AC-01EF3EB9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45" y="276621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3200" i="1" smtClean="0"/>
              <a:t>Common Research Questions answered by prediction modeling:</a:t>
            </a:r>
            <a:r>
              <a:rPr lang="en-US" sz="1800" i="1" smtClean="0"/>
              <a:t/>
            </a:r>
            <a:br>
              <a:rPr lang="en-US" sz="1800" i="1" smtClean="0"/>
            </a:br>
            <a:r>
              <a:rPr lang="en-US" sz="1800" i="1" smtClean="0"/>
              <a:t/>
            </a:r>
            <a:br>
              <a:rPr lang="en-US" sz="1800" i="1" smtClean="0"/>
            </a:br>
            <a:r>
              <a:rPr lang="en-US" sz="1800" i="1" smtClean="0"/>
              <a:t>How well can we predict </a:t>
            </a:r>
            <a:r>
              <a:rPr lang="en-US" sz="1800" i="1" smtClean="0">
                <a:solidFill>
                  <a:schemeClr val="accent6">
                    <a:lumMod val="75000"/>
                  </a:schemeClr>
                </a:solidFill>
              </a:rPr>
              <a:t>[future event]</a:t>
            </a:r>
            <a:r>
              <a:rPr lang="en-US" sz="1800" i="1" smtClean="0"/>
              <a:t>?</a:t>
            </a:r>
            <a:br>
              <a:rPr lang="en-US" sz="1800" i="1" smtClean="0"/>
            </a:br>
            <a:r>
              <a:rPr lang="en-US" sz="1800" i="1" smtClean="0"/>
              <a:t/>
            </a:r>
            <a:br>
              <a:rPr lang="en-US" sz="1800" i="1" smtClean="0"/>
            </a:br>
            <a:r>
              <a:rPr lang="en-US" sz="1800" i="1" smtClean="0"/>
              <a:t/>
            </a:r>
            <a:br>
              <a:rPr lang="en-US" sz="1800" i="1" smtClean="0"/>
            </a:br>
            <a:r>
              <a:rPr lang="en-US" sz="1800" i="1" smtClean="0"/>
              <a:t>How well can we detect </a:t>
            </a:r>
            <a:r>
              <a:rPr lang="en-US" sz="1800" i="1" smtClean="0">
                <a:solidFill>
                  <a:schemeClr val="accent6">
                    <a:lumMod val="75000"/>
                  </a:schemeClr>
                </a:solidFill>
              </a:rPr>
              <a:t>[something that has happened]</a:t>
            </a:r>
            <a:r>
              <a:rPr lang="en-US" sz="1800" i="1" smtClean="0"/>
              <a:t>?</a:t>
            </a:r>
            <a:br>
              <a:rPr lang="en-US" sz="1800" i="1" smtClean="0"/>
            </a:br>
            <a:r>
              <a:rPr lang="en-US" sz="1800" i="1" smtClean="0"/>
              <a:t/>
            </a:r>
            <a:br>
              <a:rPr lang="en-US" sz="1800" i="1" smtClean="0"/>
            </a:br>
            <a:r>
              <a:rPr lang="en-US" sz="1800" i="1" smtClean="0"/>
              <a:t/>
            </a:r>
            <a:br>
              <a:rPr lang="en-US" sz="1800" i="1" smtClean="0"/>
            </a:br>
            <a:r>
              <a:rPr lang="en-US" sz="1800" i="1" smtClean="0"/>
              <a:t>What are the features that are most predictive of </a:t>
            </a:r>
            <a:r>
              <a:rPr lang="en-US" sz="1800" i="1" smtClean="0">
                <a:solidFill>
                  <a:schemeClr val="accent6">
                    <a:lumMod val="75000"/>
                  </a:schemeClr>
                </a:solidFill>
              </a:rPr>
              <a:t>[something of interest]</a:t>
            </a:r>
            <a:r>
              <a:rPr lang="en-US" sz="1800" i="1" smtClean="0"/>
              <a:t>?</a:t>
            </a:r>
            <a:br>
              <a:rPr lang="en-US" sz="1800" i="1" smtClean="0"/>
            </a:br>
            <a:r>
              <a:rPr lang="en-US" sz="1800" i="1" smtClean="0"/>
              <a:t/>
            </a:r>
            <a:br>
              <a:rPr lang="en-US" sz="1800" i="1" smtClean="0"/>
            </a:br>
            <a:r>
              <a:rPr lang="en-US" sz="1800" i="1" smtClean="0"/>
              <a:t/>
            </a:r>
            <a:br>
              <a:rPr lang="en-US" sz="1800" i="1" smtClean="0"/>
            </a:br>
            <a:r>
              <a:rPr lang="en-US" sz="1800" i="1" smtClean="0"/>
              <a:t>What is the relationship between </a:t>
            </a:r>
            <a:r>
              <a:rPr lang="en-US" sz="1800" i="1" smtClean="0">
                <a:solidFill>
                  <a:schemeClr val="accent4">
                    <a:lumMod val="75000"/>
                  </a:schemeClr>
                </a:solidFill>
              </a:rPr>
              <a:t>[feature]</a:t>
            </a:r>
            <a:r>
              <a:rPr lang="en-US" sz="1800" i="1" smtClean="0"/>
              <a:t> and </a:t>
            </a:r>
            <a:r>
              <a:rPr lang="en-US" sz="1800" i="1" smtClean="0">
                <a:solidFill>
                  <a:schemeClr val="accent6">
                    <a:lumMod val="75000"/>
                  </a:schemeClr>
                </a:solidFill>
              </a:rPr>
              <a:t>[outcome]</a:t>
            </a:r>
            <a:r>
              <a:rPr lang="en-US" sz="1800" i="1" smtClean="0"/>
              <a:t>, accounting for </a:t>
            </a:r>
            <a:r>
              <a:rPr lang="en-US" sz="1800" i="1" smtClean="0">
                <a:solidFill>
                  <a:schemeClr val="accent4">
                    <a:lumMod val="75000"/>
                  </a:schemeClr>
                </a:solidFill>
              </a:rPr>
              <a:t>[other features]</a:t>
            </a:r>
            <a:r>
              <a:rPr lang="en-US" sz="1800" i="1" smtClean="0"/>
              <a:t>?</a:t>
            </a:r>
            <a:br>
              <a:rPr lang="en-US" sz="1800" i="1" smtClean="0"/>
            </a:b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23102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15338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and Logistic Regression makes several assumptions about the data: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linear relationship</a:t>
            </a:r>
            <a:r>
              <a:rPr lang="en-US" dirty="0" smtClean="0"/>
              <a:t> between the predictors and dependent variables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54963" y="3704253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19987" y="592038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5510" y="546972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89919" y="460962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0685" y="365837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64919" y="398326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08102" y="420689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36194" y="411251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23866" y="391637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72253" y="498086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93364" y="407626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2749987" y="4555592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792893" y="3827399"/>
            <a:ext cx="2845838" cy="128409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15338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and Logistic Regression makes several assumptions about the data: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linear relationship</a:t>
            </a:r>
            <a:r>
              <a:rPr lang="en-US" dirty="0" smtClean="0"/>
              <a:t> between the predictors and dependent variables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54963" y="3704253"/>
            <a:ext cx="3163078" cy="2136710"/>
            <a:chOff x="4208106" y="3181739"/>
            <a:chExt cx="3163078" cy="21367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19987" y="592038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5510" y="546972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89919" y="460962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0685" y="365837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64919" y="398326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08102" y="420689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36194" y="411251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23866" y="391637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72253" y="498086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93364" y="4076264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2749987" y="4555592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792893" y="3827399"/>
            <a:ext cx="2845838" cy="128409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16346" y="4255498"/>
            <a:ext cx="201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*</a:t>
            </a:r>
            <a:r>
              <a:rPr lang="en-US" sz="2400" dirty="0" err="1" smtClean="0">
                <a:solidFill>
                  <a:schemeClr val="accent5"/>
                </a:solidFill>
              </a:rPr>
              <a:t>Underfitting</a:t>
            </a:r>
            <a:r>
              <a:rPr lang="en-US" sz="2400" dirty="0" smtClean="0">
                <a:solidFill>
                  <a:schemeClr val="accent5"/>
                </a:solidFill>
              </a:rPr>
              <a:t>*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15338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and Logistic Regression makes several assumptions about the data: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linear relationship</a:t>
            </a:r>
            <a:r>
              <a:rPr lang="en-US" dirty="0" smtClean="0"/>
              <a:t> between the predictors and dependent variables</a:t>
            </a:r>
          </a:p>
          <a:p>
            <a:pPr lvl="1"/>
            <a:r>
              <a:rPr lang="en-US" dirty="0" smtClean="0"/>
              <a:t>The independent variables are independent (not correlated)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Multicollinearity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15338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and Logistic Regression makes several assumptions about the data: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linear relationship</a:t>
            </a:r>
            <a:r>
              <a:rPr lang="en-US" dirty="0" smtClean="0"/>
              <a:t> between the predictors and dependent variables</a:t>
            </a:r>
          </a:p>
          <a:p>
            <a:pPr lvl="1"/>
            <a:r>
              <a:rPr lang="en-US" dirty="0" smtClean="0"/>
              <a:t>The independent variables are independent (not correlated)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Multicollinearity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Lasso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/>
                </a:solidFill>
              </a:rPr>
              <a:t>Ridge Regression </a:t>
            </a:r>
            <a:r>
              <a:rPr lang="en-US" dirty="0" smtClean="0"/>
              <a:t>are special types of linear regression that helps to account for collinear features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Prediction Modeling and Evaluation Metrics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BC2A5D-500D-D84B-B7E1-79F9C7F03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2659" y="2227153"/>
            <a:ext cx="1747318" cy="2924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Features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3813" y="2227153"/>
            <a:ext cx="1158846" cy="29242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Identifiers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9977" y="2227152"/>
            <a:ext cx="950613" cy="29242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Label(s)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3813" y="2227153"/>
            <a:ext cx="3856777" cy="29242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2659" y="2227153"/>
            <a:ext cx="1747318" cy="2924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Features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3813" y="2227153"/>
            <a:ext cx="1158846" cy="29242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Identifiers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9977" y="2227152"/>
            <a:ext cx="950613" cy="29242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Label(s)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5585" y="5160475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2659" y="2227153"/>
            <a:ext cx="1747318" cy="2924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Features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3813" y="2227153"/>
            <a:ext cx="1158846" cy="29242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Identifiers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9977" y="2227152"/>
            <a:ext cx="950613" cy="29242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Label(s)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5585" y="5160475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586766" y="2227152"/>
            <a:ext cx="1747318" cy="2924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Features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427920" y="2227152"/>
            <a:ext cx="1158846" cy="29242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Identifiers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3294" y="5160475"/>
            <a:ext cx="129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 Data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7629993" y="3941805"/>
            <a:ext cx="926756" cy="654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2659" y="2227153"/>
            <a:ext cx="1747318" cy="2924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Features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3813" y="2227153"/>
            <a:ext cx="1158846" cy="29242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Identifiers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9977" y="2227152"/>
            <a:ext cx="950613" cy="29242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Label(s)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5339" y="4255129"/>
            <a:ext cx="63736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75585" y="5160475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76340" y="2998558"/>
            <a:ext cx="163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Set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76340" y="4673321"/>
            <a:ext cx="227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Test/Holdout Set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0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21512" y="2464803"/>
            <a:ext cx="793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1: </a:t>
            </a:r>
            <a:r>
              <a:rPr lang="en-US" sz="2800" dirty="0" smtClean="0"/>
              <a:t>Train a model using the features and labels of the training set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21512" y="3483360"/>
            <a:ext cx="793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2: </a:t>
            </a:r>
            <a:r>
              <a:rPr lang="en-US" sz="2800" dirty="0" smtClean="0"/>
              <a:t>Apply the model using the features in the test set to produce a set of predictions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21511" y="4561380"/>
            <a:ext cx="793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3: </a:t>
            </a:r>
            <a:r>
              <a:rPr lang="en-US" sz="2800" dirty="0" smtClean="0"/>
              <a:t>Compare the test set predictions to the actual test set labels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59672" y="1782299"/>
            <a:ext cx="982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How well does our model perform on previously-unseen samples?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BD838-27E5-2C47-B6AC-01EF3EB9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45" y="276621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3200" i="1" dirty="0" smtClean="0"/>
              <a:t>Common Research Questions answered by prediction modeling: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How well can we predict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[future event]</a:t>
            </a:r>
            <a:r>
              <a:rPr lang="en-US" sz="1800" i="1" dirty="0" smtClean="0"/>
              <a:t>?</a:t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How well can we detect [something that has happened]?</a:t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What are the features that are most predictive of [something of interest]?</a:t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What is the relationship between [feature] and [outcome], accounting for [other features]?</a:t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sz="1800" b="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23430" y="2227154"/>
            <a:ext cx="1846905" cy="2055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3430" y="4282290"/>
            <a:ext cx="1846905" cy="787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117" y="1849169"/>
            <a:ext cx="6473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important that you do not make decisions based on the holdout set</a:t>
            </a:r>
          </a:p>
          <a:p>
            <a:endParaRPr lang="en-US" sz="2800" dirty="0" smtClean="0"/>
          </a:p>
          <a:p>
            <a:r>
              <a:rPr lang="en-US" sz="2800" dirty="0" smtClean="0"/>
              <a:t>You shouldn’t “peek” at your holdout to make changes to your model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10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23430" y="2227154"/>
            <a:ext cx="1846905" cy="1267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3430" y="4282290"/>
            <a:ext cx="1846905" cy="787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117" y="1849169"/>
            <a:ext cx="6473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Your training set is sometimes called a “sandbox” set – you can “play” with your model parameters all you like.</a:t>
            </a:r>
          </a:p>
          <a:p>
            <a:endParaRPr lang="en-US" sz="2800" dirty="0"/>
          </a:p>
          <a:p>
            <a:r>
              <a:rPr lang="en-US" sz="2800" dirty="0" smtClean="0"/>
              <a:t>You can split your training set into two sets to emulate the testing process, creating a </a:t>
            </a:r>
            <a:r>
              <a:rPr lang="en-US" sz="2800" dirty="0" smtClean="0">
                <a:solidFill>
                  <a:schemeClr val="accent5"/>
                </a:solidFill>
              </a:rPr>
              <a:t>validation set</a:t>
            </a: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523430" y="3494638"/>
            <a:ext cx="1846905" cy="7876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Validation Set</a:t>
            </a:r>
          </a:p>
        </p:txBody>
      </p:sp>
      <p:sp>
        <p:nvSpPr>
          <p:cNvPr id="5" name="Right Brace 4"/>
          <p:cNvSpPr/>
          <p:nvPr/>
        </p:nvSpPr>
        <p:spPr>
          <a:xfrm>
            <a:off x="9370335" y="2227154"/>
            <a:ext cx="470782" cy="2055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9370335" y="4282290"/>
            <a:ext cx="470782" cy="7876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41117" y="2793057"/>
            <a:ext cx="184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for training and model exploration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41117" y="4352950"/>
            <a:ext cx="184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pure holdout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23430" y="2227154"/>
            <a:ext cx="1846905" cy="2055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3430" y="4282290"/>
            <a:ext cx="1846905" cy="787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117" y="1849169"/>
            <a:ext cx="6473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simple train/test split has a notable weakness:</a:t>
            </a:r>
          </a:p>
          <a:p>
            <a:r>
              <a:rPr lang="en-US" sz="2800" i="1" dirty="0" smtClean="0">
                <a:solidFill>
                  <a:schemeClr val="accent2"/>
                </a:solidFill>
              </a:rPr>
              <a:t>Your test set may not be representative of the larger set/population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Differences in subpopulations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Different label proportions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The existence/lack of outliers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53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117" y="1849169"/>
            <a:ext cx="647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K-Fold Cross Validation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523429" y="2227154"/>
            <a:ext cx="1846905" cy="2842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Set</a:t>
            </a:r>
          </a:p>
        </p:txBody>
      </p:sp>
    </p:spTree>
    <p:extLst>
      <p:ext uri="{BB962C8B-B14F-4D97-AF65-F5344CB8AC3E}">
        <p14:creationId xmlns:p14="http://schemas.microsoft.com/office/powerpoint/2010/main" val="10318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23431" y="2227154"/>
            <a:ext cx="1846905" cy="568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3431" y="2795712"/>
            <a:ext cx="1846905" cy="568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3431" y="3364269"/>
            <a:ext cx="1846905" cy="568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23430" y="3932827"/>
            <a:ext cx="1846905" cy="568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3429" y="4501384"/>
            <a:ext cx="1846905" cy="568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2758" y="5209915"/>
            <a:ext cx="31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5-fold Cross Validation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7117" y="1532298"/>
            <a:ext cx="647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K-Fold Cross Validation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97117" y="2167832"/>
            <a:ext cx="56765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1: </a:t>
            </a:r>
            <a:r>
              <a:rPr lang="en-US" sz="2800" dirty="0" smtClean="0"/>
              <a:t>Divide your data into </a:t>
            </a:r>
            <a:r>
              <a:rPr lang="en-US" sz="2800" i="1" dirty="0" smtClean="0"/>
              <a:t>K</a:t>
            </a:r>
            <a:r>
              <a:rPr lang="en-US" sz="2800" dirty="0" smtClean="0"/>
              <a:t> “folds”</a:t>
            </a:r>
          </a:p>
          <a:p>
            <a:pPr lvl="1"/>
            <a:r>
              <a:rPr lang="en-US" sz="2000" dirty="0" smtClean="0"/>
              <a:t>- </a:t>
            </a:r>
            <a:r>
              <a:rPr lang="en-US" sz="2000" i="1" dirty="0" smtClean="0"/>
              <a:t>K</a:t>
            </a:r>
            <a:r>
              <a:rPr lang="en-US" sz="2000" dirty="0" smtClean="0"/>
              <a:t> can be any number, though 5 or 10 are most common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95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117" y="1532298"/>
            <a:ext cx="647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K-Fold Cross Validation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7117" y="2167832"/>
            <a:ext cx="56765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1: </a:t>
            </a:r>
            <a:r>
              <a:rPr lang="en-US" sz="2800" dirty="0" smtClean="0"/>
              <a:t>Divide your data into </a:t>
            </a:r>
            <a:r>
              <a:rPr lang="en-US" sz="2800" i="1" dirty="0" smtClean="0"/>
              <a:t>K</a:t>
            </a:r>
            <a:r>
              <a:rPr lang="en-US" sz="2800" dirty="0" smtClean="0"/>
              <a:t> “folds”</a:t>
            </a:r>
          </a:p>
          <a:p>
            <a:pPr lvl="1"/>
            <a:r>
              <a:rPr lang="en-US" sz="2000" dirty="0" smtClean="0"/>
              <a:t>- </a:t>
            </a:r>
            <a:r>
              <a:rPr lang="en-US" sz="2000" i="1" dirty="0" smtClean="0"/>
              <a:t>K</a:t>
            </a:r>
            <a:r>
              <a:rPr lang="en-US" sz="2000" dirty="0" smtClean="0"/>
              <a:t> can be any number, though 5 or 10 are most common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523431" y="2227154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3431" y="2795712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3431" y="3364269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23430" y="3932827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3429" y="4501384"/>
            <a:ext cx="1846905" cy="568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2758" y="5209915"/>
            <a:ext cx="31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5-fold Cross Validation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117" y="3233255"/>
            <a:ext cx="56765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2: </a:t>
            </a:r>
            <a:r>
              <a:rPr lang="en-US" sz="2800" dirty="0"/>
              <a:t>Train a model using all but one of the </a:t>
            </a:r>
            <a:r>
              <a:rPr lang="en-US" sz="2800" dirty="0" smtClean="0"/>
              <a:t>folds</a:t>
            </a:r>
          </a:p>
          <a:p>
            <a:pPr lvl="1"/>
            <a:r>
              <a:rPr lang="en-US" sz="2000" dirty="0" smtClean="0"/>
              <a:t>- The </a:t>
            </a:r>
            <a:r>
              <a:rPr lang="en-US" sz="2000" dirty="0"/>
              <a:t>remaining fold acts as a holdout </a:t>
            </a:r>
            <a:r>
              <a:rPr lang="en-US" sz="2000" dirty="0" smtClean="0"/>
              <a:t>set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>
          <a:xfrm>
            <a:off x="9515192" y="2227154"/>
            <a:ext cx="280658" cy="22742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81683" y="3179604"/>
            <a:ext cx="127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>
            <a:off x="9527263" y="4501385"/>
            <a:ext cx="280658" cy="5761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881683" y="4585931"/>
            <a:ext cx="9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117" y="1532298"/>
            <a:ext cx="647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K-Fold Cross Validation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7117" y="2167832"/>
            <a:ext cx="56765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1: </a:t>
            </a:r>
            <a:r>
              <a:rPr lang="en-US" sz="2800" dirty="0" smtClean="0"/>
              <a:t>Divide your data into </a:t>
            </a:r>
            <a:r>
              <a:rPr lang="en-US" sz="2800" i="1" dirty="0" smtClean="0"/>
              <a:t>K</a:t>
            </a:r>
            <a:r>
              <a:rPr lang="en-US" sz="2800" dirty="0" smtClean="0"/>
              <a:t> “folds”</a:t>
            </a:r>
          </a:p>
          <a:p>
            <a:pPr lvl="1"/>
            <a:r>
              <a:rPr lang="en-US" sz="2000" dirty="0" smtClean="0"/>
              <a:t>- </a:t>
            </a:r>
            <a:r>
              <a:rPr lang="en-US" sz="2000" i="1" dirty="0" smtClean="0"/>
              <a:t>K</a:t>
            </a:r>
            <a:r>
              <a:rPr lang="en-US" sz="2000" dirty="0" smtClean="0"/>
              <a:t> can be any number, though 5 or 10 are most common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523431" y="2227154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3431" y="2795712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3431" y="3364269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23430" y="3932827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3429" y="4501384"/>
            <a:ext cx="1846905" cy="568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2758" y="5209915"/>
            <a:ext cx="31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5-fold Cross Validation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117" y="3233255"/>
            <a:ext cx="56765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2: </a:t>
            </a:r>
            <a:r>
              <a:rPr lang="en-US" sz="2800" dirty="0"/>
              <a:t>Train a model using all but one of the </a:t>
            </a:r>
            <a:r>
              <a:rPr lang="en-US" sz="2800" dirty="0" smtClean="0"/>
              <a:t>folds</a:t>
            </a:r>
          </a:p>
          <a:p>
            <a:pPr lvl="1"/>
            <a:r>
              <a:rPr lang="en-US" sz="2000" dirty="0" smtClean="0"/>
              <a:t>- The </a:t>
            </a:r>
            <a:r>
              <a:rPr lang="en-US" sz="2000" dirty="0"/>
              <a:t>remaining fold acts as a holdout </a:t>
            </a:r>
            <a:r>
              <a:rPr lang="en-US" sz="2000" dirty="0" smtClean="0"/>
              <a:t>set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>
          <a:xfrm>
            <a:off x="9515192" y="2227154"/>
            <a:ext cx="280658" cy="22742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81683" y="3179604"/>
            <a:ext cx="127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>
            <a:off x="9527263" y="4501385"/>
            <a:ext cx="280658" cy="5761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881683" y="4585931"/>
            <a:ext cx="9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Set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7116" y="4419132"/>
            <a:ext cx="567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3: </a:t>
            </a:r>
            <a:r>
              <a:rPr lang="en-US" sz="2800" dirty="0" smtClean="0"/>
              <a:t>Evaluate the model on the remaining fold</a:t>
            </a:r>
          </a:p>
        </p:txBody>
      </p:sp>
    </p:spTree>
    <p:extLst>
      <p:ext uri="{BB962C8B-B14F-4D97-AF65-F5344CB8AC3E}">
        <p14:creationId xmlns:p14="http://schemas.microsoft.com/office/powerpoint/2010/main" val="5564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117" y="1532298"/>
            <a:ext cx="647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K-Fold Cross Validation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7117" y="2167832"/>
            <a:ext cx="56765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1: </a:t>
            </a:r>
            <a:r>
              <a:rPr lang="en-US" sz="2800" dirty="0" smtClean="0"/>
              <a:t>Divide your data into </a:t>
            </a:r>
            <a:r>
              <a:rPr lang="en-US" sz="2800" i="1" dirty="0" smtClean="0"/>
              <a:t>K</a:t>
            </a:r>
            <a:r>
              <a:rPr lang="en-US" sz="2800" dirty="0" smtClean="0"/>
              <a:t> “folds”</a:t>
            </a:r>
          </a:p>
          <a:p>
            <a:pPr lvl="1"/>
            <a:r>
              <a:rPr lang="en-US" sz="2000" dirty="0" smtClean="0"/>
              <a:t>- </a:t>
            </a:r>
            <a:r>
              <a:rPr lang="en-US" sz="2000" i="1" dirty="0" smtClean="0"/>
              <a:t>K</a:t>
            </a:r>
            <a:r>
              <a:rPr lang="en-US" sz="2000" dirty="0" smtClean="0"/>
              <a:t> can be any number, though 5 or 10 are most common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523431" y="2227154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3431" y="2795712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3431" y="3364269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23430" y="3932827"/>
            <a:ext cx="1846905" cy="568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Fold 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3429" y="4501384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Fold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2758" y="5209915"/>
            <a:ext cx="31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5-fold Cross Validation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117" y="3233255"/>
            <a:ext cx="56765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2: </a:t>
            </a:r>
            <a:r>
              <a:rPr lang="en-US" sz="2800" dirty="0"/>
              <a:t>Train a model using all but one of the </a:t>
            </a:r>
            <a:r>
              <a:rPr lang="en-US" sz="2800" dirty="0" smtClean="0"/>
              <a:t>folds</a:t>
            </a:r>
          </a:p>
          <a:p>
            <a:pPr lvl="1"/>
            <a:r>
              <a:rPr lang="en-US" sz="2000" dirty="0" smtClean="0"/>
              <a:t>- The </a:t>
            </a:r>
            <a:r>
              <a:rPr lang="en-US" sz="2000" dirty="0"/>
              <a:t>remaining fold acts as a holdout </a:t>
            </a:r>
            <a:r>
              <a:rPr lang="en-US" sz="2000" dirty="0" smtClean="0"/>
              <a:t>set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>
          <a:xfrm>
            <a:off x="9515192" y="2227154"/>
            <a:ext cx="280658" cy="17056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81683" y="2874814"/>
            <a:ext cx="127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>
            <a:off x="9527263" y="3940069"/>
            <a:ext cx="280658" cy="5761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881683" y="4024615"/>
            <a:ext cx="9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Set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7116" y="4419132"/>
            <a:ext cx="567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3: </a:t>
            </a:r>
            <a:r>
              <a:rPr lang="en-US" sz="2800" dirty="0" smtClean="0"/>
              <a:t>Evaluate the model on the remaining fold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7115" y="5373239"/>
            <a:ext cx="567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4+: </a:t>
            </a:r>
            <a:r>
              <a:rPr lang="en-US" sz="2800" dirty="0" smtClean="0"/>
              <a:t>Repeat the process with each fold as the holdout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9524246" y="4516191"/>
            <a:ext cx="280658" cy="5761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881679" y="4584054"/>
            <a:ext cx="127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117" y="1532298"/>
            <a:ext cx="647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K-Fold Cross Validation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7117" y="2167832"/>
            <a:ext cx="56765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1: </a:t>
            </a:r>
            <a:r>
              <a:rPr lang="en-US" sz="2800" dirty="0" smtClean="0"/>
              <a:t>Divide your data into </a:t>
            </a:r>
            <a:r>
              <a:rPr lang="en-US" sz="2800" i="1" dirty="0" smtClean="0"/>
              <a:t>K</a:t>
            </a:r>
            <a:r>
              <a:rPr lang="en-US" sz="2800" dirty="0" smtClean="0"/>
              <a:t> “folds”</a:t>
            </a:r>
          </a:p>
          <a:p>
            <a:pPr lvl="1"/>
            <a:r>
              <a:rPr lang="en-US" sz="2000" dirty="0" smtClean="0"/>
              <a:t>- </a:t>
            </a:r>
            <a:r>
              <a:rPr lang="en-US" sz="2000" i="1" dirty="0" smtClean="0"/>
              <a:t>K</a:t>
            </a:r>
            <a:r>
              <a:rPr lang="en-US" sz="2000" dirty="0" smtClean="0"/>
              <a:t> can be any number, though 5 or 10 are most common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523431" y="2227154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3431" y="2795712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Fold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3431" y="3364269"/>
            <a:ext cx="1846905" cy="568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Fold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23430" y="3932827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Fold 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3429" y="4501384"/>
            <a:ext cx="1846905" cy="568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Fold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2758" y="5209915"/>
            <a:ext cx="31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5-fold Cross Validation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117" y="3233255"/>
            <a:ext cx="56765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2: </a:t>
            </a:r>
            <a:r>
              <a:rPr lang="en-US" sz="2800" dirty="0"/>
              <a:t>Train a model using all but one of the </a:t>
            </a:r>
            <a:r>
              <a:rPr lang="en-US" sz="2800" dirty="0" smtClean="0"/>
              <a:t>folds</a:t>
            </a:r>
          </a:p>
          <a:p>
            <a:pPr lvl="1"/>
            <a:r>
              <a:rPr lang="en-US" sz="2000" dirty="0" smtClean="0"/>
              <a:t>- The </a:t>
            </a:r>
            <a:r>
              <a:rPr lang="en-US" sz="2000" dirty="0"/>
              <a:t>remaining fold acts as a holdout </a:t>
            </a:r>
            <a:r>
              <a:rPr lang="en-US" sz="2000" dirty="0" smtClean="0"/>
              <a:t>set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>
          <a:xfrm>
            <a:off x="9515192" y="2227155"/>
            <a:ext cx="280658" cy="11371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81683" y="2874814"/>
            <a:ext cx="127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>
            <a:off x="9527263" y="3368994"/>
            <a:ext cx="280658" cy="5761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881683" y="3453540"/>
            <a:ext cx="9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Set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7116" y="4419132"/>
            <a:ext cx="567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3: </a:t>
            </a:r>
            <a:r>
              <a:rPr lang="en-US" sz="2800" dirty="0" smtClean="0"/>
              <a:t>Evaluate the model on the remaining fold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7115" y="5373239"/>
            <a:ext cx="567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4+: </a:t>
            </a:r>
            <a:r>
              <a:rPr lang="en-US" sz="2800" dirty="0" smtClean="0"/>
              <a:t>Repeat the process with each fold as the holdout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9524246" y="3945115"/>
            <a:ext cx="280658" cy="11471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881679" y="4334047"/>
            <a:ext cx="127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917AD-BBB8-5044-8972-92EEF9B8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117" y="1532298"/>
            <a:ext cx="647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K-Fold Cross Validation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7117" y="2167832"/>
            <a:ext cx="56765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1: </a:t>
            </a:r>
            <a:r>
              <a:rPr lang="en-US" sz="2800" dirty="0" smtClean="0"/>
              <a:t>Divide your data into </a:t>
            </a:r>
            <a:r>
              <a:rPr lang="en-US" sz="2800" i="1" dirty="0" smtClean="0"/>
              <a:t>K</a:t>
            </a:r>
            <a:r>
              <a:rPr lang="en-US" sz="2800" dirty="0" smtClean="0"/>
              <a:t> “folds”</a:t>
            </a:r>
          </a:p>
          <a:p>
            <a:pPr lvl="1"/>
            <a:r>
              <a:rPr lang="en-US" sz="2000" dirty="0" smtClean="0"/>
              <a:t>- </a:t>
            </a:r>
            <a:r>
              <a:rPr lang="en-US" sz="2000" i="1" dirty="0" smtClean="0"/>
              <a:t>K</a:t>
            </a:r>
            <a:r>
              <a:rPr lang="en-US" sz="2000" dirty="0" smtClean="0"/>
              <a:t> can be any number, though 5 or 10 are most common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97117" y="3233255"/>
            <a:ext cx="56765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2: </a:t>
            </a:r>
            <a:r>
              <a:rPr lang="en-US" sz="2800" dirty="0"/>
              <a:t>Train a model using all but one of the </a:t>
            </a:r>
            <a:r>
              <a:rPr lang="en-US" sz="2800" dirty="0" smtClean="0"/>
              <a:t>folds</a:t>
            </a:r>
          </a:p>
          <a:p>
            <a:pPr lvl="1"/>
            <a:r>
              <a:rPr lang="en-US" sz="2000" dirty="0" smtClean="0"/>
              <a:t>- The </a:t>
            </a:r>
            <a:r>
              <a:rPr lang="en-US" sz="2000" dirty="0"/>
              <a:t>remaining fold acts as a holdout </a:t>
            </a:r>
            <a:r>
              <a:rPr lang="en-US" sz="2000" dirty="0" smtClean="0"/>
              <a:t>set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97116" y="4419132"/>
            <a:ext cx="567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3: </a:t>
            </a:r>
            <a:r>
              <a:rPr lang="en-US" sz="2800" dirty="0" smtClean="0"/>
              <a:t>Evaluate the model on the remaining fold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7115" y="5373239"/>
            <a:ext cx="567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Step 4+: </a:t>
            </a:r>
            <a:r>
              <a:rPr lang="en-US" sz="2800" dirty="0" smtClean="0"/>
              <a:t>Repeat the process with each fold as the holdout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5627" y="2733409"/>
            <a:ext cx="4944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When finished, you’ll have </a:t>
            </a:r>
            <a:r>
              <a:rPr lang="en-US" sz="2800" i="1" dirty="0" smtClean="0">
                <a:solidFill>
                  <a:schemeClr val="accent5"/>
                </a:solidFill>
              </a:rPr>
              <a:t>K</a:t>
            </a:r>
            <a:r>
              <a:rPr lang="en-US" sz="2800" dirty="0" smtClean="0">
                <a:solidFill>
                  <a:schemeClr val="accent5"/>
                </a:solidFill>
              </a:rPr>
              <a:t> sets of evaluation metrics</a:t>
            </a:r>
          </a:p>
          <a:p>
            <a:endParaRPr lang="en-US" sz="2800" dirty="0">
              <a:solidFill>
                <a:schemeClr val="accent5"/>
              </a:solidFill>
            </a:endParaRPr>
          </a:p>
          <a:p>
            <a:r>
              <a:rPr lang="en-US" sz="2800" dirty="0" smtClean="0">
                <a:solidFill>
                  <a:schemeClr val="accent5"/>
                </a:solidFill>
              </a:rPr>
              <a:t>Take an average of these to find the overall model performance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well can we predict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[future event]</a:t>
            </a:r>
            <a:r>
              <a:rPr lang="en-US" i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0993"/>
          </a:xfrm>
        </p:spPr>
        <p:txBody>
          <a:bodyPr/>
          <a:lstStyle/>
          <a:p>
            <a:r>
              <a:rPr lang="en-US" dirty="0" smtClean="0"/>
              <a:t>How well can we predict student test scores?</a:t>
            </a:r>
          </a:p>
          <a:p>
            <a:r>
              <a:rPr lang="en-US" dirty="0" smtClean="0"/>
              <a:t>How well can we predict students’ college enrollment?</a:t>
            </a:r>
          </a:p>
          <a:p>
            <a:r>
              <a:rPr lang="en-US" dirty="0" smtClean="0"/>
              <a:t>How well can we predict student dropout?</a:t>
            </a:r>
          </a:p>
          <a:p>
            <a:r>
              <a:rPr lang="en-US" dirty="0" smtClean="0"/>
              <a:t>How well can we predict a student’s next problem correctness?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8203" y="4577420"/>
            <a:ext cx="4726112" cy="94522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74" r="65655"/>
          <a:stretch/>
        </p:blipFill>
        <p:spPr>
          <a:xfrm>
            <a:off x="9265298" y="4577420"/>
            <a:ext cx="830425" cy="94522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219879" y="4909256"/>
            <a:ext cx="2789854" cy="314531"/>
          </a:xfrm>
          <a:prstGeom prst="rightArrow">
            <a:avLst>
              <a:gd name="adj1" fmla="val 50000"/>
              <a:gd name="adj2" fmla="val 153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709" y="1259125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Special Cases: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01824" y="1808218"/>
            <a:ext cx="101398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Leave-one-out Cross Validation: </a:t>
            </a:r>
            <a:r>
              <a:rPr lang="en-US" sz="2800" dirty="0" smtClean="0"/>
              <a:t>Cross validation is conducted where K equals the number of samples in the dataset.</a:t>
            </a:r>
          </a:p>
          <a:p>
            <a:pPr lvl="1"/>
            <a:r>
              <a:rPr lang="en-US" sz="2400" dirty="0" smtClean="0"/>
              <a:t>- Often considered the most robust approach, but is computationally expensive.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01823" y="3394095"/>
            <a:ext cx="1013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Stratified Cross Validation: </a:t>
            </a:r>
            <a:r>
              <a:rPr lang="en-US" sz="2800" dirty="0" smtClean="0"/>
              <a:t>Samples are grouped to maintain similar data distributions within each fold.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01822" y="4484620"/>
            <a:ext cx="101398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Group-Level Cross Validation: </a:t>
            </a:r>
            <a:r>
              <a:rPr lang="en-US" sz="2800" dirty="0" smtClean="0"/>
              <a:t>Data is folded such that no data from a specified group exists across multiple folds</a:t>
            </a:r>
          </a:p>
          <a:p>
            <a:pPr lvl="1"/>
            <a:r>
              <a:rPr lang="en-US" sz="2400" dirty="0" smtClean="0"/>
              <a:t>- “student-level” cross validation ensures that each student’s data is contained within a single fold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9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750" y="1712924"/>
            <a:ext cx="1013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5"/>
                </a:solidFill>
              </a:rPr>
              <a:t>Student-Level Cross Validation</a:t>
            </a:r>
            <a:endParaRPr lang="en-US" sz="2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89709" y="2429164"/>
            <a:ext cx="399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Without Student-Level Cross Validation: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9709" y="3752563"/>
            <a:ext cx="366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Student-Level Cross Validation: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713" y="2713010"/>
            <a:ext cx="10460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How well does our model perform on previously-unseen samples from the same students in our training set?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712" y="4043296"/>
            <a:ext cx="10460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How well does our model perform on data from previously-unseen students?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Metrics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if our model is “good”?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46567" cy="4020993"/>
          </a:xfrm>
        </p:spPr>
        <p:txBody>
          <a:bodyPr/>
          <a:lstStyle/>
          <a:p>
            <a:r>
              <a:rPr lang="en-US" dirty="0" smtClean="0"/>
              <a:t>There are different ways to measure how well a model is able to make predictions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241" y="2798617"/>
            <a:ext cx="2484481" cy="2898561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6050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if our model is “good”?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46567" cy="4020993"/>
          </a:xfrm>
        </p:spPr>
        <p:txBody>
          <a:bodyPr/>
          <a:lstStyle/>
          <a:p>
            <a:r>
              <a:rPr lang="en-US" dirty="0" smtClean="0"/>
              <a:t>There are different ways to measure how well a model is able to make predictions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241" y="2798617"/>
            <a:ext cx="2484481" cy="28985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25434" y="305280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Actual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3721" y="3052801"/>
            <a:ext cx="109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Predicted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9241" y="2798617"/>
            <a:ext cx="850286" cy="28985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97236" y="2798617"/>
            <a:ext cx="1606485" cy="28985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if our model is “good”?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46567" cy="4020993"/>
          </a:xfrm>
        </p:spPr>
        <p:txBody>
          <a:bodyPr/>
          <a:lstStyle/>
          <a:p>
            <a:r>
              <a:rPr lang="en-US" dirty="0" smtClean="0"/>
              <a:t>There are different ways to measure how well a model is able to make predictions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241" y="2798617"/>
            <a:ext cx="2484481" cy="28985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25434" y="305280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Actual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3721" y="3052801"/>
            <a:ext cx="109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Predicted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9241" y="2798617"/>
            <a:ext cx="850286" cy="28985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97236" y="2798617"/>
            <a:ext cx="1606485" cy="28985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45859" y="4219265"/>
            <a:ext cx="1773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A.K.A: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1625" y="4212894"/>
            <a:ext cx="1773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A.K.A: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Ŷ  (“Y hat”)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5211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46567" cy="4020993"/>
          </a:xfrm>
        </p:spPr>
        <p:txBody>
          <a:bodyPr>
            <a:normAutofit/>
          </a:bodyPr>
          <a:lstStyle/>
          <a:p>
            <a:r>
              <a:rPr lang="en-US" dirty="0" smtClean="0"/>
              <a:t>There are numerous metrics that are common in different contexts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Metrics </a:t>
            </a:r>
            <a:r>
              <a:rPr lang="en-US" dirty="0">
                <a:solidFill>
                  <a:schemeClr val="accent2"/>
                </a:solidFill>
              </a:rPr>
              <a:t>that use the </a:t>
            </a:r>
            <a:r>
              <a:rPr lang="en-US" dirty="0" smtClean="0">
                <a:solidFill>
                  <a:schemeClr val="accent2"/>
                </a:solidFill>
              </a:rPr>
              <a:t>continuous-valued predictions/probabilities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Measure aspects of error and model fit</a:t>
            </a:r>
          </a:p>
          <a:p>
            <a:pPr lvl="1"/>
            <a:r>
              <a:rPr lang="en-US" dirty="0" smtClean="0"/>
              <a:t>Can reveal aspects of model confidence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Metrics that </a:t>
            </a:r>
            <a:r>
              <a:rPr lang="en-US" dirty="0" smtClean="0">
                <a:solidFill>
                  <a:schemeClr val="accent2"/>
                </a:solidFill>
              </a:rPr>
              <a:t>use rounded predictions or “classifications”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Measure how well the model is able to make decisions and distinctions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4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246567" cy="41858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Error</a:t>
            </a:r>
          </a:p>
          <a:p>
            <a:r>
              <a:rPr lang="en-US" dirty="0" smtClean="0"/>
              <a:t>Mean Absolute Error</a:t>
            </a:r>
          </a:p>
          <a:p>
            <a:r>
              <a:rPr lang="en-US" dirty="0" smtClean="0"/>
              <a:t>Squared Error</a:t>
            </a:r>
          </a:p>
          <a:p>
            <a:r>
              <a:rPr lang="en-US" dirty="0" smtClean="0"/>
              <a:t>Root Mean Squared Error (RMSE)</a:t>
            </a:r>
          </a:p>
          <a:p>
            <a:r>
              <a:rPr lang="en-US" dirty="0" smtClean="0"/>
              <a:t>Spearman’s Rho</a:t>
            </a:r>
          </a:p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Accuracy</a:t>
            </a:r>
          </a:p>
          <a:p>
            <a:r>
              <a:rPr lang="en-US" dirty="0" smtClean="0"/>
              <a:t>Precision</a:t>
            </a:r>
          </a:p>
          <a:p>
            <a:r>
              <a:rPr lang="en-US" dirty="0" smtClean="0"/>
              <a:t>Recall</a:t>
            </a:r>
          </a:p>
          <a:p>
            <a:r>
              <a:rPr lang="en-US" dirty="0" smtClean="0"/>
              <a:t>F1 Score</a:t>
            </a:r>
          </a:p>
          <a:p>
            <a:r>
              <a:rPr lang="en-US" dirty="0" smtClean="0"/>
              <a:t>Cohen’s Kappa</a:t>
            </a:r>
          </a:p>
          <a:p>
            <a:r>
              <a:rPr lang="en-US" dirty="0" smtClean="0"/>
              <a:t>Area Under the Receiver Operating Characteristic Curve (AUC)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246567" cy="41858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Error</a:t>
            </a:r>
          </a:p>
          <a:p>
            <a:r>
              <a:rPr lang="en-US" dirty="0" smtClean="0"/>
              <a:t>Mean Absolute Error</a:t>
            </a:r>
          </a:p>
          <a:p>
            <a:r>
              <a:rPr lang="en-US" dirty="0" smtClean="0"/>
              <a:t>Squared Error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Root Mean Squared Error (RMSE)</a:t>
            </a:r>
          </a:p>
          <a:p>
            <a:r>
              <a:rPr lang="en-US" dirty="0" smtClean="0"/>
              <a:t>Spearman’s Rho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R</a:t>
            </a:r>
            <a:r>
              <a:rPr lang="en-US" baseline="30000" dirty="0" smtClean="0">
                <a:solidFill>
                  <a:schemeClr val="accent5"/>
                </a:solidFill>
              </a:rPr>
              <a:t>2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Accuracy</a:t>
            </a:r>
          </a:p>
          <a:p>
            <a:r>
              <a:rPr lang="en-US" dirty="0" smtClean="0"/>
              <a:t>Precision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Recall</a:t>
            </a:r>
          </a:p>
          <a:p>
            <a:r>
              <a:rPr lang="en-US" dirty="0" smtClean="0"/>
              <a:t>F1 Score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Cohen’s Kappa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Area Under the Receiver Operating Characteristic Curve (AUC)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598" y="2037030"/>
            <a:ext cx="5897202" cy="268888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536435" y="1679193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Reference Guide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879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(for categorical labels)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246567" cy="2094524"/>
          </a:xfrm>
        </p:spPr>
        <p:txBody>
          <a:bodyPr>
            <a:normAutofit/>
          </a:bodyPr>
          <a:lstStyle/>
          <a:p>
            <a:r>
              <a:rPr lang="en-US" dirty="0" smtClean="0"/>
              <a:t>Accuracy is among the easiest to understand measures</a:t>
            </a:r>
          </a:p>
          <a:p>
            <a:pPr lvl="1"/>
            <a:r>
              <a:rPr lang="en-US" dirty="0" smtClean="0"/>
              <a:t>Can be misleading if the proportion of your labels is imbalanced</a:t>
            </a: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110" y="3233183"/>
            <a:ext cx="2484481" cy="28985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157110" y="3233183"/>
            <a:ext cx="850286" cy="28985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35105" y="3233183"/>
            <a:ext cx="1606485" cy="28985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091370" y="4608213"/>
            <a:ext cx="869132" cy="55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74498" y="3693196"/>
            <a:ext cx="1502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Round predictions up or down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280" y="3233182"/>
            <a:ext cx="1637396" cy="289856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8544456" y="3773558"/>
            <a:ext cx="124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Accuracy =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743951" y="3575245"/>
            <a:ext cx="122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matching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9743951" y="3944577"/>
            <a:ext cx="12493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88771" y="394457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BD838-27E5-2C47-B6AC-01EF3EB9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45" y="276621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3200" i="1" dirty="0" smtClean="0"/>
              <a:t>Common Research Questions answered by prediction modeling: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How well can we predict [future event]?</a:t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How well can we detect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[something that has happened]</a:t>
            </a:r>
            <a:r>
              <a:rPr lang="en-US" sz="1800" i="1" dirty="0" smtClean="0"/>
              <a:t>?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What are the features that are most predictive of [something of interest]?</a:t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What is the relationship between [feature] and [outcome], accounting for [other features]?</a:t>
            </a:r>
            <a:b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sz="1800" b="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Mean Squared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587150" y="1813397"/>
                <a:ext cx="4702521" cy="402099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 smtClean="0">
                    <a:latin typeface="Cambria Math" panose="02040503050406030204" pitchFamily="18" charset="0"/>
                  </a:rPr>
                  <a:t>SE=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𝑎𝑐𝑡𝑢𝑎𝑙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𝑝𝑟𝑒𝑑𝑖𝑐𝑡𝑒𝑑</m:t>
                    </m:r>
                  </m:oMath>
                </a14:m>
                <a:r>
                  <a:rPr lang="en-US" sz="2400" b="0" i="1" dirty="0" smtClean="0">
                    <a:latin typeface="Cambria Math" panose="02040503050406030204" pitchFamily="18" charset="0"/>
                  </a:rPr>
                  <a:t>)</a:t>
                </a:r>
                <a:r>
                  <a:rPr lang="en-US" sz="2400" b="0" i="1" baseline="30000" dirty="0" smtClean="0">
                    <a:latin typeface="Cambria Math" panose="02040503050406030204" pitchFamily="18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en-US" sz="2400" i="1" dirty="0" smtClean="0">
                    <a:latin typeface="Cambria Math" panose="02040503050406030204" pitchFamily="18" charset="0"/>
                  </a:rPr>
                  <a:t>MSE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𝑀𝑒𝑎𝑛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𝑆𝐸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)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 smtClean="0">
                    <a:latin typeface="Cambria Math" panose="02040503050406030204" pitchFamily="18" charset="0"/>
                  </a:rPr>
                  <a:t>RMSE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= </a:t>
                </a:r>
                <a:r>
                  <a:rPr lang="en-US" sz="2400" i="1" dirty="0" smtClean="0">
                    <a:latin typeface="Cambria Math" panose="02040503050406030204" pitchFamily="18" charset="0"/>
                  </a:rPr>
                  <a:t>SquareRoot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𝑀𝑆𝐸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)</a:t>
                </a:r>
                <a:endParaRPr lang="en-US" sz="2400" i="1" baseline="30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baseline="300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7150" y="1813397"/>
                <a:ext cx="4702521" cy="4020993"/>
              </a:xfrm>
              <a:blipFill rotWithShape="0">
                <a:blip r:embed="rId3"/>
                <a:stretch>
                  <a:fillRect l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5" y="1364764"/>
            <a:ext cx="5486058" cy="4556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RMSE is a measure of error which disregards whether a model over- or under-predicts</a:t>
            </a:r>
          </a:p>
          <a:p>
            <a:r>
              <a:rPr lang="en-US" dirty="0" smtClean="0"/>
              <a:t>Common for continuous labels</a:t>
            </a:r>
          </a:p>
          <a:p>
            <a:r>
              <a:rPr lang="en-US" dirty="0" smtClean="0"/>
              <a:t>Sometimes used as a secondary-metric for categorical labels</a:t>
            </a:r>
          </a:p>
          <a:p>
            <a:pPr lvl="1"/>
            <a:r>
              <a:rPr lang="en-US" dirty="0" smtClean="0"/>
              <a:t>Can act as a measure of model confidence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87150" y="1813397"/>
            <a:ext cx="4702521" cy="4020993"/>
          </a:xfrm>
        </p:spPr>
        <p:txBody>
          <a:bodyPr/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Cambria Math" panose="02040503050406030204" pitchFamily="18" charset="0"/>
              </a:rPr>
              <a:t>R</a:t>
            </a:r>
            <a:r>
              <a:rPr lang="en-US" sz="2400" b="0" i="1" baseline="30000" dirty="0" smtClean="0">
                <a:latin typeface="Cambria Math" panose="02040503050406030204" pitchFamily="18" charset="0"/>
              </a:rPr>
              <a:t>2 </a:t>
            </a:r>
            <a:r>
              <a:rPr lang="en-US" sz="2400" b="0" i="1" dirty="0" smtClean="0">
                <a:latin typeface="Cambria Math" panose="02040503050406030204" pitchFamily="18" charset="0"/>
              </a:rPr>
              <a:t>= </a:t>
            </a:r>
            <a:endParaRPr lang="en-US" sz="2400" b="0" i="1" baseline="30000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2400" b="0" i="1" baseline="30000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5" y="1364764"/>
            <a:ext cx="5486058" cy="4556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“R-squared” </a:t>
            </a:r>
            <a:r>
              <a:rPr lang="en-US" dirty="0" err="1" smtClean="0"/>
              <a:t>a.k.a</a:t>
            </a:r>
            <a:r>
              <a:rPr lang="en-US" dirty="0" smtClean="0"/>
              <a:t> the “coefficient of determination”</a:t>
            </a:r>
          </a:p>
          <a:p>
            <a:r>
              <a:rPr lang="en-US" dirty="0" smtClean="0"/>
              <a:t>Used to describe the model’s “goodness of fit”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73" y="1943597"/>
            <a:ext cx="2786104" cy="1197956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933605" y="3461754"/>
            <a:ext cx="10677808" cy="455620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It </a:t>
            </a:r>
            <a:r>
              <a:rPr lang="en-US" dirty="0"/>
              <a:t>is effectively the percent of variance in the dependent variable that is explained by the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Example: an R</a:t>
            </a:r>
            <a:r>
              <a:rPr lang="en-US" baseline="30000" dirty="0" smtClean="0"/>
              <a:t>2</a:t>
            </a:r>
            <a:r>
              <a:rPr lang="en-US" dirty="0" smtClean="0"/>
              <a:t> of 0.8 means that your model explains 80% of your outcome, meaning there is some set of features that are not included in your model that accounts for 20% of what your outcome is measuring.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5" y="1364764"/>
            <a:ext cx="5486058" cy="4556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Observe the “true-positive”, “false-positive”, and “false-negative” rates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933605" y="3576118"/>
            <a:ext cx="10677808" cy="444183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Precision and Recall are especially useful for measuring how well your model classifies a rarely-occurring label (like high school dropout) while considering false-positive rates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miro.medium.com/v2/resize:fit:700/1*pOtBHai4jFd-ujaNXPil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41" y="1690688"/>
            <a:ext cx="5912072" cy="2145238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0332" y="379389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https://medium.com/@shrutisaxena0617/precision-vs-recall-386cf9f89488</a:t>
            </a:r>
          </a:p>
        </p:txBody>
      </p:sp>
    </p:spTree>
    <p:extLst>
      <p:ext uri="{BB962C8B-B14F-4D97-AF65-F5344CB8AC3E}">
        <p14:creationId xmlns:p14="http://schemas.microsoft.com/office/powerpoint/2010/main" val="38271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Cohen’s Kappa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4556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A measure of inter-rater reliability or “agreement”</a:t>
            </a:r>
          </a:p>
          <a:p>
            <a:r>
              <a:rPr lang="en-US" dirty="0" smtClean="0"/>
              <a:t>Often used to determine if two observers agree on a classifying an observed construct or behavior</a:t>
            </a:r>
          </a:p>
          <a:p>
            <a:endParaRPr lang="en-US" dirty="0"/>
          </a:p>
          <a:p>
            <a:r>
              <a:rPr lang="en-US" dirty="0" smtClean="0"/>
              <a:t>Improves upon simple accuracy by recognizing that a model might get some predictions right by just randomly guessing</a:t>
            </a:r>
          </a:p>
          <a:p>
            <a:r>
              <a:rPr lang="en-US" dirty="0" smtClean="0"/>
              <a:t>A measure of “agreement above chance”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Cohen’s Kappa</a:t>
            </a:r>
            <a:endParaRPr lang="en-US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2584797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K = 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26811" y="2353964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2 * (TP * TN – FN * FP)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799" y="2872432"/>
            <a:ext cx="556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(TP + FP) * (FP + TN) + (TP + FN) * (FN + TN)</a:t>
            </a:r>
            <a:endParaRPr lang="en-US" sz="24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14999" y="2828329"/>
            <a:ext cx="53213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63700" y="4025900"/>
            <a:ext cx="1587500" cy="92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3700" y="4953000"/>
            <a:ext cx="1587500" cy="92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1200" y="4025900"/>
            <a:ext cx="1587500" cy="92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1200" y="4953000"/>
            <a:ext cx="1587500" cy="92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1400" y="4025900"/>
            <a:ext cx="622300" cy="927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400" y="4953000"/>
            <a:ext cx="622300" cy="927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3700" y="3530600"/>
            <a:ext cx="15875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1200" y="3530600"/>
            <a:ext cx="15875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4296" y="318615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Actual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90904" y="4784237"/>
            <a:ext cx="109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Predicted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4699000" y="3916878"/>
            <a:ext cx="6845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value of 0 means the model does no better than random guessing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value of 1 means the model is in perfect agreement with the label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value of -1 means the model is in perfect disagreement with the label (likely an error due to mislabeling)</a:t>
            </a:r>
          </a:p>
        </p:txBody>
      </p:sp>
    </p:spTree>
    <p:extLst>
      <p:ext uri="{BB962C8B-B14F-4D97-AF65-F5344CB8AC3E}">
        <p14:creationId xmlns:p14="http://schemas.microsoft.com/office/powerpoint/2010/main" val="10312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Cohen’s Kappa</a:t>
            </a:r>
            <a:endParaRPr lang="en-US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2584797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K = 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26811" y="2353964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2 * (TP * TN – FN * FP)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799" y="2872432"/>
            <a:ext cx="556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(TP + FP) </a:t>
            </a:r>
            <a:r>
              <a:rPr lang="en-US" sz="2400" i="1" dirty="0" smtClean="0"/>
              <a:t>*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(FP + TN) </a:t>
            </a:r>
            <a:r>
              <a:rPr lang="en-US" sz="2400" i="1" dirty="0" smtClean="0"/>
              <a:t>+ </a:t>
            </a:r>
            <a:r>
              <a:rPr lang="en-US" sz="2400" i="1" dirty="0" smtClean="0">
                <a:solidFill>
                  <a:schemeClr val="accent2"/>
                </a:solidFill>
              </a:rPr>
              <a:t>(TP + FN) </a:t>
            </a:r>
            <a:r>
              <a:rPr lang="en-US" sz="2400" i="1" dirty="0" smtClean="0"/>
              <a:t>* </a:t>
            </a:r>
            <a:r>
              <a:rPr lang="en-US" sz="2400" i="1" dirty="0" smtClean="0">
                <a:solidFill>
                  <a:schemeClr val="accent6"/>
                </a:solidFill>
              </a:rPr>
              <a:t>(FN + TN)</a:t>
            </a:r>
            <a:endParaRPr lang="en-US" sz="2400" i="1" dirty="0">
              <a:solidFill>
                <a:schemeClr val="accent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14999" y="2828329"/>
            <a:ext cx="53213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63700" y="4025900"/>
            <a:ext cx="1587500" cy="92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3700" y="4953000"/>
            <a:ext cx="1587500" cy="92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1200" y="4025900"/>
            <a:ext cx="1587500" cy="92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1200" y="4953000"/>
            <a:ext cx="1587500" cy="92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1400" y="4025900"/>
            <a:ext cx="622300" cy="927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400" y="4953000"/>
            <a:ext cx="622300" cy="927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3700" y="3530600"/>
            <a:ext cx="15875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1200" y="3530600"/>
            <a:ext cx="15875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4296" y="318615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Actual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90904" y="4784237"/>
            <a:ext cx="109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Predicted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93900" y="4152900"/>
            <a:ext cx="860396" cy="160020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59058" y="5140344"/>
            <a:ext cx="2282738" cy="51010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59058" y="4266148"/>
            <a:ext cx="2282738" cy="510104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46558" y="4152900"/>
            <a:ext cx="860396" cy="160020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99000" y="3916878"/>
            <a:ext cx="6845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value of 0 means the model does no better than random guessing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value of 1 means the model is in perfect agreement with the label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value of -1 means the model is in perfect disagreement with the label (likely an error due to mislabeling)</a:t>
            </a:r>
          </a:p>
        </p:txBody>
      </p:sp>
    </p:spTree>
    <p:extLst>
      <p:ext uri="{BB962C8B-B14F-4D97-AF65-F5344CB8AC3E}">
        <p14:creationId xmlns:p14="http://schemas.microsoft.com/office/powerpoint/2010/main" val="18700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4556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/>
              <a:t>Area Under the Receiver Operating Characteristic Curve </a:t>
            </a:r>
            <a:endParaRPr lang="en-US" dirty="0" smtClean="0"/>
          </a:p>
          <a:p>
            <a:pPr lvl="1"/>
            <a:r>
              <a:rPr lang="en-US" dirty="0" smtClean="0"/>
              <a:t>Brace yourselves, this sounds more complicated than it really is!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4556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/>
              <a:t>Area Under the Receiver Operating Characteristic Curve 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Used only for binary prediction tasks</a:t>
            </a:r>
          </a:p>
          <a:p>
            <a:pPr lvl="1"/>
            <a:r>
              <a:rPr lang="en-US" dirty="0" smtClean="0"/>
              <a:t>Variations exist for multi-class classification</a:t>
            </a:r>
          </a:p>
          <a:p>
            <a:endParaRPr lang="en-US" dirty="0" smtClean="0"/>
          </a:p>
          <a:p>
            <a:r>
              <a:rPr lang="en-US" dirty="0" smtClean="0"/>
              <a:t>Most metrics have required us to round our predictions up or down</a:t>
            </a:r>
          </a:p>
          <a:p>
            <a:pPr lvl="1"/>
            <a:r>
              <a:rPr lang="en-US" dirty="0" smtClean="0"/>
              <a:t>0.5 is usually used as a rounding threshold, but may not be optimal when we have unbalanced labels</a:t>
            </a:r>
          </a:p>
          <a:p>
            <a:pPr lvl="1"/>
            <a:endParaRPr lang="en-US" dirty="0"/>
          </a:p>
          <a:p>
            <a:r>
              <a:rPr lang="en-US" dirty="0" smtClean="0"/>
              <a:t>AUC allows us to know how well our models perform regardless of what we choose as a rounding threshold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4556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Traditionally, AUC is defined by looking at the “ROC” curve produced by the true-positive and false-positive rates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07" y="2808125"/>
            <a:ext cx="3650590" cy="35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9402" y="634919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https://en.wikipedia.org/wiki/Receiver_operating_characteristic#/media/File:Roccurves.png</a:t>
            </a:r>
          </a:p>
        </p:txBody>
      </p:sp>
    </p:spTree>
    <p:extLst>
      <p:ext uri="{BB962C8B-B14F-4D97-AF65-F5344CB8AC3E}">
        <p14:creationId xmlns:p14="http://schemas.microsoft.com/office/powerpoint/2010/main" val="28314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18854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We hope our model predicts higher values for the samples… </a:t>
            </a:r>
          </a:p>
          <a:p>
            <a:r>
              <a:rPr lang="en-US" dirty="0" smtClean="0"/>
              <a:t>AUC is the probability that a prediction for a positive label (1) is higher than a prediction for a negative label (0)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14" y="3368985"/>
            <a:ext cx="2484481" cy="28985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039414" y="3368985"/>
            <a:ext cx="850286" cy="28985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17409" y="3368985"/>
            <a:ext cx="1606485" cy="28985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239" y="3497410"/>
            <a:ext cx="4772641" cy="2065353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6688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How well can we detect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[something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that has happened]</a:t>
            </a:r>
            <a:r>
              <a:rPr lang="en-US" sz="2800" i="1" dirty="0" smtClean="0"/>
              <a:t>?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3860" cy="40209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well can we detect students who are struggling?</a:t>
            </a:r>
          </a:p>
          <a:p>
            <a:r>
              <a:rPr lang="en-US" sz="2400" dirty="0" smtClean="0"/>
              <a:t>How well can we detect student frustration?</a:t>
            </a:r>
          </a:p>
          <a:p>
            <a:r>
              <a:rPr lang="en-US" sz="2400" dirty="0" smtClean="0"/>
              <a:t>How well can we detect whether the student knows a concept?</a:t>
            </a:r>
          </a:p>
          <a:p>
            <a:r>
              <a:rPr lang="en-US" sz="2400" dirty="0" smtClean="0"/>
              <a:t>How well can we detect when learning occurs?</a:t>
            </a:r>
            <a:endParaRPr lang="en-US" sz="2400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73"/>
          <a:stretch/>
        </p:blipFill>
        <p:spPr>
          <a:xfrm>
            <a:off x="4973216" y="4308732"/>
            <a:ext cx="3129970" cy="945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3322" y="5263803"/>
            <a:ext cx="209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Learning might have happened here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73" r="46748"/>
          <a:stretch/>
        </p:blipFill>
        <p:spPr>
          <a:xfrm>
            <a:off x="4145903" y="4318581"/>
            <a:ext cx="920620" cy="945222"/>
          </a:xfrm>
          <a:prstGeom prst="rect">
            <a:avLst/>
          </a:prstGeom>
        </p:spPr>
      </p:pic>
      <p:sp>
        <p:nvSpPr>
          <p:cNvPr id="6" name="Double Bracket 5"/>
          <p:cNvSpPr/>
          <p:nvPr/>
        </p:nvSpPr>
        <p:spPr>
          <a:xfrm>
            <a:off x="4933032" y="4308732"/>
            <a:ext cx="1614196" cy="945222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73" r="46748"/>
          <a:stretch/>
        </p:blipFill>
        <p:spPr>
          <a:xfrm>
            <a:off x="3329646" y="4308732"/>
            <a:ext cx="920620" cy="9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18854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We hope our model predicts higher values for the samples… </a:t>
            </a:r>
          </a:p>
          <a:p>
            <a:r>
              <a:rPr lang="en-US" dirty="0" smtClean="0"/>
              <a:t>AUC is the probability that a prediction for a positive label (1) is higher than a prediction for a negative label (0)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14" y="3368985"/>
            <a:ext cx="2484481" cy="28985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039414" y="3368985"/>
            <a:ext cx="850286" cy="28985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17409" y="3368985"/>
            <a:ext cx="1606485" cy="28985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239" y="3497410"/>
            <a:ext cx="4772641" cy="206535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372824" y="3757188"/>
            <a:ext cx="1810693" cy="344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72824" y="4037846"/>
            <a:ext cx="1810693" cy="37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36198" y="4249833"/>
            <a:ext cx="1747319" cy="39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45115" y="4916032"/>
            <a:ext cx="1838402" cy="22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345115" y="5140011"/>
            <a:ext cx="1838402" cy="20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45115" y="5409648"/>
            <a:ext cx="1838402" cy="54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7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18854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We hope our model predicts higher values for the samples… </a:t>
            </a:r>
          </a:p>
          <a:p>
            <a:r>
              <a:rPr lang="en-US" dirty="0" smtClean="0"/>
              <a:t>AUC is the probability that a prediction for a positive label (1) is higher than a prediction for a negative label (0)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14" y="3368985"/>
            <a:ext cx="2484481" cy="28985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039414" y="3368985"/>
            <a:ext cx="850286" cy="28985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17409" y="3368985"/>
            <a:ext cx="1606485" cy="28985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239" y="3497410"/>
            <a:ext cx="4772641" cy="206535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4155541" y="3911097"/>
            <a:ext cx="2915215" cy="606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55541" y="3911097"/>
            <a:ext cx="3766241" cy="905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345115" y="3911097"/>
            <a:ext cx="4436746" cy="165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45115" y="3911097"/>
            <a:ext cx="5296826" cy="2199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3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18854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We hope our model predicts higher values for the samples… </a:t>
            </a:r>
          </a:p>
          <a:p>
            <a:r>
              <a:rPr lang="en-US" dirty="0" smtClean="0"/>
              <a:t>AUC is the probability that a prediction for a positive label (1) is higher than a prediction for a negative label (0)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14" y="3368985"/>
            <a:ext cx="2484481" cy="28985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039414" y="3368985"/>
            <a:ext cx="850286" cy="28985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17409" y="3368985"/>
            <a:ext cx="1606485" cy="28985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239" y="3497410"/>
            <a:ext cx="4772641" cy="206535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89687" y="3974471"/>
            <a:ext cx="832919" cy="2987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523430" y="3368985"/>
            <a:ext cx="796705" cy="60548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20135" y="3123446"/>
            <a:ext cx="237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Is 0.7 greater than 0.3?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18854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We hope our model predicts higher values for the samples… </a:t>
            </a:r>
          </a:p>
          <a:p>
            <a:r>
              <a:rPr lang="en-US" dirty="0" smtClean="0"/>
              <a:t>AUC is the probability that a prediction for a positive label (1) is higher than a prediction for a negative label (0)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14" y="3368985"/>
            <a:ext cx="2484481" cy="28985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039414" y="3368985"/>
            <a:ext cx="850286" cy="28985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17409" y="3368985"/>
            <a:ext cx="1606485" cy="28985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239" y="3497410"/>
            <a:ext cx="4772641" cy="206535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600792" y="4231321"/>
            <a:ext cx="832919" cy="2987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18854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We hope our model predicts higher values for the samples… </a:t>
            </a:r>
          </a:p>
          <a:p>
            <a:r>
              <a:rPr lang="en-US" dirty="0" smtClean="0"/>
              <a:t>AUC is the probability that a prediction for a positive label (1) is higher than a prediction for a negative label (0)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14" y="3368985"/>
            <a:ext cx="2484481" cy="28985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039414" y="3368985"/>
            <a:ext cx="850286" cy="28985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17409" y="3368985"/>
            <a:ext cx="1606485" cy="28985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239" y="3497410"/>
            <a:ext cx="4772641" cy="206535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71580" y="3963474"/>
            <a:ext cx="3360300" cy="159928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31880" y="4763118"/>
            <a:ext cx="121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AUC = 0.81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37504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Higher values are better</a:t>
            </a:r>
          </a:p>
          <a:p>
            <a:r>
              <a:rPr lang="en-US" dirty="0" smtClean="0"/>
              <a:t>AUC is bounded between 0 and 1, with 0.5 indicating performance no better than random chance</a:t>
            </a:r>
          </a:p>
          <a:p>
            <a:pPr lvl="1"/>
            <a:r>
              <a:rPr lang="en-US" dirty="0" smtClean="0"/>
              <a:t>Practically, AUC is usually between 0.5 and 1 unless a modeling error was made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Metrics</a:t>
            </a:r>
            <a:endParaRPr lang="en-US" baseline="300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33604" y="1364764"/>
            <a:ext cx="9903393" cy="37504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en-US" dirty="0" smtClean="0"/>
              <a:t>It is usually best to report multiple complementary metrics to describe different dimensions of model performance</a:t>
            </a:r>
          </a:p>
          <a:p>
            <a:endParaRPr lang="en-US" dirty="0"/>
          </a:p>
          <a:p>
            <a:r>
              <a:rPr lang="en-US" dirty="0" smtClean="0"/>
              <a:t>AUC, Cohen’s Kappa, RMSE, and Recall</a:t>
            </a:r>
          </a:p>
          <a:p>
            <a:endParaRPr lang="en-US" dirty="0" smtClean="0"/>
          </a:p>
          <a:p>
            <a:r>
              <a:rPr lang="en-US" dirty="0" smtClean="0"/>
              <a:t>RMSE, R</a:t>
            </a:r>
            <a:r>
              <a:rPr lang="en-US" baseline="30000" dirty="0" smtClean="0"/>
              <a:t>2</a:t>
            </a:r>
            <a:r>
              <a:rPr lang="en-US" dirty="0" smtClean="0"/>
              <a:t>, and Spearman’s Rho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6718" y="2848950"/>
            <a:ext cx="32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Example- For Categorical Labels: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6718" y="4014820"/>
            <a:ext cx="32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Example- For Continuous Labels: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2398" y="4916362"/>
            <a:ext cx="902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Note: these metrics are what I typically choose to report but can depend greatly on the context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Baselines of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Baselines?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4935" y="2340326"/>
            <a:ext cx="9877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If we want to know how “good” our models are, we often need something to compare them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Best Option: </a:t>
            </a:r>
            <a:r>
              <a:rPr lang="en-US" sz="2800" dirty="0" smtClean="0"/>
              <a:t>Compare your models to the previous “best”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29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Baselines?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4935" y="2340326"/>
            <a:ext cx="98773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If we want to know how “good” our models are, we often need something to compare them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Best Option: </a:t>
            </a:r>
            <a:r>
              <a:rPr lang="en-US" sz="2800" dirty="0" smtClean="0"/>
              <a:t>Compare your models to the previous best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But what if we’re the first to build a model predicting </a:t>
            </a:r>
            <a:r>
              <a:rPr lang="en-US" sz="2400" dirty="0" smtClean="0">
                <a:solidFill>
                  <a:schemeClr val="accent2"/>
                </a:solidFill>
              </a:rPr>
              <a:t>[something]</a:t>
            </a:r>
            <a:r>
              <a:rPr lang="en-US" sz="2400" dirty="0" smtClean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But what if others have predicted </a:t>
            </a:r>
            <a:r>
              <a:rPr lang="en-US" sz="2400" dirty="0" smtClean="0">
                <a:solidFill>
                  <a:schemeClr val="accent2"/>
                </a:solidFill>
              </a:rPr>
              <a:t>[something] </a:t>
            </a:r>
            <a:r>
              <a:rPr lang="en-US" sz="2400" dirty="0" smtClean="0"/>
              <a:t>in a different context or system?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81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F Colors">
      <a:dk1>
        <a:srgbClr val="000000"/>
      </a:dk1>
      <a:lt1>
        <a:srgbClr val="FFFFFF"/>
      </a:lt1>
      <a:dk2>
        <a:srgbClr val="1B3664"/>
      </a:dk2>
      <a:lt2>
        <a:srgbClr val="E7E6E6"/>
      </a:lt2>
      <a:accent1>
        <a:srgbClr val="00529B"/>
      </a:accent1>
      <a:accent2>
        <a:srgbClr val="CB481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Widescreen COE Powerpoint Template" id="{A18C901C-D851-2F41-982D-8ECCC6C873D2}" vid="{1FC9B5F4-5356-3940-B21B-37D02CFE7B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4905</Words>
  <Application>Microsoft Office PowerPoint</Application>
  <PresentationFormat>Widescreen</PresentationFormat>
  <Paragraphs>993</Paragraphs>
  <Slides>140</Slides>
  <Notes>139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6" baseType="lpstr">
      <vt:lpstr>Arial</vt:lpstr>
      <vt:lpstr>Calibri</vt:lpstr>
      <vt:lpstr>Cambria Math</vt:lpstr>
      <vt:lpstr>Times New Roman</vt:lpstr>
      <vt:lpstr>Wingdings</vt:lpstr>
      <vt:lpstr>Office Theme</vt:lpstr>
      <vt:lpstr>Prediction Modeling and Evaluation Metrics</vt:lpstr>
      <vt:lpstr>Prediction Modeling</vt:lpstr>
      <vt:lpstr>Models of Data</vt:lpstr>
      <vt:lpstr>Supervised Learning</vt:lpstr>
      <vt:lpstr>Common Research Questions answered by prediction modeling:  How well can we predict [future event]?   How well can we detect [something that has happened]?   What are the features that are most predictive of [something of interest]?   What is the relationship between [feature] and [outcome], accounting for [other features]? </vt:lpstr>
      <vt:lpstr>Common Research Questions answered by prediction modeling:  How well can we predict [future event]?   How well can we detect [something that has happened]?   What are the features that are most predictive of [something of interest]?   What is the relationship between [feature] and [outcome], accounting for [other features]? </vt:lpstr>
      <vt:lpstr>How well can we predict [future event]?</vt:lpstr>
      <vt:lpstr>Common Research Questions answered by prediction modeling:  How well can we predict [future event]?   How well can we detect [something that has happened]?   What are the features that are most predictive of [something of interest]?   What is the relationship between [feature] and [outcome], accounting for [other features]? </vt:lpstr>
      <vt:lpstr>How well can we detect [something that has happened]?</vt:lpstr>
      <vt:lpstr>Common Research Questions answered by prediction modeling:  How well can we predict [future event]?   How well can we detect [something that has happened]?   What are the features that are most predictive of [something of interest]?   What is the relationship between [feature] and [outcome], accounting for [other features]? </vt:lpstr>
      <vt:lpstr>What are the features that are most predictive of [something of interest]?</vt:lpstr>
      <vt:lpstr>Common Research Questions answered by prediction modeling:  How well can we predict [future event]?   How well can we detect [something that has happened]?   What are the features that are most predictive of [something of interest]?   What is the relationship between [feature] and [outcome], accounting for [other features]? </vt:lpstr>
      <vt:lpstr>What is the relationship between [feature] and [outcome], accounting for [other features]?</vt:lpstr>
      <vt:lpstr> Measuring Relationships</vt:lpstr>
      <vt:lpstr> Measuring Relationships</vt:lpstr>
      <vt:lpstr> Measuring Relationships</vt:lpstr>
      <vt:lpstr> Measuring Relationships</vt:lpstr>
      <vt:lpstr>Terminology Recap</vt:lpstr>
      <vt:lpstr>Introduction to Different Types of Data</vt:lpstr>
      <vt:lpstr>Numeric and Non-numeric Types</vt:lpstr>
      <vt:lpstr>Types of Data</vt:lpstr>
      <vt:lpstr>Nominal Data</vt:lpstr>
      <vt:lpstr>Nominal Data</vt:lpstr>
      <vt:lpstr>Nominal Data</vt:lpstr>
      <vt:lpstr>Ordinal Data</vt:lpstr>
      <vt:lpstr>Ordinal Data</vt:lpstr>
      <vt:lpstr>Continuous Data</vt:lpstr>
      <vt:lpstr>Ratio Data</vt:lpstr>
      <vt:lpstr>Transforming Data</vt:lpstr>
      <vt:lpstr>Transforming Data</vt:lpstr>
      <vt:lpstr>Transforming Data</vt:lpstr>
      <vt:lpstr>Linear Models</vt:lpstr>
      <vt:lpstr>What is a model?</vt:lpstr>
      <vt:lpstr>Linear Models</vt:lpstr>
      <vt:lpstr>Linear Models</vt:lpstr>
      <vt:lpstr>Linear Models</vt:lpstr>
      <vt:lpstr>Linear Models</vt:lpstr>
      <vt:lpstr>Linear Models</vt:lpstr>
      <vt:lpstr>Linear Models</vt:lpstr>
      <vt:lpstr>Linear Models</vt:lpstr>
      <vt:lpstr>Linear Models</vt:lpstr>
      <vt:lpstr>Linear Models</vt:lpstr>
      <vt:lpstr>Linear Models</vt:lpstr>
      <vt:lpstr>Linear Models</vt:lpstr>
      <vt:lpstr>Linear Models</vt:lpstr>
      <vt:lpstr>Linear Models</vt:lpstr>
      <vt:lpstr>Linear Models</vt:lpstr>
      <vt:lpstr>Assumptions</vt:lpstr>
      <vt:lpstr>Assumptions</vt:lpstr>
      <vt:lpstr>Assumptions</vt:lpstr>
      <vt:lpstr>Assumptions</vt:lpstr>
      <vt:lpstr>Assumptions</vt:lpstr>
      <vt:lpstr>Assumptions</vt:lpstr>
      <vt:lpstr>Prediction Modeling and Evaluation Metrics</vt:lpstr>
      <vt:lpstr>Model Evaluation</vt:lpstr>
      <vt:lpstr>Model Evaluation</vt:lpstr>
      <vt:lpstr>Model Evaluation</vt:lpstr>
      <vt:lpstr>Model Evaluation</vt:lpstr>
      <vt:lpstr>Model Evaluation</vt:lpstr>
      <vt:lpstr>Model Evaluation</vt:lpstr>
      <vt:lpstr>Model Evaluation</vt:lpstr>
      <vt:lpstr>Cross Validation</vt:lpstr>
      <vt:lpstr>Cross Validation</vt:lpstr>
      <vt:lpstr>Cross Validation</vt:lpstr>
      <vt:lpstr>Cross Validation</vt:lpstr>
      <vt:lpstr>Cross Validation</vt:lpstr>
      <vt:lpstr>Cross Validation</vt:lpstr>
      <vt:lpstr>Cross Validation</vt:lpstr>
      <vt:lpstr>Cross Validation</vt:lpstr>
      <vt:lpstr>Cross Validation</vt:lpstr>
      <vt:lpstr>Cross Validation</vt:lpstr>
      <vt:lpstr>Evaluation Metrics</vt:lpstr>
      <vt:lpstr>How do we know if our model is “good”?</vt:lpstr>
      <vt:lpstr>How do we know if our model is “good”?</vt:lpstr>
      <vt:lpstr>How do we know if our model is “good”?</vt:lpstr>
      <vt:lpstr>Types of Metrics</vt:lpstr>
      <vt:lpstr>Metrics</vt:lpstr>
      <vt:lpstr>Metrics</vt:lpstr>
      <vt:lpstr>Accuracy (for categorical labels)</vt:lpstr>
      <vt:lpstr>Root Mean Squared Error</vt:lpstr>
      <vt:lpstr>R2</vt:lpstr>
      <vt:lpstr>Precision and Recall</vt:lpstr>
      <vt:lpstr>Cohen’s Kappa</vt:lpstr>
      <vt:lpstr>Cohen’s Kappa</vt:lpstr>
      <vt:lpstr>Cohen’s Kappa</vt:lpstr>
      <vt:lpstr>AUC</vt:lpstr>
      <vt:lpstr>AUC</vt:lpstr>
      <vt:lpstr>AUC</vt:lpstr>
      <vt:lpstr>AUC</vt:lpstr>
      <vt:lpstr>AUC</vt:lpstr>
      <vt:lpstr>AUC</vt:lpstr>
      <vt:lpstr>AUC</vt:lpstr>
      <vt:lpstr>AUC</vt:lpstr>
      <vt:lpstr>AUC</vt:lpstr>
      <vt:lpstr>AUC</vt:lpstr>
      <vt:lpstr>Choosing Metrics</vt:lpstr>
      <vt:lpstr>Baselines of Comparison</vt:lpstr>
      <vt:lpstr>Why Baselines?</vt:lpstr>
      <vt:lpstr>Why Baselines?</vt:lpstr>
      <vt:lpstr>Strawman Comparisons</vt:lpstr>
      <vt:lpstr>Strawman Comparisons</vt:lpstr>
      <vt:lpstr>Majority Class</vt:lpstr>
      <vt:lpstr>Majority Class</vt:lpstr>
      <vt:lpstr>“Average” Model</vt:lpstr>
      <vt:lpstr>“Average” Model</vt:lpstr>
      <vt:lpstr>Evaluation</vt:lpstr>
      <vt:lpstr>Evaluation</vt:lpstr>
      <vt:lpstr>Evaluation</vt:lpstr>
      <vt:lpstr>Evaluation</vt:lpstr>
      <vt:lpstr>Evaluation</vt:lpstr>
      <vt:lpstr>Evaluation</vt:lpstr>
      <vt:lpstr>“Good” Models</vt:lpstr>
      <vt:lpstr>“Good” Models</vt:lpstr>
      <vt:lpstr>More Modeling Methods</vt:lpstr>
      <vt:lpstr>Linear Models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Naïve Bayes</vt:lpstr>
      <vt:lpstr>Bayes Theorem</vt:lpstr>
      <vt:lpstr>Bayes Theorem</vt:lpstr>
      <vt:lpstr>Bayes Theorem</vt:lpstr>
      <vt:lpstr>Bayes Theorem</vt:lpstr>
      <vt:lpstr>Naïve Bayes</vt:lpstr>
      <vt:lpstr>Support Vector Machines</vt:lpstr>
      <vt:lpstr>Support Vector Machines (SVM)</vt:lpstr>
      <vt:lpstr>Support Vector Machines (SVM)</vt:lpstr>
      <vt:lpstr>Support Vector Machines (SVM)</vt:lpstr>
      <vt:lpstr>Support Vector Machines (SVM)</vt:lpstr>
      <vt:lpstr>Support Vector Machines (SVM)</vt:lpstr>
      <vt:lpstr>Support Vector Machines (SVM)</vt:lpstr>
      <vt:lpstr>Support Vector Machines (SVM)</vt:lpstr>
      <vt:lpstr>Support Vector Machines (SVM)</vt:lpstr>
      <vt:lpstr>Support Vector Machines (SVM)</vt:lpstr>
      <vt:lpstr>Support Vector Machines (SVM)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account</cp:lastModifiedBy>
  <cp:revision>139</cp:revision>
  <dcterms:created xsi:type="dcterms:W3CDTF">2018-12-11T15:53:31Z</dcterms:created>
  <dcterms:modified xsi:type="dcterms:W3CDTF">2024-02-05T06:49:32Z</dcterms:modified>
  <cp:category/>
</cp:coreProperties>
</file>