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2" roundtripDataSignature="AMtx7miGHHEstg07+fXT8mvunhv5sy9g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1F7558F-9C36-4ED3-A3E4-0C57FD7E6DF4}">
  <a:tblStyle styleId="{F1F7558F-9C36-4ED3-A3E4-0C57FD7E6DF4}" styleName="Table_0">
    <a:wholeTbl>
      <a:tcTxStyle b="off" i="off">
        <a:font>
          <a:latin typeface="Tw Cen MT"/>
          <a:ea typeface="Tw Cen MT"/>
          <a:cs typeface="Tw Cen MT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EF2F7"/>
          </a:solidFill>
        </a:fill>
      </a:tcStyle>
    </a:wholeTbl>
    <a:band1H>
      <a:tcTxStyle/>
      <a:tcStyle>
        <a:fill>
          <a:solidFill>
            <a:srgbClr val="DCE5EE"/>
          </a:solidFill>
        </a:fill>
      </a:tcStyle>
    </a:band1H>
    <a:band2H>
      <a:tcTxStyle/>
    </a:band2H>
    <a:band1V>
      <a:tcTxStyle/>
      <a:tcStyle>
        <a:fill>
          <a:solidFill>
            <a:srgbClr val="DCE5EE"/>
          </a:solidFill>
        </a:fill>
      </a:tcStyle>
    </a:band1V>
    <a:band2V>
      <a:tcTxStyle/>
    </a:band2V>
    <a:la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7"/>
          <p:cNvSpPr txBox="1"/>
          <p:nvPr>
            <p:ph idx="1" type="body"/>
          </p:nvPr>
        </p:nvSpPr>
        <p:spPr>
          <a:xfrm>
            <a:off x="1371600" y="2743200"/>
            <a:ext cx="7123113" cy="1673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1680"/>
              <a:buNone/>
              <a:defRPr sz="28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55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20" name="Google Shape;20;p27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" name="Google Shape;21;p2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" name="Google Shape;22;p27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" name="Google Shape;23;p27"/>
          <p:cNvSpPr txBox="1"/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wentieth Century"/>
              <a:buNone/>
              <a:defRPr b="0" sz="4400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7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7"/>
          <p:cNvSpPr txBox="1"/>
          <p:nvPr>
            <p:ph idx="12" type="sldNum"/>
          </p:nvPr>
        </p:nvSpPr>
        <p:spPr>
          <a:xfrm>
            <a:off x="0" y="1752600"/>
            <a:ext cx="1295400" cy="7016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1" i="0" sz="24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algn="ctr">
              <a:spcBef>
                <a:spcPts val="0"/>
              </a:spcBef>
              <a:buNone/>
              <a:defRPr b="1" i="0" sz="24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algn="ctr">
              <a:spcBef>
                <a:spcPts val="0"/>
              </a:spcBef>
              <a:buNone/>
              <a:defRPr b="1" i="0" sz="24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algn="ctr">
              <a:spcBef>
                <a:spcPts val="0"/>
              </a:spcBef>
              <a:buNone/>
              <a:defRPr b="1" i="0" sz="24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algn="ctr">
              <a:spcBef>
                <a:spcPts val="0"/>
              </a:spcBef>
              <a:buNone/>
              <a:defRPr b="1" i="0" sz="24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algn="ctr">
              <a:spcBef>
                <a:spcPts val="0"/>
              </a:spcBef>
              <a:buNone/>
              <a:defRPr b="1" i="0" sz="24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algn="ctr">
              <a:spcBef>
                <a:spcPts val="0"/>
              </a:spcBef>
              <a:buNone/>
              <a:defRPr b="1" i="0" sz="24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algn="ctr">
              <a:spcBef>
                <a:spcPts val="0"/>
              </a:spcBef>
              <a:buNone/>
              <a:defRPr b="1" i="0" sz="24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algn="ctr">
              <a:spcBef>
                <a:spcPts val="0"/>
              </a:spcBef>
              <a:buNone/>
              <a:defRPr b="1" i="0" sz="24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Google Shape;26;p27"/>
          <p:cNvSpPr txBox="1"/>
          <p:nvPr>
            <p:ph idx="11" type="ftr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6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6"/>
          <p:cNvSpPr txBox="1"/>
          <p:nvPr>
            <p:ph idx="1" type="body"/>
          </p:nvPr>
        </p:nvSpPr>
        <p:spPr>
          <a:xfrm rot="5400000">
            <a:off x="2426208" y="-213360"/>
            <a:ext cx="4526280" cy="81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97180" lvl="0" marL="45720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indent="-308610" lvl="1" marL="91440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88" name="Google Shape;88;p36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6"/>
          <p:cNvSpPr txBox="1"/>
          <p:nvPr>
            <p:ph idx="11" type="ftr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6"/>
          <p:cNvSpPr txBox="1"/>
          <p:nvPr>
            <p:ph idx="12" type="sldNum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bg>
      <p:bgPr>
        <a:solidFill>
          <a:schemeClr val="lt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7"/>
          <p:cNvSpPr txBox="1"/>
          <p:nvPr>
            <p:ph type="title"/>
          </p:nvPr>
        </p:nvSpPr>
        <p:spPr>
          <a:xfrm rot="5400000">
            <a:off x="4823619" y="2339182"/>
            <a:ext cx="551656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7"/>
          <p:cNvSpPr txBox="1"/>
          <p:nvPr>
            <p:ph idx="1" type="body"/>
          </p:nvPr>
        </p:nvSpPr>
        <p:spPr>
          <a:xfrm rot="5400000">
            <a:off x="480218" y="586582"/>
            <a:ext cx="5516564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97180" lvl="0" marL="45720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indent="-308610" lvl="1" marL="91440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94" name="Google Shape;94;p37"/>
          <p:cNvSpPr txBox="1"/>
          <p:nvPr>
            <p:ph idx="10" type="dt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7"/>
          <p:cNvSpPr txBox="1"/>
          <p:nvPr>
            <p:ph idx="11" type="ftr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7"/>
          <p:cNvSpPr/>
          <p:nvPr/>
        </p:nvSpPr>
        <p:spPr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7" name="Google Shape;97;p3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8" name="Google Shape;98;p37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9" name="Google Shape;99;p37"/>
          <p:cNvSpPr txBox="1"/>
          <p:nvPr>
            <p:ph idx="12" type="sldNum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 txBox="1"/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8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8"/>
          <p:cNvSpPr txBox="1"/>
          <p:nvPr>
            <p:ph idx="11" type="ftr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8"/>
          <p:cNvSpPr txBox="1"/>
          <p:nvPr>
            <p:ph idx="12" type="sldNum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28"/>
          <p:cNvSpPr txBox="1"/>
          <p:nvPr>
            <p:ph idx="1" type="body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97180" lvl="0" marL="45720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indent="-308610" lvl="1" marL="91440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bg>
      <p:bgPr>
        <a:solidFill>
          <a:schemeClr val="dk2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9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" name="Google Shape;35;p2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" name="Google Shape;36;p29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7" name="Google Shape;37;p29"/>
          <p:cNvSpPr txBox="1"/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wentieth Century"/>
              <a:buNone/>
              <a:defRPr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9"/>
          <p:cNvSpPr txBox="1"/>
          <p:nvPr>
            <p:ph idx="1" type="subTitle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9" name="Google Shape;39;p29"/>
          <p:cNvSpPr txBox="1"/>
          <p:nvPr>
            <p:ph idx="10" type="dt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9"/>
          <p:cNvSpPr txBox="1"/>
          <p:nvPr>
            <p:ph idx="11" type="ftr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9"/>
          <p:cNvSpPr txBox="1"/>
          <p:nvPr>
            <p:ph idx="12" type="sldNum"/>
          </p:nvPr>
        </p:nvSpPr>
        <p:spPr>
          <a:xfrm>
            <a:off x="8001000" y="228600"/>
            <a:ext cx="8382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 b="1" i="0" sz="1400" u="none" cap="none" strike="noStrik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algn="ctr">
              <a:spcBef>
                <a:spcPts val="0"/>
              </a:spcBef>
              <a:buNone/>
              <a:defRPr b="1" i="0" sz="1400" u="none" cap="none" strike="noStrik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algn="ctr">
              <a:spcBef>
                <a:spcPts val="0"/>
              </a:spcBef>
              <a:buNone/>
              <a:defRPr b="1" i="0" sz="1400" u="none" cap="none" strike="noStrik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algn="ctr">
              <a:spcBef>
                <a:spcPts val="0"/>
              </a:spcBef>
              <a:buNone/>
              <a:defRPr b="1" i="0" sz="1400" u="none" cap="none" strike="noStrik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algn="ctr">
              <a:spcBef>
                <a:spcPts val="0"/>
              </a:spcBef>
              <a:buNone/>
              <a:defRPr b="1" i="0" sz="1400" u="none" cap="none" strike="noStrik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algn="ctr">
              <a:spcBef>
                <a:spcPts val="0"/>
              </a:spcBef>
              <a:buNone/>
              <a:defRPr b="1" i="0" sz="1400" u="none" cap="none" strike="noStrik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algn="ctr">
              <a:spcBef>
                <a:spcPts val="0"/>
              </a:spcBef>
              <a:buNone/>
              <a:defRPr b="1" i="0" sz="1400" u="none" cap="none" strike="noStrik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algn="ctr">
              <a:spcBef>
                <a:spcPts val="0"/>
              </a:spcBef>
              <a:buNone/>
              <a:defRPr b="1" i="0" sz="1400" u="none" cap="none" strike="noStrik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algn="ctr">
              <a:spcBef>
                <a:spcPts val="0"/>
              </a:spcBef>
              <a:buNone/>
              <a:defRPr b="1" i="0" sz="1400" u="none" cap="none" strike="noStrik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0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0"/>
          <p:cNvSpPr txBox="1"/>
          <p:nvPr>
            <p:ph idx="1" type="body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97180" lvl="0" marL="45720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indent="-308610" lvl="1" marL="91440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45" name="Google Shape;45;p30"/>
          <p:cNvSpPr txBox="1"/>
          <p:nvPr>
            <p:ph idx="2" type="body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97180" lvl="0" marL="45720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indent="-308610" lvl="1" marL="91440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46" name="Google Shape;46;p30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0"/>
          <p:cNvSpPr txBox="1"/>
          <p:nvPr>
            <p:ph idx="12" type="sldNum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30"/>
          <p:cNvSpPr txBox="1"/>
          <p:nvPr>
            <p:ph idx="11" type="ftr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/>
          <p:nvPr>
            <p:ph type="title"/>
          </p:nvPr>
        </p:nvSpPr>
        <p:spPr>
          <a:xfrm>
            <a:off x="533400" y="273050"/>
            <a:ext cx="8153400" cy="869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1"/>
          <p:cNvSpPr txBox="1"/>
          <p:nvPr>
            <p:ph idx="1" type="body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97180" lvl="0" marL="45720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indent="-308610" lvl="1" marL="91440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52" name="Google Shape;52;p31"/>
          <p:cNvSpPr txBox="1"/>
          <p:nvPr>
            <p:ph idx="2" type="body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97180" lvl="0" marL="45720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indent="-308610" lvl="1" marL="91440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53" name="Google Shape;53;p31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1"/>
          <p:cNvSpPr txBox="1"/>
          <p:nvPr>
            <p:ph idx="12" type="sldNum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31"/>
          <p:cNvSpPr txBox="1"/>
          <p:nvPr>
            <p:ph idx="11" type="ftr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1"/>
          <p:cNvSpPr txBox="1"/>
          <p:nvPr>
            <p:ph idx="3" type="body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b="1" sz="2000">
                <a:solidFill>
                  <a:srgbClr val="FFFFFF"/>
                </a:solidFill>
              </a:defRPr>
            </a:lvl1pPr>
            <a:lvl2pPr indent="-308610" lvl="1" marL="91440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57" name="Google Shape;57;p31"/>
          <p:cNvSpPr txBox="1"/>
          <p:nvPr>
            <p:ph idx="4" type="body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b="1" sz="2000">
                <a:solidFill>
                  <a:srgbClr val="FFFFFF"/>
                </a:solidFill>
              </a:defRPr>
            </a:lvl1pPr>
            <a:lvl2pPr indent="-308610" lvl="1" marL="91440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2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2"/>
          <p:cNvSpPr txBox="1"/>
          <p:nvPr>
            <p:ph idx="11" type="ftr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2"/>
          <p:cNvSpPr txBox="1"/>
          <p:nvPr>
            <p:ph idx="12" type="sldNum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3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3"/>
          <p:cNvSpPr txBox="1"/>
          <p:nvPr>
            <p:ph idx="11" type="ftr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3"/>
          <p:cNvSpPr txBox="1"/>
          <p:nvPr>
            <p:ph idx="12" type="sldNum"/>
          </p:nvPr>
        </p:nvSpPr>
        <p:spPr>
          <a:xfrm>
            <a:off x="0" y="6248400"/>
            <a:ext cx="533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 b="1" i="0" sz="1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algn="ctr">
              <a:spcBef>
                <a:spcPts val="0"/>
              </a:spcBef>
              <a:buNone/>
              <a:defRPr b="1" i="0" sz="1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algn="ctr">
              <a:spcBef>
                <a:spcPts val="0"/>
              </a:spcBef>
              <a:buNone/>
              <a:defRPr b="1" i="0" sz="1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algn="ctr">
              <a:spcBef>
                <a:spcPts val="0"/>
              </a:spcBef>
              <a:buNone/>
              <a:defRPr b="1" i="0" sz="1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algn="ctr">
              <a:spcBef>
                <a:spcPts val="0"/>
              </a:spcBef>
              <a:buNone/>
              <a:defRPr b="1" i="0" sz="1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algn="ctr">
              <a:spcBef>
                <a:spcPts val="0"/>
              </a:spcBef>
              <a:buNone/>
              <a:defRPr b="1" i="0" sz="1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algn="ctr">
              <a:spcBef>
                <a:spcPts val="0"/>
              </a:spcBef>
              <a:buNone/>
              <a:defRPr b="1" i="0" sz="1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algn="ctr">
              <a:spcBef>
                <a:spcPts val="0"/>
              </a:spcBef>
              <a:buNone/>
              <a:defRPr b="1" i="0" sz="1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algn="ctr">
              <a:spcBef>
                <a:spcPts val="0"/>
              </a:spcBef>
              <a:buNone/>
              <a:defRPr b="1" i="0" sz="1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4"/>
          <p:cNvSpPr txBox="1"/>
          <p:nvPr>
            <p:ph type="title"/>
          </p:nvPr>
        </p:nvSpPr>
        <p:spPr>
          <a:xfrm>
            <a:off x="609600" y="273050"/>
            <a:ext cx="8077200" cy="869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b="0"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4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4"/>
          <p:cNvSpPr txBox="1"/>
          <p:nvPr>
            <p:ph idx="11" type="ftr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4"/>
          <p:cNvSpPr txBox="1"/>
          <p:nvPr>
            <p:ph idx="12" type="sldNum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" name="Google Shape;72;p34"/>
          <p:cNvSpPr txBox="1"/>
          <p:nvPr>
            <p:ph idx="1" type="body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solidFill>
            <a:schemeClr val="accent2"/>
          </a:solidFill>
          <a:ln cap="sq" cmpd="dbl" w="508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91425" lIns="137150" spcFirstLastPara="1" rIns="137150" wrap="square" tIns="182875">
            <a:norm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108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750"/>
              <a:buNone/>
              <a:defRPr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SzPts val="67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SzPts val="58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73" name="Google Shape;73;p34"/>
          <p:cNvSpPr txBox="1"/>
          <p:nvPr>
            <p:ph idx="2" type="body"/>
          </p:nvPr>
        </p:nvSpPr>
        <p:spPr>
          <a:xfrm>
            <a:off x="2362200" y="1752600"/>
            <a:ext cx="64008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97180" lvl="0" marL="45720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indent="-308610" lvl="1" marL="91440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5"/>
          <p:cNvSpPr txBox="1"/>
          <p:nvPr>
            <p:ph idx="1" type="body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1020"/>
              <a:buFont typeface="Twentieth Century"/>
              <a:buNone/>
              <a:defRPr sz="1700"/>
            </a:lvl1pPr>
            <a:lvl2pPr indent="-228600" lvl="1" marL="914400" algn="l">
              <a:spcBef>
                <a:spcPts val="550"/>
              </a:spcBef>
              <a:spcAft>
                <a:spcPts val="0"/>
              </a:spcAft>
              <a:buSzPts val="840"/>
              <a:buFont typeface="Twentieth Century"/>
              <a:buNone/>
              <a:defRPr sz="1200"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750"/>
              <a:buFont typeface="Twentieth Century"/>
              <a:buNone/>
              <a:defRPr sz="10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SzPts val="675"/>
              <a:buFont typeface="Twentieth Century"/>
              <a:buNone/>
              <a:defRPr sz="900"/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SzPts val="585"/>
              <a:buFont typeface="Twentieth Century"/>
              <a:buNone/>
              <a:defRPr sz="9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76" name="Google Shape;76;p35"/>
          <p:cNvSpPr/>
          <p:nvPr/>
        </p:nvSpPr>
        <p:spPr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7" name="Google Shape;77;p35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8" name="Google Shape;78;p35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9" name="Google Shape;79;p35"/>
          <p:cNvSpPr txBox="1"/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b="0" sz="2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5"/>
          <p:cNvSpPr/>
          <p:nvPr/>
        </p:nvSpPr>
        <p:spPr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1" name="Google Shape;81;p35"/>
          <p:cNvSpPr txBox="1"/>
          <p:nvPr>
            <p:ph idx="10" type="dt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5"/>
          <p:cNvSpPr txBox="1"/>
          <p:nvPr>
            <p:ph idx="12" type="sldNum"/>
          </p:nvPr>
        </p:nvSpPr>
        <p:spPr>
          <a:xfrm>
            <a:off x="0" y="4667249"/>
            <a:ext cx="1447800" cy="6635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Google Shape;83;p35"/>
          <p:cNvSpPr txBox="1"/>
          <p:nvPr>
            <p:ph idx="11" type="ftr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5"/>
          <p:cNvSpPr/>
          <p:nvPr>
            <p:ph idx="2" type="pic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rgbClr val="DCE5EE"/>
          </a:solidFill>
          <a:ln>
            <a:noFill/>
          </a:ln>
        </p:spPr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6"/>
          <p:cNvSpPr txBox="1"/>
          <p:nvPr>
            <p:ph idx="1" type="body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909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4169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b="0" i="0" sz="2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38137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2" name="Google Shape;12;p26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3" name="Google Shape;13;p26"/>
          <p:cNvSpPr txBox="1"/>
          <p:nvPr>
            <p:ph idx="11" type="ftr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4" name="Google Shape;14;p26"/>
          <p:cNvSpPr/>
          <p:nvPr/>
        </p:nvSpPr>
        <p:spPr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" name="Google Shape;15;p26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" name="Google Shape;16;p26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" name="Google Shape;17;p26"/>
          <p:cNvSpPr txBox="1"/>
          <p:nvPr>
            <p:ph idx="12" type="sldNum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Relationship Id="rId4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jpg"/><Relationship Id="rId4" Type="http://schemas.openxmlformats.org/officeDocument/2006/relationships/image" Target="../media/image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"/>
          <p:cNvSpPr txBox="1"/>
          <p:nvPr>
            <p:ph type="title"/>
          </p:nvPr>
        </p:nvSpPr>
        <p:spPr>
          <a:xfrm>
            <a:off x="1295400" y="2667000"/>
            <a:ext cx="76200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45D7E"/>
              </a:buClr>
              <a:buSzPct val="100000"/>
              <a:buFont typeface="Twentieth Century"/>
              <a:buNone/>
            </a:pPr>
            <a:r>
              <a:rPr b="1" lang="en-US">
                <a:solidFill>
                  <a:srgbClr val="345D7E"/>
                </a:solidFill>
              </a:rPr>
              <a:t>Data Science Methods for Digital Learning Platforms Certificate</a:t>
            </a:r>
            <a:br>
              <a:rPr b="1" lang="en-US">
                <a:solidFill>
                  <a:srgbClr val="345D7E"/>
                </a:solidFill>
              </a:rPr>
            </a:br>
            <a:br>
              <a:rPr b="1" lang="en-US">
                <a:solidFill>
                  <a:srgbClr val="345D7E"/>
                </a:solidFill>
              </a:rPr>
            </a:br>
            <a:br>
              <a:rPr b="1" lang="en-US">
                <a:solidFill>
                  <a:srgbClr val="345D7E"/>
                </a:solidFill>
              </a:rPr>
            </a:br>
            <a:endParaRPr b="1">
              <a:solidFill>
                <a:srgbClr val="345D7E"/>
              </a:solidFill>
            </a:endParaRPr>
          </a:p>
        </p:txBody>
      </p:sp>
      <p:sp>
        <p:nvSpPr>
          <p:cNvPr id="106" name="Google Shape;106;p1"/>
          <p:cNvSpPr txBox="1"/>
          <p:nvPr/>
        </p:nvSpPr>
        <p:spPr>
          <a:xfrm>
            <a:off x="1524000" y="1676400"/>
            <a:ext cx="7620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75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wentieth Century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Week 1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/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lang="en-US"/>
              <a:t>Data Science and Statistics</a:t>
            </a:r>
            <a:endParaRPr/>
          </a:p>
        </p:txBody>
      </p:sp>
      <p:sp>
        <p:nvSpPr>
          <p:cNvPr id="165" name="Google Shape;165;p10"/>
          <p:cNvSpPr txBox="1"/>
          <p:nvPr>
            <p:ph idx="1" type="body"/>
          </p:nvPr>
        </p:nvSpPr>
        <p:spPr>
          <a:xfrm>
            <a:off x="612648" y="1600200"/>
            <a:ext cx="81534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20059" lvl="0" marL="320040" rtl="0" algn="l">
              <a:spcBef>
                <a:spcPts val="0"/>
              </a:spcBef>
              <a:spcAft>
                <a:spcPts val="0"/>
              </a:spcAft>
              <a:buSzPct val="59999"/>
              <a:buChar char="◻"/>
            </a:pPr>
            <a:r>
              <a:rPr lang="en-US"/>
              <a:t>Especially with digital learning platforms, we are often dealing with large quantities of data (debatably “big” data)</a:t>
            </a:r>
            <a:endParaRPr/>
          </a:p>
          <a:p>
            <a:pPr indent="-217855" lvl="0" marL="320040" rtl="0" algn="l">
              <a:spcBef>
                <a:spcPts val="700"/>
              </a:spcBef>
              <a:spcAft>
                <a:spcPts val="0"/>
              </a:spcAft>
              <a:buSzPct val="59999"/>
              <a:buNone/>
            </a:pPr>
            <a:r>
              <a:t/>
            </a:r>
            <a:endParaRPr/>
          </a:p>
          <a:p>
            <a:pPr indent="-320059" lvl="0" marL="320040" rtl="0" algn="l">
              <a:spcBef>
                <a:spcPts val="700"/>
              </a:spcBef>
              <a:spcAft>
                <a:spcPts val="0"/>
              </a:spcAft>
              <a:buSzPct val="59999"/>
              <a:buChar char="◻"/>
            </a:pPr>
            <a:r>
              <a:rPr lang="en-US"/>
              <a:t>Many traditional statistical paradigms break down at this size</a:t>
            </a:r>
            <a:endParaRPr/>
          </a:p>
          <a:p>
            <a:pPr indent="-274320" lvl="1" marL="640080" rtl="0" algn="l">
              <a:spcBef>
                <a:spcPts val="550"/>
              </a:spcBef>
              <a:spcAft>
                <a:spcPts val="0"/>
              </a:spcAft>
              <a:buSzPct val="70000"/>
              <a:buChar char="🞑"/>
            </a:pPr>
            <a:r>
              <a:rPr lang="en-US"/>
              <a:t>Everything comes up statistically significant, even with tiny effect sizes</a:t>
            </a:r>
            <a:endParaRPr/>
          </a:p>
          <a:p>
            <a:pPr indent="-274320" lvl="1" marL="640080" rtl="0" algn="l">
              <a:spcBef>
                <a:spcPts val="550"/>
              </a:spcBef>
              <a:spcAft>
                <a:spcPts val="0"/>
              </a:spcAft>
              <a:buSzPct val="70000"/>
              <a:buChar char="🞑"/>
            </a:pPr>
            <a:r>
              <a:rPr lang="en-US"/>
              <a:t>Some stats tools are just too slow with this much data</a:t>
            </a:r>
            <a:endParaRPr/>
          </a:p>
          <a:p>
            <a:pPr indent="-217855" lvl="0" marL="320040" rtl="0" algn="l">
              <a:spcBef>
                <a:spcPts val="700"/>
              </a:spcBef>
              <a:spcAft>
                <a:spcPts val="0"/>
              </a:spcAft>
              <a:buSzPct val="59999"/>
              <a:buNone/>
            </a:pPr>
            <a:r>
              <a:t/>
            </a:r>
            <a:endParaRPr/>
          </a:p>
          <a:p>
            <a:pPr indent="-320059" lvl="0" marL="320040" rtl="0" algn="l">
              <a:spcBef>
                <a:spcPts val="700"/>
              </a:spcBef>
              <a:spcAft>
                <a:spcPts val="0"/>
              </a:spcAft>
              <a:buSzPct val="59999"/>
              <a:buChar char="◻"/>
            </a:pPr>
            <a:r>
              <a:rPr lang="en-US"/>
              <a:t>Many of the concerns of statistics still very relevant</a:t>
            </a:r>
            <a:endParaRPr/>
          </a:p>
          <a:p>
            <a:pPr indent="-320059" lvl="0" marL="320040" rtl="0" algn="l">
              <a:spcBef>
                <a:spcPts val="700"/>
              </a:spcBef>
              <a:spcAft>
                <a:spcPts val="0"/>
              </a:spcAft>
              <a:buSzPct val="59999"/>
              <a:buChar char="◻"/>
            </a:pPr>
            <a:r>
              <a:rPr lang="en-US"/>
              <a:t>Many of the methods drawn from statistics</a:t>
            </a:r>
            <a:endParaRPr/>
          </a:p>
          <a:p>
            <a:pPr indent="-320059" lvl="0" marL="320040" rtl="0" algn="l">
              <a:spcBef>
                <a:spcPts val="700"/>
              </a:spcBef>
              <a:spcAft>
                <a:spcPts val="0"/>
              </a:spcAft>
              <a:buSzPct val="59999"/>
              <a:buChar char="◻"/>
            </a:pPr>
            <a:r>
              <a:rPr lang="en-US"/>
              <a:t>Porous boundaries between fields</a:t>
            </a:r>
            <a:endParaRPr/>
          </a:p>
          <a:p>
            <a:pPr indent="-217855" lvl="0" marL="320040" rtl="0" algn="l">
              <a:spcBef>
                <a:spcPts val="700"/>
              </a:spcBef>
              <a:spcAft>
                <a:spcPts val="0"/>
              </a:spcAft>
              <a:buSzPct val="59999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"/>
          <p:cNvSpPr txBox="1"/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lang="en-US"/>
              <a:t>Two communities</a:t>
            </a:r>
            <a:endParaRPr/>
          </a:p>
        </p:txBody>
      </p:sp>
      <p:sp>
        <p:nvSpPr>
          <p:cNvPr id="172" name="Google Shape;172;p11"/>
          <p:cNvSpPr txBox="1"/>
          <p:nvPr>
            <p:ph idx="1" type="body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0040" lvl="0" marL="320040" rtl="0" algn="l">
              <a:spcBef>
                <a:spcPts val="0"/>
              </a:spcBef>
              <a:spcAft>
                <a:spcPts val="0"/>
              </a:spcAft>
              <a:buSzPts val="1740"/>
              <a:buChar char="◻"/>
            </a:pPr>
            <a:r>
              <a:rPr lang="en-US"/>
              <a:t>International Educational Data Mining Society</a:t>
            </a:r>
            <a:endParaRPr/>
          </a:p>
          <a:p>
            <a:pPr indent="-274320" lvl="1" marL="640080" rtl="0" algn="l">
              <a:spcBef>
                <a:spcPts val="550"/>
              </a:spcBef>
              <a:spcAft>
                <a:spcPts val="0"/>
              </a:spcAft>
              <a:buSzPts val="1820"/>
              <a:buChar char="🞑"/>
            </a:pPr>
            <a:r>
              <a:rPr lang="en-US"/>
              <a:t>First event: EDM workshop in 2005 (at AAAI)</a:t>
            </a:r>
            <a:endParaRPr/>
          </a:p>
          <a:p>
            <a:pPr indent="-274320" lvl="1" marL="640080" rtl="0" algn="l">
              <a:spcBef>
                <a:spcPts val="550"/>
              </a:spcBef>
              <a:spcAft>
                <a:spcPts val="0"/>
              </a:spcAft>
              <a:buSzPts val="1820"/>
              <a:buChar char="🞑"/>
            </a:pPr>
            <a:r>
              <a:rPr lang="en-US"/>
              <a:t>First conference: EDM2008</a:t>
            </a:r>
            <a:endParaRPr/>
          </a:p>
          <a:p>
            <a:pPr indent="-274320" lvl="1" marL="640080" rtl="0" algn="l">
              <a:spcBef>
                <a:spcPts val="550"/>
              </a:spcBef>
              <a:spcAft>
                <a:spcPts val="0"/>
              </a:spcAft>
              <a:buSzPts val="1820"/>
              <a:buChar char="🞑"/>
            </a:pPr>
            <a:r>
              <a:rPr lang="en-US"/>
              <a:t>Publishing JEDM since 2009</a:t>
            </a:r>
            <a:endParaRPr/>
          </a:p>
          <a:p>
            <a:pPr indent="-320040" lvl="0" marL="320040" rtl="0" algn="l">
              <a:spcBef>
                <a:spcPts val="700"/>
              </a:spcBef>
              <a:spcAft>
                <a:spcPts val="0"/>
              </a:spcAft>
              <a:buSzPts val="1740"/>
              <a:buChar char="◻"/>
            </a:pPr>
            <a:r>
              <a:rPr lang="en-US"/>
              <a:t>Society for Learning Analytics Research</a:t>
            </a:r>
            <a:endParaRPr/>
          </a:p>
          <a:p>
            <a:pPr indent="-274320" lvl="1" marL="640080" rtl="0" algn="l">
              <a:spcBef>
                <a:spcPts val="550"/>
              </a:spcBef>
              <a:spcAft>
                <a:spcPts val="0"/>
              </a:spcAft>
              <a:buSzPts val="1820"/>
              <a:buChar char="🞑"/>
            </a:pPr>
            <a:r>
              <a:rPr lang="en-US"/>
              <a:t>First conference: LAK2011</a:t>
            </a:r>
            <a:endParaRPr/>
          </a:p>
          <a:p>
            <a:pPr indent="-274320" lvl="1" marL="640080" rtl="0" algn="l">
              <a:spcBef>
                <a:spcPts val="550"/>
              </a:spcBef>
              <a:spcAft>
                <a:spcPts val="0"/>
              </a:spcAft>
              <a:buSzPts val="1820"/>
              <a:buChar char="🞑"/>
            </a:pPr>
            <a:r>
              <a:rPr lang="en-US"/>
              <a:t>Journal of Learning Analytics (founded 2012)</a:t>
            </a:r>
            <a:endParaRPr/>
          </a:p>
          <a:p>
            <a:pPr indent="-209550" lvl="0" marL="320040" rtl="0" algn="l">
              <a:spcBef>
                <a:spcPts val="700"/>
              </a:spcBef>
              <a:spcAft>
                <a:spcPts val="0"/>
              </a:spcAft>
              <a:buSzPts val="174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"/>
          <p:cNvSpPr txBox="1"/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lang="en-US"/>
              <a:t>Two communities</a:t>
            </a:r>
            <a:endParaRPr/>
          </a:p>
        </p:txBody>
      </p:sp>
      <p:sp>
        <p:nvSpPr>
          <p:cNvPr id="179" name="Google Shape;179;p12"/>
          <p:cNvSpPr txBox="1"/>
          <p:nvPr>
            <p:ph idx="1" type="body"/>
          </p:nvPr>
        </p:nvSpPr>
        <p:spPr>
          <a:xfrm>
            <a:off x="612648" y="1600200"/>
            <a:ext cx="81534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0040" lvl="0" marL="320040" rtl="0" algn="l">
              <a:spcBef>
                <a:spcPts val="0"/>
              </a:spcBef>
              <a:spcAft>
                <a:spcPts val="0"/>
              </a:spcAft>
              <a:buSzPts val="1740"/>
              <a:buChar char="◻"/>
            </a:pPr>
            <a:r>
              <a:rPr lang="en-US"/>
              <a:t>Joint goal of exploring the “big data” now available on learners and learning</a:t>
            </a:r>
            <a:endParaRPr/>
          </a:p>
          <a:p>
            <a:pPr indent="-320040" lvl="0" marL="320040" rtl="0" algn="l">
              <a:spcBef>
                <a:spcPts val="700"/>
              </a:spcBef>
              <a:spcAft>
                <a:spcPts val="0"/>
              </a:spcAft>
              <a:buSzPts val="1740"/>
              <a:buChar char="◻"/>
            </a:pPr>
            <a:r>
              <a:rPr lang="en-US"/>
              <a:t>To promote</a:t>
            </a:r>
            <a:endParaRPr/>
          </a:p>
          <a:p>
            <a:pPr indent="-274320" lvl="1" marL="640080" rtl="0" algn="l">
              <a:spcBef>
                <a:spcPts val="550"/>
              </a:spcBef>
              <a:spcAft>
                <a:spcPts val="0"/>
              </a:spcAft>
              <a:buSzPts val="1820"/>
              <a:buChar char="🞑"/>
            </a:pPr>
            <a:r>
              <a:rPr lang="en-US"/>
              <a:t>New scientific discoveries &amp; to advance learning sciences</a:t>
            </a:r>
            <a:endParaRPr/>
          </a:p>
          <a:p>
            <a:pPr indent="-274320" lvl="1" marL="640080" rtl="0" algn="l">
              <a:spcBef>
                <a:spcPts val="550"/>
              </a:spcBef>
              <a:spcAft>
                <a:spcPts val="0"/>
              </a:spcAft>
              <a:buSzPts val="1820"/>
              <a:buChar char="🞑"/>
            </a:pPr>
            <a:r>
              <a:rPr lang="en-US"/>
              <a:t>Better assessment of learners along multiple dimensions</a:t>
            </a:r>
            <a:endParaRPr/>
          </a:p>
          <a:p>
            <a:pPr indent="-228600" lvl="2" marL="914400" rtl="0" algn="l">
              <a:spcBef>
                <a:spcPts val="500"/>
              </a:spcBef>
              <a:spcAft>
                <a:spcPts val="0"/>
              </a:spcAft>
              <a:buSzPts val="1725"/>
              <a:buChar char="■"/>
            </a:pPr>
            <a:r>
              <a:rPr lang="en-US"/>
              <a:t>Cognitive, meta-cognitive, emotional, social, etc.</a:t>
            </a:r>
            <a:endParaRPr/>
          </a:p>
          <a:p>
            <a:pPr indent="-274320" lvl="1" marL="640080" rtl="0" algn="l">
              <a:spcBef>
                <a:spcPts val="550"/>
              </a:spcBef>
              <a:spcAft>
                <a:spcPts val="0"/>
              </a:spcAft>
              <a:buSzPts val="1820"/>
              <a:buChar char="🞑"/>
            </a:pPr>
            <a:r>
              <a:rPr lang="en-US"/>
              <a:t>Better real-time support for learners</a:t>
            </a:r>
            <a:endParaRPr/>
          </a:p>
          <a:p>
            <a:pPr indent="-228600" lvl="2" marL="914400" rtl="0" algn="l">
              <a:spcBef>
                <a:spcPts val="500"/>
              </a:spcBef>
              <a:spcAft>
                <a:spcPts val="0"/>
              </a:spcAft>
              <a:buSzPts val="1725"/>
              <a:buChar char="■"/>
            </a:pPr>
            <a:r>
              <a:rPr lang="en-US"/>
              <a:t>Adaptive learning systems</a:t>
            </a:r>
            <a:endParaRPr/>
          </a:p>
          <a:p>
            <a:pPr indent="-228600" lvl="2" marL="914400" rtl="0" algn="l">
              <a:spcBef>
                <a:spcPts val="500"/>
              </a:spcBef>
              <a:spcAft>
                <a:spcPts val="0"/>
              </a:spcAft>
              <a:buSzPts val="1725"/>
              <a:buChar char="■"/>
            </a:pPr>
            <a:r>
              <a:rPr lang="en-US"/>
              <a:t>Actionable information for teachers and other school personnel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"/>
          <p:cNvSpPr txBox="1"/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wentieth Century"/>
              <a:buNone/>
            </a:pPr>
            <a:r>
              <a:rPr lang="en-US"/>
              <a:t>Types of EDM/LA method</a:t>
            </a:r>
            <a:br>
              <a:rPr lang="en-US"/>
            </a:br>
            <a:r>
              <a:rPr lang="en-US" sz="2200"/>
              <a:t>(Baker &amp; Siemens, 2014, 2022; building off of Baker &amp; Yacef, 2009)</a:t>
            </a:r>
            <a:endParaRPr/>
          </a:p>
        </p:txBody>
      </p:sp>
      <p:sp>
        <p:nvSpPr>
          <p:cNvPr id="186" name="Google Shape;186;p13"/>
          <p:cNvSpPr txBox="1"/>
          <p:nvPr>
            <p:ph idx="1" type="body"/>
          </p:nvPr>
        </p:nvSpPr>
        <p:spPr>
          <a:xfrm>
            <a:off x="612648" y="1600200"/>
            <a:ext cx="81534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-320040" lvl="0" marL="320040" rtl="0" algn="l">
              <a:spcBef>
                <a:spcPts val="0"/>
              </a:spcBef>
              <a:spcAft>
                <a:spcPts val="0"/>
              </a:spcAft>
              <a:buSzPct val="59999"/>
              <a:buChar char="◻"/>
            </a:pPr>
            <a:r>
              <a:rPr lang="en-US"/>
              <a:t>Prediction</a:t>
            </a:r>
            <a:endParaRPr/>
          </a:p>
          <a:p>
            <a:pPr indent="-274320" lvl="1" marL="640080" rtl="0" algn="l">
              <a:spcBef>
                <a:spcPts val="550"/>
              </a:spcBef>
              <a:spcAft>
                <a:spcPts val="0"/>
              </a:spcAft>
              <a:buSzPct val="70000"/>
              <a:buChar char="🞑"/>
            </a:pPr>
            <a:r>
              <a:rPr lang="en-US"/>
              <a:t>Classification</a:t>
            </a:r>
            <a:endParaRPr/>
          </a:p>
          <a:p>
            <a:pPr indent="-274320" lvl="1" marL="640080" rtl="0" algn="l">
              <a:spcBef>
                <a:spcPts val="550"/>
              </a:spcBef>
              <a:spcAft>
                <a:spcPts val="0"/>
              </a:spcAft>
              <a:buSzPct val="70000"/>
              <a:buChar char="🞑"/>
            </a:pPr>
            <a:r>
              <a:rPr lang="en-US"/>
              <a:t>Regression</a:t>
            </a:r>
            <a:endParaRPr/>
          </a:p>
          <a:p>
            <a:pPr indent="-274320" lvl="1" marL="640080" rtl="0" algn="l">
              <a:spcBef>
                <a:spcPts val="550"/>
              </a:spcBef>
              <a:spcAft>
                <a:spcPts val="0"/>
              </a:spcAft>
              <a:buSzPct val="70000"/>
              <a:buChar char="🞑"/>
            </a:pPr>
            <a:r>
              <a:rPr lang="en-US"/>
              <a:t>Latent Knowledge Estimation</a:t>
            </a:r>
            <a:endParaRPr/>
          </a:p>
          <a:p>
            <a:pPr indent="-274320" lvl="1" marL="640080" rtl="0" algn="l">
              <a:spcBef>
                <a:spcPts val="550"/>
              </a:spcBef>
              <a:spcAft>
                <a:spcPts val="0"/>
              </a:spcAft>
              <a:buSzPct val="70000"/>
              <a:buChar char="🞑"/>
            </a:pPr>
            <a:r>
              <a:rPr lang="en-US"/>
              <a:t>Sequential Classifiers</a:t>
            </a:r>
            <a:endParaRPr/>
          </a:p>
          <a:p>
            <a:pPr indent="-320040" lvl="0" marL="320040" rtl="0" algn="l">
              <a:spcBef>
                <a:spcPts val="700"/>
              </a:spcBef>
              <a:spcAft>
                <a:spcPts val="0"/>
              </a:spcAft>
              <a:buSzPct val="59999"/>
              <a:buChar char="◻"/>
            </a:pPr>
            <a:r>
              <a:rPr lang="en-US"/>
              <a:t>Structure Discovery</a:t>
            </a:r>
            <a:endParaRPr/>
          </a:p>
          <a:p>
            <a:pPr indent="-274320" lvl="1" marL="640080" rtl="0" algn="l">
              <a:spcBef>
                <a:spcPts val="550"/>
              </a:spcBef>
              <a:spcAft>
                <a:spcPts val="0"/>
              </a:spcAft>
              <a:buSzPct val="70000"/>
              <a:buChar char="🞑"/>
            </a:pPr>
            <a:r>
              <a:rPr lang="en-US"/>
              <a:t>Clustering</a:t>
            </a:r>
            <a:endParaRPr/>
          </a:p>
          <a:p>
            <a:pPr indent="-274320" lvl="1" marL="640080" rtl="0" algn="l">
              <a:spcBef>
                <a:spcPts val="550"/>
              </a:spcBef>
              <a:spcAft>
                <a:spcPts val="0"/>
              </a:spcAft>
              <a:buSzPct val="70000"/>
              <a:buChar char="🞑"/>
            </a:pPr>
            <a:r>
              <a:rPr lang="en-US"/>
              <a:t>Factor Analysis</a:t>
            </a:r>
            <a:endParaRPr/>
          </a:p>
          <a:p>
            <a:pPr indent="-274320" lvl="1" marL="640080" rtl="0" algn="l">
              <a:spcBef>
                <a:spcPts val="550"/>
              </a:spcBef>
              <a:spcAft>
                <a:spcPts val="0"/>
              </a:spcAft>
              <a:buSzPct val="70000"/>
              <a:buChar char="🞑"/>
            </a:pPr>
            <a:r>
              <a:rPr lang="en-US"/>
              <a:t>Domain Structure Discovery</a:t>
            </a:r>
            <a:endParaRPr/>
          </a:p>
          <a:p>
            <a:pPr indent="-274320" lvl="1" marL="640080" rtl="0" algn="l">
              <a:spcBef>
                <a:spcPts val="550"/>
              </a:spcBef>
              <a:spcAft>
                <a:spcPts val="0"/>
              </a:spcAft>
              <a:buSzPct val="70000"/>
              <a:buChar char="🞑"/>
            </a:pPr>
            <a:r>
              <a:rPr lang="en-US"/>
              <a:t>Network Analysis</a:t>
            </a:r>
            <a:endParaRPr/>
          </a:p>
          <a:p>
            <a:pPr indent="-274320" lvl="1" marL="640080" rtl="0" algn="l">
              <a:spcBef>
                <a:spcPts val="550"/>
              </a:spcBef>
              <a:spcAft>
                <a:spcPts val="0"/>
              </a:spcAft>
              <a:buSzPct val="70000"/>
              <a:buChar char="🞑"/>
            </a:pPr>
            <a:r>
              <a:rPr lang="en-US"/>
              <a:t>Epistemic Network Analysis</a:t>
            </a:r>
            <a:endParaRPr/>
          </a:p>
          <a:p>
            <a:pPr indent="-320040" lvl="0" marL="320040" rtl="0" algn="l">
              <a:spcBef>
                <a:spcPts val="700"/>
              </a:spcBef>
              <a:spcAft>
                <a:spcPts val="0"/>
              </a:spcAft>
              <a:buSzPct val="59999"/>
              <a:buChar char="◻"/>
            </a:pPr>
            <a:r>
              <a:rPr lang="en-US"/>
              <a:t>Relationship mining</a:t>
            </a:r>
            <a:endParaRPr/>
          </a:p>
          <a:p>
            <a:pPr indent="-274320" lvl="1" marL="640080" rtl="0" algn="l">
              <a:spcBef>
                <a:spcPts val="550"/>
              </a:spcBef>
              <a:spcAft>
                <a:spcPts val="0"/>
              </a:spcAft>
              <a:buSzPct val="70000"/>
              <a:buChar char="🞑"/>
            </a:pPr>
            <a:r>
              <a:rPr lang="en-US"/>
              <a:t>Association rule mining</a:t>
            </a:r>
            <a:endParaRPr/>
          </a:p>
          <a:p>
            <a:pPr indent="-274320" lvl="1" marL="640080" rtl="0" algn="l">
              <a:spcBef>
                <a:spcPts val="550"/>
              </a:spcBef>
              <a:spcAft>
                <a:spcPts val="0"/>
              </a:spcAft>
              <a:buSzPct val="70000"/>
              <a:buChar char="🞑"/>
            </a:pPr>
            <a:r>
              <a:rPr lang="en-US"/>
              <a:t>Correlation mining</a:t>
            </a:r>
            <a:endParaRPr/>
          </a:p>
          <a:p>
            <a:pPr indent="-274320" lvl="1" marL="640080" rtl="0" algn="l">
              <a:spcBef>
                <a:spcPts val="550"/>
              </a:spcBef>
              <a:spcAft>
                <a:spcPts val="0"/>
              </a:spcAft>
              <a:buSzPct val="70000"/>
              <a:buChar char="🞑"/>
            </a:pPr>
            <a:r>
              <a:rPr lang="en-US"/>
              <a:t>Sequential pattern mining</a:t>
            </a:r>
            <a:endParaRPr/>
          </a:p>
          <a:p>
            <a:pPr indent="-274320" lvl="1" marL="640080" rtl="0" algn="l">
              <a:spcBef>
                <a:spcPts val="550"/>
              </a:spcBef>
              <a:spcAft>
                <a:spcPts val="0"/>
              </a:spcAft>
              <a:buSzPct val="70000"/>
              <a:buChar char="🞑"/>
            </a:pPr>
            <a:r>
              <a:rPr lang="en-US"/>
              <a:t>Causal data mining</a:t>
            </a:r>
            <a:endParaRPr/>
          </a:p>
          <a:p>
            <a:pPr indent="-320040" lvl="0" marL="320040" rtl="0" algn="l">
              <a:spcBef>
                <a:spcPts val="700"/>
              </a:spcBef>
              <a:spcAft>
                <a:spcPts val="0"/>
              </a:spcAft>
              <a:buSzPct val="59999"/>
              <a:buChar char="◻"/>
            </a:pPr>
            <a:r>
              <a:rPr lang="en-US"/>
              <a:t>Visualization</a:t>
            </a:r>
            <a:endParaRPr/>
          </a:p>
          <a:p>
            <a:pPr indent="-320040" lvl="0" marL="320040" rtl="0" algn="l">
              <a:spcBef>
                <a:spcPts val="700"/>
              </a:spcBef>
              <a:spcAft>
                <a:spcPts val="0"/>
              </a:spcAft>
              <a:buSzPct val="59999"/>
              <a:buChar char="◻"/>
            </a:pPr>
            <a:r>
              <a:rPr lang="en-US"/>
              <a:t>Discovery with models</a:t>
            </a:r>
            <a:endParaRPr/>
          </a:p>
        </p:txBody>
      </p:sp>
      <p:pic>
        <p:nvPicPr>
          <p:cNvPr descr="https://encrypted-tbn0.gstatic.com/images?q=tbn:ANd9GcQepW0ZUljfCSroew2ri9LmwVEJCvOdv1Y__b3OsgM5CiYbqZJP" id="187" name="Google Shape;18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46759" y="5108882"/>
            <a:ext cx="2029968" cy="15205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it.usyd.edu.au/about/people/staff/kalina.jpg" id="188" name="Google Shape;188;p13"/>
          <p:cNvPicPr preferRelativeResize="0"/>
          <p:nvPr/>
        </p:nvPicPr>
        <p:blipFill rotWithShape="1">
          <a:blip r:embed="rId4">
            <a:alphaModFix/>
          </a:blip>
          <a:srcRect b="24000" l="24000" r="16000" t="0"/>
          <a:stretch/>
        </p:blipFill>
        <p:spPr>
          <a:xfrm>
            <a:off x="7714993" y="5108882"/>
            <a:ext cx="1200407" cy="1520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4"/>
          <p:cNvSpPr txBox="1"/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lang="en-US"/>
              <a:t>Prediction</a:t>
            </a:r>
            <a:endParaRPr/>
          </a:p>
        </p:txBody>
      </p:sp>
      <p:sp>
        <p:nvSpPr>
          <p:cNvPr id="195" name="Google Shape;195;p14"/>
          <p:cNvSpPr txBox="1"/>
          <p:nvPr>
            <p:ph idx="1" type="body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0040" lvl="0" marL="320040" rtl="0" algn="l">
              <a:spcBef>
                <a:spcPts val="0"/>
              </a:spcBef>
              <a:spcAft>
                <a:spcPts val="0"/>
              </a:spcAft>
              <a:buSzPts val="1740"/>
              <a:buChar char="◻"/>
            </a:pPr>
            <a:r>
              <a:rPr lang="en-US"/>
              <a:t>Develop a model which can infer a single aspect of the data (predicted variable) from some combination of other aspects of the data (predictor variables)</a:t>
            </a:r>
            <a:endParaRPr/>
          </a:p>
          <a:p>
            <a:pPr indent="-209550" lvl="0" marL="320040" rtl="0" algn="l">
              <a:spcBef>
                <a:spcPts val="700"/>
              </a:spcBef>
              <a:spcAft>
                <a:spcPts val="0"/>
              </a:spcAft>
              <a:buSzPts val="1740"/>
              <a:buNone/>
            </a:pPr>
            <a:r>
              <a:t/>
            </a:r>
            <a:endParaRPr/>
          </a:p>
          <a:p>
            <a:pPr indent="-320040" lvl="0" marL="320040" rtl="0" algn="l">
              <a:spcBef>
                <a:spcPts val="700"/>
              </a:spcBef>
              <a:spcAft>
                <a:spcPts val="0"/>
              </a:spcAft>
              <a:buSzPts val="1740"/>
              <a:buChar char="◻"/>
            </a:pPr>
            <a:r>
              <a:rPr lang="en-US"/>
              <a:t>Which students are off-task?</a:t>
            </a:r>
            <a:endParaRPr/>
          </a:p>
          <a:p>
            <a:pPr indent="-320040" lvl="0" marL="320040" rtl="0" algn="l">
              <a:spcBef>
                <a:spcPts val="700"/>
              </a:spcBef>
              <a:spcAft>
                <a:spcPts val="0"/>
              </a:spcAft>
              <a:buSzPts val="1740"/>
              <a:buChar char="◻"/>
            </a:pPr>
            <a:r>
              <a:rPr lang="en-US"/>
              <a:t>Which students will fail the class?</a:t>
            </a:r>
            <a:endParaRPr/>
          </a:p>
          <a:p>
            <a:pPr indent="-209550" lvl="0" marL="320040" rtl="0" algn="l">
              <a:spcBef>
                <a:spcPts val="700"/>
              </a:spcBef>
              <a:spcAft>
                <a:spcPts val="0"/>
              </a:spcAft>
              <a:buSzPts val="174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5"/>
          <p:cNvSpPr txBox="1"/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lang="en-US"/>
              <a:t>Structure Discovery</a:t>
            </a:r>
            <a:endParaRPr/>
          </a:p>
        </p:txBody>
      </p:sp>
      <p:sp>
        <p:nvSpPr>
          <p:cNvPr id="202" name="Google Shape;202;p15"/>
          <p:cNvSpPr txBox="1"/>
          <p:nvPr>
            <p:ph idx="1" type="body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0040" lvl="0" marL="320040" rtl="0" algn="l">
              <a:spcBef>
                <a:spcPts val="0"/>
              </a:spcBef>
              <a:spcAft>
                <a:spcPts val="0"/>
              </a:spcAft>
              <a:buSzPts val="1740"/>
              <a:buChar char="◻"/>
            </a:pPr>
            <a:r>
              <a:rPr lang="en-US"/>
              <a:t>Find structure and patterns in the data that emerge “naturally”</a:t>
            </a:r>
            <a:endParaRPr/>
          </a:p>
          <a:p>
            <a:pPr indent="-209550" lvl="0" marL="320040" rtl="0" algn="l">
              <a:spcBef>
                <a:spcPts val="700"/>
              </a:spcBef>
              <a:spcAft>
                <a:spcPts val="0"/>
              </a:spcAft>
              <a:buSzPts val="1740"/>
              <a:buNone/>
            </a:pPr>
            <a:r>
              <a:t/>
            </a:r>
            <a:endParaRPr/>
          </a:p>
          <a:p>
            <a:pPr indent="-320040" lvl="0" marL="320040" rtl="0" algn="l">
              <a:spcBef>
                <a:spcPts val="700"/>
              </a:spcBef>
              <a:spcAft>
                <a:spcPts val="0"/>
              </a:spcAft>
              <a:buSzPts val="1740"/>
              <a:buChar char="◻"/>
            </a:pPr>
            <a:r>
              <a:rPr lang="en-US"/>
              <a:t>No specific target or predictor variable</a:t>
            </a:r>
            <a:endParaRPr/>
          </a:p>
          <a:p>
            <a:pPr indent="-209550" lvl="0" marL="320040" rtl="0" algn="l">
              <a:spcBef>
                <a:spcPts val="700"/>
              </a:spcBef>
              <a:spcAft>
                <a:spcPts val="0"/>
              </a:spcAft>
              <a:buSzPts val="174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6"/>
          <p:cNvSpPr txBox="1"/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lang="en-US"/>
              <a:t>Relationship Mining</a:t>
            </a:r>
            <a:endParaRPr/>
          </a:p>
        </p:txBody>
      </p:sp>
      <p:sp>
        <p:nvSpPr>
          <p:cNvPr id="209" name="Google Shape;209;p16"/>
          <p:cNvSpPr txBox="1"/>
          <p:nvPr>
            <p:ph idx="1" type="body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0040" lvl="0" marL="320040" rtl="0" algn="l">
              <a:spcBef>
                <a:spcPts val="0"/>
              </a:spcBef>
              <a:spcAft>
                <a:spcPts val="0"/>
              </a:spcAft>
              <a:buSzPts val="1740"/>
              <a:buChar char="◻"/>
            </a:pPr>
            <a:r>
              <a:rPr lang="en-US"/>
              <a:t>Discover relationships between variables in a data set with many variables</a:t>
            </a:r>
            <a:endParaRPr/>
          </a:p>
          <a:p>
            <a:pPr indent="-158750" lvl="1" marL="640080" rtl="0" algn="l">
              <a:spcBef>
                <a:spcPts val="550"/>
              </a:spcBef>
              <a:spcAft>
                <a:spcPts val="0"/>
              </a:spcAft>
              <a:buSzPts val="1820"/>
              <a:buNone/>
            </a:pPr>
            <a:r>
              <a:t/>
            </a:r>
            <a:endParaRPr/>
          </a:p>
          <a:p>
            <a:pPr indent="-158750" lvl="1" marL="640080" rtl="0" algn="l">
              <a:spcBef>
                <a:spcPts val="550"/>
              </a:spcBef>
              <a:spcAft>
                <a:spcPts val="0"/>
              </a:spcAft>
              <a:buSzPts val="1820"/>
              <a:buNone/>
            </a:pPr>
            <a:r>
              <a:t/>
            </a:r>
            <a:endParaRPr/>
          </a:p>
          <a:p>
            <a:pPr indent="-158750" lvl="1" marL="640080" rtl="0" algn="l">
              <a:spcBef>
                <a:spcPts val="550"/>
              </a:spcBef>
              <a:spcAft>
                <a:spcPts val="0"/>
              </a:spcAft>
              <a:buSzPts val="182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7"/>
          <p:cNvSpPr txBox="1"/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lang="en-US"/>
              <a:t>Discovery with Models</a:t>
            </a:r>
            <a:endParaRPr/>
          </a:p>
        </p:txBody>
      </p:sp>
      <p:sp>
        <p:nvSpPr>
          <p:cNvPr id="216" name="Google Shape;216;p17"/>
          <p:cNvSpPr txBox="1"/>
          <p:nvPr>
            <p:ph idx="1" type="body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0040" lvl="0" marL="320040" rtl="0" algn="l">
              <a:spcBef>
                <a:spcPts val="0"/>
              </a:spcBef>
              <a:spcAft>
                <a:spcPts val="0"/>
              </a:spcAft>
              <a:buSzPts val="1740"/>
              <a:buChar char="◻"/>
            </a:pPr>
            <a:r>
              <a:rPr lang="en-US"/>
              <a:t>Pre-existing model (developed with EDM prediction methods… or clustering… or knowledge engineering)</a:t>
            </a:r>
            <a:endParaRPr/>
          </a:p>
          <a:p>
            <a:pPr indent="-209550" lvl="0" marL="320040" rtl="0" algn="l">
              <a:spcBef>
                <a:spcPts val="700"/>
              </a:spcBef>
              <a:spcAft>
                <a:spcPts val="0"/>
              </a:spcAft>
              <a:buSzPts val="1740"/>
              <a:buNone/>
            </a:pPr>
            <a:r>
              <a:t/>
            </a:r>
            <a:endParaRPr/>
          </a:p>
          <a:p>
            <a:pPr indent="-320040" lvl="0" marL="320040" rtl="0" algn="l">
              <a:spcBef>
                <a:spcPts val="700"/>
              </a:spcBef>
              <a:spcAft>
                <a:spcPts val="0"/>
              </a:spcAft>
              <a:buSzPts val="1740"/>
              <a:buChar char="◻"/>
            </a:pPr>
            <a:r>
              <a:rPr lang="en-US"/>
              <a:t>Applied to data and used as a component in another analysis</a:t>
            </a:r>
            <a:endParaRPr/>
          </a:p>
          <a:p>
            <a:pPr indent="-209550" lvl="0" marL="320040" rtl="0" algn="l">
              <a:spcBef>
                <a:spcPts val="700"/>
              </a:spcBef>
              <a:spcAft>
                <a:spcPts val="0"/>
              </a:spcAft>
              <a:buSzPts val="174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8"/>
          <p:cNvSpPr txBox="1"/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wentieth Century"/>
              <a:buNone/>
            </a:pPr>
            <a:r>
              <a:rPr lang="en-US"/>
              <a:t>Types of EDM/LA method</a:t>
            </a:r>
            <a:br>
              <a:rPr lang="en-US"/>
            </a:br>
            <a:r>
              <a:rPr lang="en-US" sz="2200"/>
              <a:t>(Baker &amp; Siemens, 2014, 2022; building off of Baker &amp; Yacef, 2009)</a:t>
            </a:r>
            <a:endParaRPr/>
          </a:p>
        </p:txBody>
      </p:sp>
      <p:sp>
        <p:nvSpPr>
          <p:cNvPr id="223" name="Google Shape;223;p18"/>
          <p:cNvSpPr txBox="1"/>
          <p:nvPr>
            <p:ph idx="1" type="body"/>
          </p:nvPr>
        </p:nvSpPr>
        <p:spPr>
          <a:xfrm>
            <a:off x="612648" y="1600200"/>
            <a:ext cx="81534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-320040" lvl="0" marL="320040" rtl="0" algn="l">
              <a:spcBef>
                <a:spcPts val="0"/>
              </a:spcBef>
              <a:spcAft>
                <a:spcPts val="0"/>
              </a:spcAft>
              <a:buSzPct val="59999"/>
              <a:buChar char="◻"/>
            </a:pPr>
            <a:r>
              <a:rPr lang="en-US">
                <a:solidFill>
                  <a:srgbClr val="7030A0"/>
                </a:solidFill>
              </a:rPr>
              <a:t>Prediction</a:t>
            </a:r>
            <a:endParaRPr/>
          </a:p>
          <a:p>
            <a:pPr indent="-274320" lvl="1" marL="640080" rtl="0" algn="l">
              <a:spcBef>
                <a:spcPts val="550"/>
              </a:spcBef>
              <a:spcAft>
                <a:spcPts val="0"/>
              </a:spcAft>
              <a:buSzPct val="70000"/>
              <a:buChar char="🞑"/>
            </a:pPr>
            <a:r>
              <a:rPr lang="en-US">
                <a:solidFill>
                  <a:srgbClr val="7030A0"/>
                </a:solidFill>
              </a:rPr>
              <a:t>Classification</a:t>
            </a:r>
            <a:endParaRPr/>
          </a:p>
          <a:p>
            <a:pPr indent="-274320" lvl="1" marL="640080" rtl="0" algn="l">
              <a:spcBef>
                <a:spcPts val="550"/>
              </a:spcBef>
              <a:spcAft>
                <a:spcPts val="0"/>
              </a:spcAft>
              <a:buSzPct val="70000"/>
              <a:buChar char="🞑"/>
            </a:pPr>
            <a:r>
              <a:rPr lang="en-US">
                <a:solidFill>
                  <a:srgbClr val="7030A0"/>
                </a:solidFill>
              </a:rPr>
              <a:t>Regression</a:t>
            </a:r>
            <a:endParaRPr/>
          </a:p>
          <a:p>
            <a:pPr indent="-274320" lvl="1" marL="640080" rtl="0" algn="l">
              <a:spcBef>
                <a:spcPts val="550"/>
              </a:spcBef>
              <a:spcAft>
                <a:spcPts val="0"/>
              </a:spcAft>
              <a:buSzPct val="70000"/>
              <a:buChar char="🞑"/>
            </a:pPr>
            <a:r>
              <a:rPr lang="en-US">
                <a:solidFill>
                  <a:srgbClr val="7030A0"/>
                </a:solidFill>
              </a:rPr>
              <a:t>Latent Knowledge Estimation</a:t>
            </a:r>
            <a:endParaRPr/>
          </a:p>
          <a:p>
            <a:pPr indent="-274320" lvl="1" marL="640080" rtl="0" algn="l">
              <a:spcBef>
                <a:spcPts val="550"/>
              </a:spcBef>
              <a:spcAft>
                <a:spcPts val="0"/>
              </a:spcAft>
              <a:buSzPct val="70000"/>
              <a:buChar char="🞑"/>
            </a:pPr>
            <a:r>
              <a:rPr lang="en-US">
                <a:solidFill>
                  <a:srgbClr val="7030A0"/>
                </a:solidFill>
              </a:rPr>
              <a:t>Sequential Classifiers</a:t>
            </a:r>
            <a:endParaRPr/>
          </a:p>
          <a:p>
            <a:pPr indent="-320040" lvl="0" marL="320040" rtl="0" algn="l">
              <a:spcBef>
                <a:spcPts val="700"/>
              </a:spcBef>
              <a:spcAft>
                <a:spcPts val="0"/>
              </a:spcAft>
              <a:buSzPct val="59999"/>
              <a:buChar char="◻"/>
            </a:pPr>
            <a:r>
              <a:rPr lang="en-US">
                <a:solidFill>
                  <a:srgbClr val="7030A0"/>
                </a:solidFill>
              </a:rPr>
              <a:t>Structure Discovery</a:t>
            </a:r>
            <a:endParaRPr/>
          </a:p>
          <a:p>
            <a:pPr indent="-274320" lvl="1" marL="640080" rtl="0" algn="l">
              <a:spcBef>
                <a:spcPts val="550"/>
              </a:spcBef>
              <a:spcAft>
                <a:spcPts val="0"/>
              </a:spcAft>
              <a:buSzPct val="70000"/>
              <a:buChar char="🞑"/>
            </a:pPr>
            <a:r>
              <a:rPr lang="en-US">
                <a:solidFill>
                  <a:srgbClr val="7030A0"/>
                </a:solidFill>
              </a:rPr>
              <a:t>Clustering</a:t>
            </a:r>
            <a:endParaRPr/>
          </a:p>
          <a:p>
            <a:pPr indent="-274320" lvl="1" marL="640080" rtl="0" algn="l">
              <a:spcBef>
                <a:spcPts val="550"/>
              </a:spcBef>
              <a:spcAft>
                <a:spcPts val="0"/>
              </a:spcAft>
              <a:buSzPct val="70000"/>
              <a:buChar char="🞑"/>
            </a:pPr>
            <a:r>
              <a:rPr lang="en-US"/>
              <a:t>Factor Analysis</a:t>
            </a:r>
            <a:endParaRPr/>
          </a:p>
          <a:p>
            <a:pPr indent="-274320" lvl="1" marL="640080" rtl="0" algn="l">
              <a:spcBef>
                <a:spcPts val="550"/>
              </a:spcBef>
              <a:spcAft>
                <a:spcPts val="0"/>
              </a:spcAft>
              <a:buSzPct val="70000"/>
              <a:buChar char="🞑"/>
            </a:pPr>
            <a:r>
              <a:rPr lang="en-US">
                <a:solidFill>
                  <a:srgbClr val="7030A0"/>
                </a:solidFill>
              </a:rPr>
              <a:t>Domain Structure Discovery</a:t>
            </a:r>
            <a:endParaRPr/>
          </a:p>
          <a:p>
            <a:pPr indent="-274320" lvl="1" marL="640080" rtl="0" algn="l">
              <a:spcBef>
                <a:spcPts val="550"/>
              </a:spcBef>
              <a:spcAft>
                <a:spcPts val="0"/>
              </a:spcAft>
              <a:buSzPct val="70000"/>
              <a:buChar char="🞑"/>
            </a:pPr>
            <a:r>
              <a:rPr lang="en-US">
                <a:solidFill>
                  <a:srgbClr val="7030A0"/>
                </a:solidFill>
              </a:rPr>
              <a:t>Network Analysis</a:t>
            </a:r>
            <a:endParaRPr/>
          </a:p>
          <a:p>
            <a:pPr indent="-274320" lvl="1" marL="640080" rtl="0" algn="l">
              <a:spcBef>
                <a:spcPts val="550"/>
              </a:spcBef>
              <a:spcAft>
                <a:spcPts val="0"/>
              </a:spcAft>
              <a:buSzPct val="70000"/>
              <a:buChar char="🞑"/>
            </a:pPr>
            <a:r>
              <a:rPr lang="en-US"/>
              <a:t>Epistemic Network Analysis</a:t>
            </a:r>
            <a:endParaRPr/>
          </a:p>
          <a:p>
            <a:pPr indent="-320040" lvl="0" marL="320040" rtl="0" algn="l">
              <a:spcBef>
                <a:spcPts val="700"/>
              </a:spcBef>
              <a:spcAft>
                <a:spcPts val="0"/>
              </a:spcAft>
              <a:buSzPct val="59999"/>
              <a:buChar char="◻"/>
            </a:pPr>
            <a:r>
              <a:rPr lang="en-US">
                <a:solidFill>
                  <a:srgbClr val="7030A0"/>
                </a:solidFill>
              </a:rPr>
              <a:t>Relationship mining</a:t>
            </a:r>
            <a:endParaRPr/>
          </a:p>
          <a:p>
            <a:pPr indent="-274320" lvl="1" marL="640080" rtl="0" algn="l">
              <a:spcBef>
                <a:spcPts val="550"/>
              </a:spcBef>
              <a:spcAft>
                <a:spcPts val="0"/>
              </a:spcAft>
              <a:buSzPct val="70000"/>
              <a:buChar char="🞑"/>
            </a:pPr>
            <a:r>
              <a:rPr lang="en-US">
                <a:solidFill>
                  <a:srgbClr val="7030A0"/>
                </a:solidFill>
              </a:rPr>
              <a:t>Association rule mining</a:t>
            </a:r>
            <a:endParaRPr/>
          </a:p>
          <a:p>
            <a:pPr indent="-274320" lvl="1" marL="640080" rtl="0" algn="l">
              <a:spcBef>
                <a:spcPts val="550"/>
              </a:spcBef>
              <a:spcAft>
                <a:spcPts val="0"/>
              </a:spcAft>
              <a:buSzPct val="70000"/>
              <a:buChar char="🞑"/>
            </a:pPr>
            <a:r>
              <a:rPr lang="en-US"/>
              <a:t>Correlation mining</a:t>
            </a:r>
            <a:endParaRPr/>
          </a:p>
          <a:p>
            <a:pPr indent="-274320" lvl="1" marL="640080" rtl="0" algn="l">
              <a:spcBef>
                <a:spcPts val="550"/>
              </a:spcBef>
              <a:spcAft>
                <a:spcPts val="0"/>
              </a:spcAft>
              <a:buSzPct val="70000"/>
              <a:buChar char="🞑"/>
            </a:pPr>
            <a:r>
              <a:rPr lang="en-US">
                <a:solidFill>
                  <a:srgbClr val="7030A0"/>
                </a:solidFill>
              </a:rPr>
              <a:t>Sequential pattern mining</a:t>
            </a:r>
            <a:endParaRPr/>
          </a:p>
          <a:p>
            <a:pPr indent="-274320" lvl="1" marL="640080" rtl="0" algn="l">
              <a:spcBef>
                <a:spcPts val="550"/>
              </a:spcBef>
              <a:spcAft>
                <a:spcPts val="0"/>
              </a:spcAft>
              <a:buSzPct val="70000"/>
              <a:buChar char="🞑"/>
            </a:pPr>
            <a:r>
              <a:rPr lang="en-US">
                <a:solidFill>
                  <a:srgbClr val="7030A0"/>
                </a:solidFill>
              </a:rPr>
              <a:t>Causal data mining</a:t>
            </a:r>
            <a:endParaRPr/>
          </a:p>
          <a:p>
            <a:pPr indent="-320040" lvl="0" marL="320040" rtl="0" algn="l">
              <a:spcBef>
                <a:spcPts val="700"/>
              </a:spcBef>
              <a:spcAft>
                <a:spcPts val="0"/>
              </a:spcAft>
              <a:buSzPct val="59999"/>
              <a:buChar char="◻"/>
            </a:pPr>
            <a:r>
              <a:rPr lang="en-US">
                <a:solidFill>
                  <a:srgbClr val="7030A0"/>
                </a:solidFill>
              </a:rPr>
              <a:t>Visualization</a:t>
            </a:r>
            <a:endParaRPr/>
          </a:p>
          <a:p>
            <a:pPr indent="-320040" lvl="0" marL="320040" rtl="0" algn="l">
              <a:spcBef>
                <a:spcPts val="700"/>
              </a:spcBef>
              <a:spcAft>
                <a:spcPts val="0"/>
              </a:spcAft>
              <a:buSzPct val="59999"/>
              <a:buChar char="◻"/>
            </a:pPr>
            <a:r>
              <a:rPr lang="en-US"/>
              <a:t>Discovery with models</a:t>
            </a:r>
            <a:endParaRPr/>
          </a:p>
        </p:txBody>
      </p:sp>
      <p:pic>
        <p:nvPicPr>
          <p:cNvPr descr="https://encrypted-tbn0.gstatic.com/images?q=tbn:ANd9GcQepW0ZUljfCSroew2ri9LmwVEJCvOdv1Y__b3OsgM5CiYbqZJP" id="224" name="Google Shape;22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46759" y="5108882"/>
            <a:ext cx="2029968" cy="15205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it.usyd.edu.au/about/people/staff/kalina.jpg" id="225" name="Google Shape;225;p18"/>
          <p:cNvPicPr preferRelativeResize="0"/>
          <p:nvPr/>
        </p:nvPicPr>
        <p:blipFill rotWithShape="1">
          <a:blip r:embed="rId4">
            <a:alphaModFix/>
          </a:blip>
          <a:srcRect b="24000" l="24000" r="16000" t="0"/>
          <a:stretch/>
        </p:blipFill>
        <p:spPr>
          <a:xfrm>
            <a:off x="7714993" y="5108882"/>
            <a:ext cx="1200407" cy="1520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9"/>
          <p:cNvSpPr txBox="1"/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t/>
            </a:r>
            <a:endParaRPr/>
          </a:p>
        </p:txBody>
      </p:sp>
      <p:graphicFrame>
        <p:nvGraphicFramePr>
          <p:cNvPr id="231" name="Google Shape;231;p19"/>
          <p:cNvGraphicFramePr/>
          <p:nvPr/>
        </p:nvGraphicFramePr>
        <p:xfrm>
          <a:off x="914400" y="76201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{F1F7558F-9C36-4ED3-A3E4-0C57FD7E6DF4}</a:tableStyleId>
              </a:tblPr>
              <a:tblGrid>
                <a:gridCol w="7693150"/>
              </a:tblGrid>
              <a:tr h="394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/>
                        <a:t>Topics/Weeks</a:t>
                      </a:r>
                      <a:endParaRPr b="1"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394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Introduction, Challenges, and Framework</a:t>
                      </a:r>
                      <a:endParaRPr b="1"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394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Prediction Modeling and Metrics</a:t>
                      </a:r>
                      <a:endParaRPr b="1"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394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Feature Extraction and Feature Engineering</a:t>
                      </a:r>
                      <a:endParaRPr b="1"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394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Neural Networks and Deep Learning</a:t>
                      </a:r>
                      <a:endParaRPr b="1"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394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Data Visualization</a:t>
                      </a:r>
                      <a:endParaRPr b="1"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394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7030A0"/>
                          </a:solidFill>
                        </a:rPr>
                        <a:t>Ethics, Equity, and Algorithmic Bias</a:t>
                      </a:r>
                      <a:endParaRPr b="1" sz="2400" u="none" cap="none" strike="noStrike">
                        <a:solidFill>
                          <a:srgbClr val="7030A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394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7030A0"/>
                          </a:solidFill>
                        </a:rPr>
                        <a:t>Data Management and Database Access</a:t>
                      </a:r>
                      <a:endParaRPr b="1" sz="2400" u="none" cap="none" strike="noStrike">
                        <a:solidFill>
                          <a:srgbClr val="7030A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394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Knowledge Graphs</a:t>
                      </a:r>
                      <a:endParaRPr b="1"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394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Knowledge Tracing</a:t>
                      </a:r>
                      <a:endParaRPr b="1"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394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7030A0"/>
                          </a:solidFill>
                        </a:rPr>
                        <a:t>Data and Measurement Validity</a:t>
                      </a:r>
                      <a:endParaRPr b="1" sz="2400" u="none" cap="none" strike="noStrike">
                        <a:solidFill>
                          <a:srgbClr val="7030A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394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Cluster Analysis</a:t>
                      </a:r>
                      <a:endParaRPr b="1"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394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Network Analysis</a:t>
                      </a:r>
                      <a:endParaRPr b="1"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394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Sequential Pattern Mining and Temporal Analysis</a:t>
                      </a:r>
                      <a:endParaRPr b="1"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394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Causal Reasoning</a:t>
                      </a:r>
                      <a:endParaRPr b="1"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394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7030A0"/>
                          </a:solidFill>
                        </a:rPr>
                        <a:t>Natural Language Processing</a:t>
                      </a:r>
                      <a:endParaRPr b="1" sz="2400" u="none" cap="none" strike="noStrike">
                        <a:solidFill>
                          <a:srgbClr val="7030A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394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7030A0"/>
                          </a:solidFill>
                        </a:rPr>
                        <a:t>Transformer and Foundation Models</a:t>
                      </a:r>
                      <a:endParaRPr b="1" sz="2400" u="none" cap="none" strike="noStrike">
                        <a:solidFill>
                          <a:srgbClr val="7030A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 txBox="1"/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lang="en-US"/>
              <a:t>Welcome!</a:t>
            </a:r>
            <a:endParaRPr/>
          </a:p>
        </p:txBody>
      </p:sp>
      <p:sp>
        <p:nvSpPr>
          <p:cNvPr id="113" name="Google Shape;113;p2"/>
          <p:cNvSpPr txBox="1"/>
          <p:nvPr>
            <p:ph idx="1" type="body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20040" lvl="0" marL="320040" rtl="0" algn="l">
              <a:spcBef>
                <a:spcPts val="0"/>
              </a:spcBef>
              <a:spcAft>
                <a:spcPts val="0"/>
              </a:spcAft>
              <a:buSzPts val="1740"/>
              <a:buChar char="◻"/>
            </a:pPr>
            <a:r>
              <a:rPr lang="en-US"/>
              <a:t>We’re excited to welcome you to the certificate in Data Science Methods for Digital Learning Platforms</a:t>
            </a:r>
            <a:endParaRPr/>
          </a:p>
          <a:p>
            <a:pPr indent="-209550" lvl="0" marL="320040" rtl="0" algn="l">
              <a:spcBef>
                <a:spcPts val="700"/>
              </a:spcBef>
              <a:spcAft>
                <a:spcPts val="0"/>
              </a:spcAft>
              <a:buSzPts val="1740"/>
              <a:buNone/>
            </a:pPr>
            <a:r>
              <a:t/>
            </a:r>
            <a:endParaRPr/>
          </a:p>
          <a:p>
            <a:pPr indent="-320040" lvl="0" marL="320040" rtl="0" algn="l">
              <a:spcBef>
                <a:spcPts val="700"/>
              </a:spcBef>
              <a:spcAft>
                <a:spcPts val="0"/>
              </a:spcAft>
              <a:buSzPts val="1740"/>
              <a:buChar char="◻"/>
            </a:pPr>
            <a:r>
              <a:rPr lang="en-US"/>
              <a:t>Mission: provide learners with hands-on experience in understanding and applying a range of intermediate and advanced data science methods on real digital learning platform datasets, as well as space to develop your professional identity in equity-oriented data science.</a:t>
            </a:r>
            <a:endParaRPr/>
          </a:p>
          <a:p>
            <a:pPr indent="-209550" lvl="0" marL="320040" rtl="0" algn="l">
              <a:spcBef>
                <a:spcPts val="700"/>
              </a:spcBef>
              <a:spcAft>
                <a:spcPts val="0"/>
              </a:spcAft>
              <a:buSzPts val="1740"/>
              <a:buNone/>
            </a:pPr>
            <a:r>
              <a:t/>
            </a:r>
            <a:endParaRPr/>
          </a:p>
          <a:p>
            <a:pPr indent="-209550" lvl="0" marL="320040" rtl="0" algn="l">
              <a:spcBef>
                <a:spcPts val="700"/>
              </a:spcBef>
              <a:spcAft>
                <a:spcPts val="0"/>
              </a:spcAft>
              <a:buSzPts val="174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0"/>
          <p:cNvSpPr txBox="1"/>
          <p:nvPr>
            <p:ph type="title"/>
          </p:nvPr>
        </p:nvSpPr>
        <p:spPr>
          <a:xfrm>
            <a:off x="6172200" y="2819400"/>
            <a:ext cx="2593848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wentieth Century"/>
              <a:buNone/>
            </a:pPr>
            <a:r>
              <a:rPr lang="en-US" sz="2400"/>
              <a:t>Taught by experts from around the country</a:t>
            </a:r>
            <a:endParaRPr/>
          </a:p>
        </p:txBody>
      </p:sp>
      <p:graphicFrame>
        <p:nvGraphicFramePr>
          <p:cNvPr id="237" name="Google Shape;237;p20"/>
          <p:cNvGraphicFramePr/>
          <p:nvPr/>
        </p:nvGraphicFramePr>
        <p:xfrm>
          <a:off x="228600" y="457200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{F1F7558F-9C36-4ED3-A3E4-0C57FD7E6DF4}</a:tableStyleId>
              </a:tblPr>
              <a:tblGrid>
                <a:gridCol w="5562600"/>
              </a:tblGrid>
              <a:tr h="318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/>
                        <a:t>Topics/Weeks</a:t>
                      </a:r>
                      <a:endParaRPr b="1"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318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Introduction, Challenges, and Framework</a:t>
                      </a:r>
                      <a:endParaRPr b="1"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318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Prediction Modeling and Metrics</a:t>
                      </a:r>
                      <a:endParaRPr b="1"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318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Feature Extraction and Feature Engineering</a:t>
                      </a:r>
                      <a:endParaRPr b="1"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318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Neural Networks and Deep Learning</a:t>
                      </a:r>
                      <a:endParaRPr b="1"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318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Data Visualization</a:t>
                      </a:r>
                      <a:endParaRPr b="1"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318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7030A0"/>
                          </a:solidFill>
                        </a:rPr>
                        <a:t>Ethics, Equity, and Algorithmic Bias</a:t>
                      </a:r>
                      <a:endParaRPr b="1" sz="2400" u="none" cap="none" strike="noStrike">
                        <a:solidFill>
                          <a:srgbClr val="7030A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318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7030A0"/>
                          </a:solidFill>
                        </a:rPr>
                        <a:t>Data Management and Database Access</a:t>
                      </a:r>
                      <a:endParaRPr b="1" sz="2400" u="none" cap="none" strike="noStrike">
                        <a:solidFill>
                          <a:srgbClr val="7030A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318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Knowledge Graphs</a:t>
                      </a:r>
                      <a:endParaRPr b="1"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318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Knowledge Tracing</a:t>
                      </a:r>
                      <a:endParaRPr b="1"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318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7030A0"/>
                          </a:solidFill>
                        </a:rPr>
                        <a:t>Data and Measurement Validity</a:t>
                      </a:r>
                      <a:endParaRPr b="1" sz="2400" u="none" cap="none" strike="noStrike">
                        <a:solidFill>
                          <a:srgbClr val="7030A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318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Cluster Analysis</a:t>
                      </a:r>
                      <a:endParaRPr b="1"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318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Network Analysis</a:t>
                      </a:r>
                      <a:endParaRPr b="1"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318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Sequential Pattern Mining and Temporal Analysis</a:t>
                      </a:r>
                      <a:endParaRPr b="1"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318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Causal Reasoning</a:t>
                      </a:r>
                      <a:endParaRPr b="1"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318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7030A0"/>
                          </a:solidFill>
                        </a:rPr>
                        <a:t>Natural Language Processing</a:t>
                      </a:r>
                      <a:endParaRPr b="1" sz="2400" u="none" cap="none" strike="noStrike">
                        <a:solidFill>
                          <a:srgbClr val="7030A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318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7030A0"/>
                          </a:solidFill>
                        </a:rPr>
                        <a:t>Transformer and Foundation Models</a:t>
                      </a:r>
                      <a:endParaRPr b="1" sz="2400" u="none" cap="none" strike="noStrike">
                        <a:solidFill>
                          <a:srgbClr val="7030A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1"/>
          <p:cNvSpPr txBox="1"/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lang="en-US"/>
              <a:t>A Fast-Moving Area</a:t>
            </a:r>
            <a:endParaRPr/>
          </a:p>
        </p:txBody>
      </p:sp>
      <p:sp>
        <p:nvSpPr>
          <p:cNvPr id="243" name="Google Shape;243;p21"/>
          <p:cNvSpPr txBox="1"/>
          <p:nvPr>
            <p:ph idx="1" type="body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0040" lvl="0" marL="320040" rtl="0" algn="l">
              <a:spcBef>
                <a:spcPts val="0"/>
              </a:spcBef>
              <a:spcAft>
                <a:spcPts val="0"/>
              </a:spcAft>
              <a:buSzPts val="1740"/>
              <a:buChar char="◻"/>
            </a:pPr>
            <a:r>
              <a:rPr lang="en-US"/>
              <a:t>Rapid advancements in methods</a:t>
            </a:r>
            <a:endParaRPr/>
          </a:p>
          <a:p>
            <a:pPr indent="-320040" lvl="0" marL="320040" rtl="0" algn="l">
              <a:spcBef>
                <a:spcPts val="700"/>
              </a:spcBef>
              <a:spcAft>
                <a:spcPts val="0"/>
              </a:spcAft>
              <a:buSzPts val="1740"/>
              <a:buChar char="◻"/>
            </a:pPr>
            <a:r>
              <a:rPr lang="en-US"/>
              <a:t>Particularly very recently with the emergence and improvement in Large Language Models and other forms of Generative AI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2"/>
          <p:cNvSpPr txBox="1"/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lang="en-US"/>
              <a:t>The next weeks…</a:t>
            </a:r>
            <a:endParaRPr/>
          </a:p>
        </p:txBody>
      </p:sp>
      <p:sp>
        <p:nvSpPr>
          <p:cNvPr id="249" name="Google Shape;249;p22"/>
          <p:cNvSpPr txBox="1"/>
          <p:nvPr>
            <p:ph idx="1" type="body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0040" lvl="0" marL="320040" rtl="0" algn="l">
              <a:spcBef>
                <a:spcPts val="0"/>
              </a:spcBef>
              <a:spcAft>
                <a:spcPts val="0"/>
              </a:spcAft>
              <a:buSzPts val="1740"/>
              <a:buChar char="◻"/>
            </a:pPr>
            <a:r>
              <a:rPr lang="en-US"/>
              <a:t>Videos (please watch the videos!)</a:t>
            </a:r>
            <a:endParaRPr/>
          </a:p>
          <a:p>
            <a:pPr indent="-320040" lvl="0" marL="320040" rtl="0" algn="l">
              <a:spcBef>
                <a:spcPts val="700"/>
              </a:spcBef>
              <a:spcAft>
                <a:spcPts val="0"/>
              </a:spcAft>
              <a:buSzPts val="1740"/>
              <a:buChar char="◻"/>
            </a:pPr>
            <a:r>
              <a:rPr lang="en-US"/>
              <a:t>Scaffolded Hands-on Learning Tasks</a:t>
            </a:r>
            <a:endParaRPr/>
          </a:p>
          <a:p>
            <a:pPr indent="-320040" lvl="0" marL="320040" rtl="0" algn="l">
              <a:spcBef>
                <a:spcPts val="700"/>
              </a:spcBef>
              <a:spcAft>
                <a:spcPts val="0"/>
              </a:spcAft>
              <a:buSzPts val="1740"/>
              <a:buChar char="◻"/>
            </a:pPr>
            <a:r>
              <a:rPr lang="en-US"/>
              <a:t>Discussion Forums moderated by week’s expert</a:t>
            </a:r>
            <a:endParaRPr/>
          </a:p>
          <a:p>
            <a:pPr indent="-320040" lvl="0" marL="320040" rtl="0" algn="l">
              <a:spcBef>
                <a:spcPts val="700"/>
              </a:spcBef>
              <a:spcAft>
                <a:spcPts val="0"/>
              </a:spcAft>
              <a:buSzPts val="1740"/>
              <a:buChar char="◻"/>
            </a:pPr>
            <a:r>
              <a:rPr lang="en-US"/>
              <a:t>Reflective Journals</a:t>
            </a:r>
            <a:endParaRPr/>
          </a:p>
          <a:p>
            <a:pPr indent="-320040" lvl="0" marL="320040" rtl="0" algn="l">
              <a:spcBef>
                <a:spcPts val="700"/>
              </a:spcBef>
              <a:spcAft>
                <a:spcPts val="0"/>
              </a:spcAft>
              <a:buSzPts val="1740"/>
              <a:buChar char="◻"/>
            </a:pPr>
            <a:r>
              <a:rPr lang="en-US"/>
              <a:t>“Ask me Anything” sessions with each expert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3"/>
          <p:cNvSpPr txBox="1"/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lang="en-US"/>
              <a:t>The next weeks…</a:t>
            </a:r>
            <a:endParaRPr/>
          </a:p>
        </p:txBody>
      </p:sp>
      <p:sp>
        <p:nvSpPr>
          <p:cNvPr id="255" name="Google Shape;255;p23"/>
          <p:cNvSpPr txBox="1"/>
          <p:nvPr>
            <p:ph idx="1" type="body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0040" lvl="0" marL="320040" rtl="0" algn="l">
              <a:spcBef>
                <a:spcPts val="0"/>
              </a:spcBef>
              <a:spcAft>
                <a:spcPts val="0"/>
              </a:spcAft>
              <a:buSzPts val="1740"/>
              <a:buChar char="◻"/>
            </a:pPr>
            <a:r>
              <a:rPr lang="en-US"/>
              <a:t>Videos (please watch the videos!)</a:t>
            </a:r>
            <a:endParaRPr/>
          </a:p>
          <a:p>
            <a:pPr indent="-320040" lvl="0" marL="320040" rtl="0" algn="l">
              <a:spcBef>
                <a:spcPts val="700"/>
              </a:spcBef>
              <a:spcAft>
                <a:spcPts val="0"/>
              </a:spcAft>
              <a:buSzPts val="1740"/>
              <a:buChar char="◻"/>
            </a:pPr>
            <a:r>
              <a:rPr lang="en-US"/>
              <a:t>Scaffolded Hands-on Learning Tasks</a:t>
            </a:r>
            <a:endParaRPr/>
          </a:p>
          <a:p>
            <a:pPr indent="-320040" lvl="0" marL="320040" rtl="0" algn="l">
              <a:spcBef>
                <a:spcPts val="700"/>
              </a:spcBef>
              <a:spcAft>
                <a:spcPts val="0"/>
              </a:spcAft>
              <a:buSzPts val="1740"/>
              <a:buChar char="◻"/>
            </a:pPr>
            <a:r>
              <a:rPr lang="en-US"/>
              <a:t>Discussion Forums moderated by week’s expert</a:t>
            </a:r>
            <a:endParaRPr/>
          </a:p>
          <a:p>
            <a:pPr indent="-320040" lvl="0" marL="320040" rtl="0" algn="l">
              <a:spcBef>
                <a:spcPts val="700"/>
              </a:spcBef>
              <a:spcAft>
                <a:spcPts val="0"/>
              </a:spcAft>
              <a:buSzPts val="1740"/>
              <a:buChar char="◻"/>
            </a:pPr>
            <a:r>
              <a:rPr lang="en-US"/>
              <a:t>Reflective Journals</a:t>
            </a:r>
            <a:endParaRPr/>
          </a:p>
          <a:p>
            <a:pPr indent="-320040" lvl="0" marL="320040" rtl="0" algn="l">
              <a:spcBef>
                <a:spcPts val="700"/>
              </a:spcBef>
              <a:spcAft>
                <a:spcPts val="0"/>
              </a:spcAft>
              <a:buSzPts val="1740"/>
              <a:buChar char="◻"/>
            </a:pPr>
            <a:r>
              <a:rPr lang="en-US"/>
              <a:t>“Ask me Anything” sessions with each expert</a:t>
            </a:r>
            <a:endParaRPr/>
          </a:p>
          <a:p>
            <a:pPr indent="-209550" lvl="0" marL="320040" rtl="0" algn="l">
              <a:spcBef>
                <a:spcPts val="700"/>
              </a:spcBef>
              <a:spcAft>
                <a:spcPts val="0"/>
              </a:spcAft>
              <a:buSzPts val="1740"/>
              <a:buNone/>
            </a:pPr>
            <a:r>
              <a:t/>
            </a:r>
            <a:endParaRPr/>
          </a:p>
          <a:p>
            <a:pPr indent="-320040" lvl="0" marL="320040" rtl="0" algn="l">
              <a:spcBef>
                <a:spcPts val="700"/>
              </a:spcBef>
              <a:spcAft>
                <a:spcPts val="0"/>
              </a:spcAft>
              <a:buSzPts val="1740"/>
              <a:buChar char="◻"/>
            </a:pPr>
            <a:r>
              <a:rPr lang="en-US"/>
              <a:t>Surveys to track how we’re doing (totally optional, but please answer these)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4"/>
          <p:cNvSpPr txBox="1"/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lang="en-US"/>
              <a:t>This week is a warm-up week</a:t>
            </a:r>
            <a:endParaRPr/>
          </a:p>
        </p:txBody>
      </p:sp>
      <p:sp>
        <p:nvSpPr>
          <p:cNvPr id="261" name="Google Shape;261;p24"/>
          <p:cNvSpPr txBox="1"/>
          <p:nvPr>
            <p:ph idx="1" type="body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0040" lvl="0" marL="320040" rtl="0" algn="l">
              <a:spcBef>
                <a:spcPts val="0"/>
              </a:spcBef>
              <a:spcAft>
                <a:spcPts val="0"/>
              </a:spcAft>
              <a:buSzPts val="1740"/>
              <a:buChar char="◻"/>
            </a:pPr>
            <a:r>
              <a:rPr lang="en-US"/>
              <a:t>Activities will focus on getting to know us and each other</a:t>
            </a:r>
            <a:endParaRPr/>
          </a:p>
          <a:p>
            <a:pPr indent="-209550" lvl="0" marL="320040" rtl="0" algn="l">
              <a:spcBef>
                <a:spcPts val="700"/>
              </a:spcBef>
              <a:spcAft>
                <a:spcPts val="0"/>
              </a:spcAft>
              <a:buSzPts val="1740"/>
              <a:buNone/>
            </a:pPr>
            <a:r>
              <a:t/>
            </a:r>
            <a:endParaRPr/>
          </a:p>
          <a:p>
            <a:pPr indent="-320040" lvl="0" marL="320040" rtl="0" algn="l">
              <a:spcBef>
                <a:spcPts val="700"/>
              </a:spcBef>
              <a:spcAft>
                <a:spcPts val="0"/>
              </a:spcAft>
              <a:buSzPts val="1740"/>
              <a:buChar char="◻"/>
            </a:pPr>
            <a:r>
              <a:rPr lang="en-US"/>
              <a:t>And making sure you’re ready to do the activities of future weeks</a:t>
            </a:r>
            <a:endParaRPr/>
          </a:p>
          <a:p>
            <a:pPr indent="-209550" lvl="0" marL="320040" rtl="0" algn="l">
              <a:spcBef>
                <a:spcPts val="700"/>
              </a:spcBef>
              <a:spcAft>
                <a:spcPts val="0"/>
              </a:spcAft>
              <a:buSzPts val="1740"/>
              <a:buNone/>
            </a:pPr>
            <a:r>
              <a:t/>
            </a:r>
            <a:endParaRPr/>
          </a:p>
          <a:p>
            <a:pPr indent="-320040" lvl="0" marL="320040" rtl="0" algn="l">
              <a:spcBef>
                <a:spcPts val="700"/>
              </a:spcBef>
              <a:spcAft>
                <a:spcPts val="0"/>
              </a:spcAft>
              <a:buSzPts val="1740"/>
              <a:buChar char="◻"/>
            </a:pPr>
            <a:r>
              <a:rPr lang="en-US"/>
              <a:t>It will get a little more intense in the weeks to come</a:t>
            </a:r>
            <a:endParaRPr/>
          </a:p>
          <a:p>
            <a:pPr indent="-320040" lvl="0" marL="320040" rtl="0" algn="l">
              <a:spcBef>
                <a:spcPts val="700"/>
              </a:spcBef>
              <a:spcAft>
                <a:spcPts val="0"/>
              </a:spcAft>
              <a:buSzPts val="1740"/>
              <a:buChar char="◻"/>
            </a:pPr>
            <a:r>
              <a:rPr lang="en-US"/>
              <a:t>But don’t stress out – we are here to help!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5"/>
          <p:cNvSpPr txBox="1"/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lang="en-US"/>
              <a:t>Again, welcome!</a:t>
            </a:r>
            <a:endParaRPr/>
          </a:p>
        </p:txBody>
      </p:sp>
      <p:sp>
        <p:nvSpPr>
          <p:cNvPr id="268" name="Google Shape;268;p25"/>
          <p:cNvSpPr txBox="1"/>
          <p:nvPr>
            <p:ph idx="1" type="body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0040" lvl="0" marL="320040" rtl="0" algn="l">
              <a:spcBef>
                <a:spcPts val="0"/>
              </a:spcBef>
              <a:spcAft>
                <a:spcPts val="0"/>
              </a:spcAft>
              <a:buSzPts val="1740"/>
              <a:buChar char="◻"/>
            </a:pPr>
            <a:r>
              <a:rPr lang="en-US"/>
              <a:t>We’re extremely glad to have you here!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/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lang="en-US"/>
              <a:t>Welcome!</a:t>
            </a:r>
            <a:endParaRPr/>
          </a:p>
        </p:txBody>
      </p:sp>
      <p:sp>
        <p:nvSpPr>
          <p:cNvPr id="119" name="Google Shape;119;p3"/>
          <p:cNvSpPr txBox="1"/>
          <p:nvPr>
            <p:ph idx="1" type="body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0040" lvl="0" marL="320040" rtl="0" algn="l">
              <a:spcBef>
                <a:spcPts val="0"/>
              </a:spcBef>
              <a:spcAft>
                <a:spcPts val="0"/>
              </a:spcAft>
              <a:buSzPts val="1740"/>
              <a:buChar char="◻"/>
            </a:pPr>
            <a:r>
              <a:rPr lang="en-US"/>
              <a:t>Over the last 15 years, the educational data mining and learning analytics communities have developed a range of algorithms tailored to the data and R&amp;D goals of digital learning platforms. The Data Science Methods for Digital Learning Platforms certificate will provide you with a breadth and depth of skills that expand beyond existing courses of its length in data science or education more generally.</a:t>
            </a:r>
            <a:endParaRPr/>
          </a:p>
          <a:p>
            <a:pPr indent="-209550" lvl="0" marL="320040" rtl="0" algn="l">
              <a:spcBef>
                <a:spcPts val="700"/>
              </a:spcBef>
              <a:spcAft>
                <a:spcPts val="0"/>
              </a:spcAft>
              <a:buSzPts val="1740"/>
              <a:buNone/>
            </a:pPr>
            <a:r>
              <a:t/>
            </a:r>
            <a:endParaRPr/>
          </a:p>
          <a:p>
            <a:pPr indent="-209550" lvl="0" marL="320040" rtl="0" algn="l">
              <a:spcBef>
                <a:spcPts val="700"/>
              </a:spcBef>
              <a:spcAft>
                <a:spcPts val="0"/>
              </a:spcAft>
              <a:buSzPts val="174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/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lang="en-US"/>
              <a:t>Where you already are</a:t>
            </a:r>
            <a:endParaRPr/>
          </a:p>
        </p:txBody>
      </p:sp>
      <p:sp>
        <p:nvSpPr>
          <p:cNvPr id="125" name="Google Shape;125;p4"/>
          <p:cNvSpPr txBox="1"/>
          <p:nvPr>
            <p:ph idx="1" type="body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0040" lvl="0" marL="320040" rtl="0" algn="l">
              <a:spcBef>
                <a:spcPts val="0"/>
              </a:spcBef>
              <a:spcAft>
                <a:spcPts val="0"/>
              </a:spcAft>
              <a:buSzPts val="1740"/>
              <a:buChar char="◻"/>
            </a:pPr>
            <a:r>
              <a:rPr lang="en-US"/>
              <a:t>We have carefully hand-picked the best applicants to the program</a:t>
            </a:r>
            <a:endParaRPr/>
          </a:p>
          <a:p>
            <a:pPr indent="-320040" lvl="0" marL="320040" rtl="0" algn="l">
              <a:spcBef>
                <a:spcPts val="700"/>
              </a:spcBef>
              <a:spcAft>
                <a:spcPts val="0"/>
              </a:spcAft>
              <a:buSzPts val="1740"/>
              <a:buChar char="◻"/>
            </a:pPr>
            <a:r>
              <a:rPr lang="en-US"/>
              <a:t>Looking at career interests, past experiences, and preparation</a:t>
            </a:r>
            <a:endParaRPr/>
          </a:p>
          <a:p>
            <a:pPr indent="-209550" lvl="0" marL="320040" rtl="0" algn="l">
              <a:spcBef>
                <a:spcPts val="700"/>
              </a:spcBef>
              <a:spcAft>
                <a:spcPts val="0"/>
              </a:spcAft>
              <a:buSzPts val="1740"/>
              <a:buNone/>
            </a:pPr>
            <a:r>
              <a:t/>
            </a:r>
            <a:endParaRPr/>
          </a:p>
          <a:p>
            <a:pPr indent="-320040" lvl="0" marL="320040" rtl="0" algn="l">
              <a:spcBef>
                <a:spcPts val="700"/>
              </a:spcBef>
              <a:spcAft>
                <a:spcPts val="0"/>
              </a:spcAft>
              <a:buSzPts val="1740"/>
              <a:buChar char="◻"/>
            </a:pPr>
            <a:r>
              <a:rPr lang="en-US"/>
              <a:t>Your cohort are the best and brightest and we’re honored to be teaching you</a:t>
            </a:r>
            <a:endParaRPr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SzPts val="1740"/>
              <a:buNone/>
            </a:pPr>
            <a:r>
              <a:t/>
            </a:r>
            <a:endParaRPr/>
          </a:p>
          <a:p>
            <a:pPr indent="-209550" lvl="0" marL="320040" rtl="0" algn="l">
              <a:spcBef>
                <a:spcPts val="700"/>
              </a:spcBef>
              <a:spcAft>
                <a:spcPts val="0"/>
              </a:spcAft>
              <a:buSzPts val="1740"/>
              <a:buNone/>
            </a:pPr>
            <a:r>
              <a:t/>
            </a:r>
            <a:endParaRPr/>
          </a:p>
          <a:p>
            <a:pPr indent="-209550" lvl="0" marL="320040" rtl="0" algn="l">
              <a:spcBef>
                <a:spcPts val="700"/>
              </a:spcBef>
              <a:spcAft>
                <a:spcPts val="0"/>
              </a:spcAft>
              <a:buSzPts val="1740"/>
              <a:buNone/>
            </a:pPr>
            <a:r>
              <a:t/>
            </a:r>
            <a:endParaRPr/>
          </a:p>
          <a:p>
            <a:pPr indent="-209550" lvl="0" marL="320040" rtl="0" algn="l">
              <a:spcBef>
                <a:spcPts val="700"/>
              </a:spcBef>
              <a:spcAft>
                <a:spcPts val="0"/>
              </a:spcAft>
              <a:buSzPts val="174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 txBox="1"/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wentieth Century"/>
              <a:buNone/>
            </a:pPr>
            <a:r>
              <a:rPr lang="en-US"/>
              <a:t>Where we hope you’ll be at the end</a:t>
            </a:r>
            <a:endParaRPr/>
          </a:p>
        </p:txBody>
      </p:sp>
      <p:sp>
        <p:nvSpPr>
          <p:cNvPr id="131" name="Google Shape;131;p5"/>
          <p:cNvSpPr txBox="1"/>
          <p:nvPr>
            <p:ph idx="1" type="body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0040" lvl="0" marL="320040" rtl="0" algn="l">
              <a:spcBef>
                <a:spcPts val="0"/>
              </a:spcBef>
              <a:spcAft>
                <a:spcPts val="0"/>
              </a:spcAft>
              <a:buSzPts val="1740"/>
              <a:buChar char="◻"/>
            </a:pPr>
            <a:r>
              <a:rPr lang="en-US"/>
              <a:t>Prepare to become an education researcher capable of leveraging large-scale data using data science methods to augment education quality using digital learning platforms. </a:t>
            </a:r>
            <a:endParaRPr/>
          </a:p>
          <a:p>
            <a:pPr indent="-209550" lvl="0" marL="320040" rtl="0" algn="l">
              <a:spcBef>
                <a:spcPts val="700"/>
              </a:spcBef>
              <a:spcAft>
                <a:spcPts val="0"/>
              </a:spcAft>
              <a:buSzPts val="1740"/>
              <a:buNone/>
            </a:pPr>
            <a:r>
              <a:t/>
            </a:r>
            <a:endParaRPr/>
          </a:p>
          <a:p>
            <a:pPr indent="-209550" lvl="0" marL="320040" rtl="0" algn="l">
              <a:spcBef>
                <a:spcPts val="700"/>
              </a:spcBef>
              <a:spcAft>
                <a:spcPts val="0"/>
              </a:spcAft>
              <a:buSzPts val="1740"/>
              <a:buNone/>
            </a:pPr>
            <a:r>
              <a:t/>
            </a:r>
            <a:endParaRPr/>
          </a:p>
          <a:p>
            <a:pPr indent="-209550" lvl="0" marL="320040" rtl="0" algn="l">
              <a:spcBef>
                <a:spcPts val="700"/>
              </a:spcBef>
              <a:spcAft>
                <a:spcPts val="0"/>
              </a:spcAft>
              <a:buSzPts val="174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 txBox="1"/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lang="en-US"/>
              <a:t>Digital Learning Platforms</a:t>
            </a:r>
            <a:endParaRPr/>
          </a:p>
        </p:txBody>
      </p:sp>
      <p:sp>
        <p:nvSpPr>
          <p:cNvPr id="137" name="Google Shape;137;p6"/>
          <p:cNvSpPr txBox="1"/>
          <p:nvPr>
            <p:ph idx="1" type="body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0040" lvl="0" marL="320040" rtl="0" algn="l">
              <a:spcBef>
                <a:spcPts val="0"/>
              </a:spcBef>
              <a:spcAft>
                <a:spcPts val="0"/>
              </a:spcAft>
              <a:buSzPts val="1740"/>
              <a:buChar char="◻"/>
            </a:pPr>
            <a:r>
              <a:rPr lang="en-US"/>
              <a:t>A recent explosion of digital learning platforms being used at scale in K-12 and undergraduate learning in the USA</a:t>
            </a:r>
            <a:endParaRPr/>
          </a:p>
          <a:p>
            <a:pPr indent="-209550" lvl="0" marL="320040" rtl="0" algn="l">
              <a:spcBef>
                <a:spcPts val="700"/>
              </a:spcBef>
              <a:spcAft>
                <a:spcPts val="0"/>
              </a:spcAft>
              <a:buSzPts val="1740"/>
              <a:buNone/>
            </a:pPr>
            <a:r>
              <a:t/>
            </a:r>
            <a:endParaRPr/>
          </a:p>
          <a:p>
            <a:pPr indent="-320040" lvl="0" marL="320040" rtl="0" algn="l">
              <a:spcBef>
                <a:spcPts val="700"/>
              </a:spcBef>
              <a:spcAft>
                <a:spcPts val="0"/>
              </a:spcAft>
              <a:buSzPts val="1740"/>
              <a:buChar char="◻"/>
            </a:pPr>
            <a:r>
              <a:rPr lang="en-US"/>
              <a:t>Richer and richer interactions</a:t>
            </a:r>
            <a:endParaRPr/>
          </a:p>
          <a:p>
            <a:pPr indent="-209550" lvl="0" marL="320040" rtl="0" algn="l">
              <a:spcBef>
                <a:spcPts val="700"/>
              </a:spcBef>
              <a:spcAft>
                <a:spcPts val="0"/>
              </a:spcAft>
              <a:buSzPts val="174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"/>
          <p:cNvSpPr txBox="1"/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t/>
            </a:r>
            <a:endParaRPr/>
          </a:p>
        </p:txBody>
      </p:sp>
      <p:sp>
        <p:nvSpPr>
          <p:cNvPr id="143" name="Google Shape;143;p7"/>
          <p:cNvSpPr txBox="1"/>
          <p:nvPr>
            <p:ph idx="1" type="body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09550" lvl="0" marL="320040" rtl="0" algn="l">
              <a:spcBef>
                <a:spcPts val="0"/>
              </a:spcBef>
              <a:spcAft>
                <a:spcPts val="0"/>
              </a:spcAft>
              <a:buSzPts val="1740"/>
              <a:buNone/>
            </a:pPr>
            <a:r>
              <a:t/>
            </a:r>
            <a:endParaRPr/>
          </a:p>
        </p:txBody>
      </p:sp>
      <p:pic>
        <p:nvPicPr>
          <p:cNvPr descr="Khanmigo Education AI Guide | Khan Academy" id="144" name="Google Shape;14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86" y="76200"/>
            <a:ext cx="3265714" cy="4490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01747" y="4343399"/>
            <a:ext cx="4368377" cy="2505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4202" y="4062872"/>
            <a:ext cx="3810000" cy="2786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57420" y="84910"/>
            <a:ext cx="5493111" cy="3877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"/>
          <p:cNvSpPr txBox="1"/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lang="en-US"/>
              <a:t>Data Science Methods</a:t>
            </a:r>
            <a:endParaRPr/>
          </a:p>
        </p:txBody>
      </p:sp>
      <p:sp>
        <p:nvSpPr>
          <p:cNvPr id="153" name="Google Shape;153;p8"/>
          <p:cNvSpPr txBox="1"/>
          <p:nvPr>
            <p:ph idx="1" type="body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0040" lvl="0" marL="320040" rtl="0" algn="l">
              <a:spcBef>
                <a:spcPts val="0"/>
              </a:spcBef>
              <a:spcAft>
                <a:spcPts val="0"/>
              </a:spcAft>
              <a:buSzPts val="1740"/>
              <a:buChar char="◻"/>
            </a:pPr>
            <a:r>
              <a:rPr lang="en-US"/>
              <a:t>In this certificate, you’ll learn a range of different methods involving data science/learning analytics/educational data mining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"/>
          <p:cNvSpPr txBox="1"/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lang="en-US"/>
              <a:t>Data Science and Statistics</a:t>
            </a:r>
            <a:endParaRPr/>
          </a:p>
        </p:txBody>
      </p:sp>
      <p:sp>
        <p:nvSpPr>
          <p:cNvPr id="159" name="Google Shape;159;p9"/>
          <p:cNvSpPr txBox="1"/>
          <p:nvPr>
            <p:ph idx="1" type="body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0040" lvl="0" marL="320040" rtl="0" algn="l">
              <a:spcBef>
                <a:spcPts val="0"/>
              </a:spcBef>
              <a:spcAft>
                <a:spcPts val="0"/>
              </a:spcAft>
              <a:buSzPts val="1740"/>
              <a:buChar char="◻"/>
            </a:pPr>
            <a:r>
              <a:rPr lang="en-US"/>
              <a:t>Closely-allied fields</a:t>
            </a:r>
            <a:endParaRPr/>
          </a:p>
          <a:p>
            <a:pPr indent="-209550" lvl="0" marL="320040" rtl="0" algn="l">
              <a:spcBef>
                <a:spcPts val="700"/>
              </a:spcBef>
              <a:spcAft>
                <a:spcPts val="0"/>
              </a:spcAft>
              <a:buSzPts val="1740"/>
              <a:buNone/>
            </a:pPr>
            <a:r>
              <a:t/>
            </a:r>
            <a:endParaRPr/>
          </a:p>
          <a:p>
            <a:pPr indent="-320040" lvl="0" marL="320040" rtl="0" algn="l">
              <a:spcBef>
                <a:spcPts val="700"/>
              </a:spcBef>
              <a:spcAft>
                <a:spcPts val="0"/>
              </a:spcAft>
              <a:buSzPts val="1740"/>
              <a:buChar char="◻"/>
            </a:pPr>
            <a:r>
              <a:rPr lang="en-US"/>
              <a:t>Sometimes subtle differences in what the same terminology means</a:t>
            </a:r>
            <a:endParaRPr/>
          </a:p>
          <a:p>
            <a:pPr indent="-320040" lvl="0" marL="320040" rtl="0" algn="l">
              <a:spcBef>
                <a:spcPts val="700"/>
              </a:spcBef>
              <a:spcAft>
                <a:spcPts val="0"/>
              </a:spcAft>
              <a:buSzPts val="1740"/>
              <a:buChar char="◻"/>
            </a:pPr>
            <a:r>
              <a:rPr lang="en-US"/>
              <a:t>We’ll try to flag these for those of you with statistics background</a:t>
            </a:r>
            <a:endParaRPr/>
          </a:p>
          <a:p>
            <a:pPr indent="-209550" lvl="0" marL="320040" rtl="0" algn="l">
              <a:spcBef>
                <a:spcPts val="700"/>
              </a:spcBef>
              <a:spcAft>
                <a:spcPts val="0"/>
              </a:spcAft>
              <a:buSzPts val="1740"/>
              <a:buNone/>
            </a:pPr>
            <a:r>
              <a:t/>
            </a:r>
            <a:endParaRPr/>
          </a:p>
          <a:p>
            <a:pPr indent="-209550" lvl="0" marL="320040" rtl="0" algn="l">
              <a:spcBef>
                <a:spcPts val="700"/>
              </a:spcBef>
              <a:spcAft>
                <a:spcPts val="0"/>
              </a:spcAft>
              <a:buSzPts val="174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2013-04-05T02:37:33Z</dcterms:created>
  <dc:creator>KG</dc:creator>
</cp:coreProperties>
</file>