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sldIdLst>
    <p:sldId id="372" r:id="rId2"/>
    <p:sldId id="367" r:id="rId3"/>
    <p:sldId id="368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30" r:id="rId12"/>
    <p:sldId id="332" r:id="rId13"/>
    <p:sldId id="333" r:id="rId14"/>
    <p:sldId id="334" r:id="rId15"/>
    <p:sldId id="335" r:id="rId16"/>
    <p:sldId id="336" r:id="rId17"/>
    <p:sldId id="338" r:id="rId18"/>
    <p:sldId id="339" r:id="rId19"/>
    <p:sldId id="340" r:id="rId20"/>
    <p:sldId id="341" r:id="rId21"/>
    <p:sldId id="371" r:id="rId22"/>
    <p:sldId id="343" r:id="rId23"/>
    <p:sldId id="344" r:id="rId24"/>
    <p:sldId id="345" r:id="rId25"/>
    <p:sldId id="346" r:id="rId26"/>
    <p:sldId id="347" r:id="rId27"/>
    <p:sldId id="349" r:id="rId28"/>
    <p:sldId id="350" r:id="rId29"/>
    <p:sldId id="351" r:id="rId30"/>
    <p:sldId id="353" r:id="rId31"/>
    <p:sldId id="354" r:id="rId32"/>
    <p:sldId id="355" r:id="rId33"/>
    <p:sldId id="378" r:id="rId34"/>
    <p:sldId id="360" r:id="rId35"/>
    <p:sldId id="361" r:id="rId36"/>
    <p:sldId id="374" r:id="rId37"/>
    <p:sldId id="375" r:id="rId38"/>
    <p:sldId id="376" r:id="rId39"/>
    <p:sldId id="377" r:id="rId40"/>
    <p:sldId id="362" r:id="rId41"/>
    <p:sldId id="373" r:id="rId42"/>
    <p:sldId id="364" r:id="rId43"/>
    <p:sldId id="369" r:id="rId44"/>
    <p:sldId id="365" r:id="rId45"/>
    <p:sldId id="370" r:id="rId46"/>
    <p:sldId id="321" r:id="rId4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91" y="2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A3FA83-9378-4E8C-B55B-C0E057C85971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6B761-2C32-470B-9D8D-82C71F8047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6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5F639B-656A-4369-84E0-F13809BA208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04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6D4F41-B7F8-450D-8DE6-B92F1B21BFCD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66FEB1-07DF-4982-8EF2-A7244CDFE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ringerlink.com/index/c5047h0084528056.pdf" TargetMode="External"/><Relationship Id="rId2" Type="http://schemas.openxmlformats.org/officeDocument/2006/relationships/hyperlink" Target="http://www.jstor.org/stable/10.2307/354820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mj-ebmh.highwire.org/content/10/2/34.extract" TargetMode="External"/><Relationship Id="rId4" Type="http://schemas.openxmlformats.org/officeDocument/2006/relationships/hyperlink" Target="http://www.bmj.com/content/316/7139/1236.short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1371600" y="1962150"/>
            <a:ext cx="7123113" cy="1350169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chemeClr val="accent1"/>
                </a:solidFill>
              </a:rPr>
              <a:t>Relationship Mining</a:t>
            </a:r>
          </a:p>
          <a:p>
            <a:pPr algn="l"/>
            <a:r>
              <a:rPr lang="en-US" sz="4000" dirty="0">
                <a:solidFill>
                  <a:schemeClr val="accent1"/>
                </a:solidFill>
              </a:rPr>
              <a:t>Correlation Mining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l"/>
            <a:r>
              <a:rPr lang="en-US" dirty="0"/>
              <a:t>Week 5 Video 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paradigms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FWER –</a:t>
            </a:r>
            <a:r>
              <a:rPr lang="en-US" dirty="0"/>
              <a:t> </a:t>
            </a:r>
            <a:r>
              <a:rPr lang="en-US" dirty="0" err="1"/>
              <a:t>Familywise</a:t>
            </a:r>
            <a:r>
              <a:rPr lang="en-US" dirty="0"/>
              <a:t> Error Rate</a:t>
            </a:r>
          </a:p>
          <a:p>
            <a:pPr lvl="1"/>
            <a:r>
              <a:rPr lang="en-US" dirty="0"/>
              <a:t>Control for the probability that any of your tests are falsely claimed to be significant (Type I Error)</a:t>
            </a:r>
          </a:p>
          <a:p>
            <a:endParaRPr lang="en-US" dirty="0"/>
          </a:p>
          <a:p>
            <a:r>
              <a:rPr lang="en-US" b="1" dirty="0"/>
              <a:t>FDR – </a:t>
            </a:r>
            <a:r>
              <a:rPr lang="en-US" dirty="0"/>
              <a:t>False Discovery Rate</a:t>
            </a:r>
          </a:p>
          <a:p>
            <a:pPr lvl="1"/>
            <a:r>
              <a:rPr lang="en-US" dirty="0"/>
              <a:t>Control for the overall rate of false discoveries</a:t>
            </a:r>
          </a:p>
        </p:txBody>
      </p:sp>
    </p:spTree>
    <p:extLst>
      <p:ext uri="{BB962C8B-B14F-4D97-AF65-F5344CB8AC3E}">
        <p14:creationId xmlns:p14="http://schemas.microsoft.com/office/powerpoint/2010/main" val="414568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classic approach to FWER correction is the </a:t>
            </a:r>
            <a:r>
              <a:rPr lang="en-US" dirty="0" err="1"/>
              <a:t>Bonferroni</a:t>
            </a:r>
            <a:r>
              <a:rPr lang="en-US" dirty="0"/>
              <a:t> Correction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http://upload.wikimedia.org/wikipedia/commons/thumb/d/de/Carlo_Emilio_Bonferroni.jpg/160px-Carlo_Emilio_Bonferron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385718"/>
            <a:ext cx="1524000" cy="1764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385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Ironically, derived by Miller rather than </a:t>
            </a:r>
            <a:r>
              <a:rPr lang="en-US" dirty="0" err="1"/>
              <a:t>Bonferroni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25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Ironically, derived by Miller rather than </a:t>
            </a:r>
            <a:r>
              <a:rPr lang="en-US" dirty="0" err="1"/>
              <a:t>Bonferroni</a:t>
            </a:r>
            <a:endParaRPr lang="en-US" dirty="0"/>
          </a:p>
          <a:p>
            <a:endParaRPr lang="en-US" dirty="0"/>
          </a:p>
          <a:p>
            <a:r>
              <a:rPr lang="en-US" dirty="0"/>
              <a:t>Also ironically, there appear to be no pictures of Miller on the internet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88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classic example of Stigler’s Law of </a:t>
            </a:r>
            <a:r>
              <a:rPr lang="en-US" dirty="0" err="1"/>
              <a:t>Eponomy</a:t>
            </a:r>
            <a:endParaRPr lang="en-US" dirty="0"/>
          </a:p>
          <a:p>
            <a:pPr lvl="1"/>
            <a:r>
              <a:rPr lang="en-US" dirty="0"/>
              <a:t>“No scientific discovery is named after its original discoverer”</a:t>
            </a:r>
          </a:p>
        </p:txBody>
      </p:sp>
      <p:pic>
        <p:nvPicPr>
          <p:cNvPr id="4" name="Picture 2" descr="Stephen M. Stigl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386137"/>
            <a:ext cx="1828800" cy="175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2011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classic example of Stigler’s Law of </a:t>
            </a:r>
            <a:r>
              <a:rPr lang="en-US" dirty="0" err="1"/>
              <a:t>Eponomy</a:t>
            </a:r>
            <a:endParaRPr lang="en-US" dirty="0"/>
          </a:p>
          <a:p>
            <a:pPr lvl="1"/>
            <a:r>
              <a:rPr lang="en-US" dirty="0"/>
              <a:t>“No scientific discovery is named after its original discoverer”</a:t>
            </a:r>
          </a:p>
          <a:p>
            <a:pPr lvl="1"/>
            <a:r>
              <a:rPr lang="en-US" dirty="0"/>
              <a:t>Stigler’s Law of </a:t>
            </a:r>
            <a:r>
              <a:rPr lang="en-US" dirty="0" err="1"/>
              <a:t>Eponomy</a:t>
            </a:r>
            <a:r>
              <a:rPr lang="en-US" dirty="0"/>
              <a:t> was proposed by </a:t>
            </a:r>
            <a:br>
              <a:rPr lang="en-US" dirty="0"/>
            </a:br>
            <a:r>
              <a:rPr lang="en-US" dirty="0"/>
              <a:t>Robert Merton</a:t>
            </a:r>
          </a:p>
        </p:txBody>
      </p:sp>
      <p:pic>
        <p:nvPicPr>
          <p:cNvPr id="2050" name="Picture 2" descr="http://upload.wikimedia.org/wikipedia/en/thumb/0/08/Robert_K_Merton.jpg/220px-Robert_K_Mert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97296"/>
            <a:ext cx="1752600" cy="1846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03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If you are conducting </a:t>
            </a:r>
            <a:r>
              <a:rPr lang="en-US" i="1" dirty="0"/>
              <a:t>n </a:t>
            </a:r>
            <a:r>
              <a:rPr lang="en-US" dirty="0"/>
              <a:t>different statistical tests on the same data set</a:t>
            </a:r>
          </a:p>
          <a:p>
            <a:endParaRPr lang="en-US" dirty="0"/>
          </a:p>
          <a:p>
            <a:r>
              <a:rPr lang="en-US" dirty="0"/>
              <a:t>Adjust your significance criterion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 to be</a:t>
            </a:r>
          </a:p>
          <a:p>
            <a:pPr lvl="1"/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 / n</a:t>
            </a:r>
          </a:p>
          <a:p>
            <a:pPr lvl="1"/>
            <a:endParaRPr lang="en-US" dirty="0"/>
          </a:p>
          <a:p>
            <a:r>
              <a:rPr lang="en-US" dirty="0"/>
              <a:t>E.g. For 4 statistical tests, use statistical significance criterion of 0.0125 rather than 0.05</a:t>
            </a:r>
          </a:p>
        </p:txBody>
      </p:sp>
    </p:spTree>
    <p:extLst>
      <p:ext uri="{BB962C8B-B14F-4D97-AF65-F5344CB8AC3E}">
        <p14:creationId xmlns:p14="http://schemas.microsoft.com/office/powerpoint/2010/main" val="259054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p=0.04, p=0.12, p=0.18, p=0.33, p=0.55</a:t>
            </a:r>
          </a:p>
          <a:p>
            <a:endParaRPr lang="en-US" dirty="0"/>
          </a:p>
          <a:p>
            <a:r>
              <a:rPr lang="en-US" dirty="0"/>
              <a:t>Five corrections</a:t>
            </a:r>
          </a:p>
          <a:p>
            <a:pPr lvl="1"/>
            <a:r>
              <a:rPr lang="en-US" dirty="0"/>
              <a:t>All p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0.01</a:t>
            </a:r>
          </a:p>
          <a:p>
            <a:pPr lvl="1"/>
            <a:r>
              <a:rPr lang="en-US" dirty="0"/>
              <a:t>None significant anymore</a:t>
            </a:r>
          </a:p>
          <a:p>
            <a:pPr lvl="1"/>
            <a:r>
              <a:rPr lang="en-US" dirty="0"/>
              <a:t>p=0.04 seen as being due to chance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0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p=0.04, p=0.12, p=0.18, p=0.33, p=0.55</a:t>
            </a:r>
          </a:p>
          <a:p>
            <a:endParaRPr lang="en-US" dirty="0"/>
          </a:p>
          <a:p>
            <a:r>
              <a:rPr lang="en-US" dirty="0"/>
              <a:t>Five corrections</a:t>
            </a:r>
          </a:p>
          <a:p>
            <a:pPr lvl="1"/>
            <a:r>
              <a:rPr lang="en-US" dirty="0"/>
              <a:t>All p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0.01</a:t>
            </a:r>
          </a:p>
          <a:p>
            <a:pPr lvl="1"/>
            <a:r>
              <a:rPr lang="en-US" dirty="0"/>
              <a:t>None significant anymore</a:t>
            </a:r>
          </a:p>
          <a:p>
            <a:pPr lvl="1"/>
            <a:r>
              <a:rPr lang="en-US" dirty="0"/>
              <a:t>p=0.04 seen as being due to chance</a:t>
            </a:r>
          </a:p>
          <a:p>
            <a:pPr lvl="1"/>
            <a:r>
              <a:rPr lang="en-US" dirty="0"/>
              <a:t>Does this seem right?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40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p=0.001, p=0.011, p=0.02, p=0.03, p=0.04</a:t>
            </a:r>
          </a:p>
          <a:p>
            <a:endParaRPr lang="en-US" dirty="0"/>
          </a:p>
          <a:p>
            <a:r>
              <a:rPr lang="en-US" dirty="0"/>
              <a:t>Five corrections</a:t>
            </a:r>
          </a:p>
          <a:p>
            <a:pPr lvl="1"/>
            <a:r>
              <a:rPr lang="en-US" dirty="0"/>
              <a:t>All p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0.01</a:t>
            </a:r>
          </a:p>
          <a:p>
            <a:pPr lvl="1"/>
            <a:r>
              <a:rPr lang="en-US" dirty="0"/>
              <a:t>Only p=0.001 still significant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90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Relationship Mining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Discover relationships between variables in a data set with many variables</a:t>
            </a:r>
          </a:p>
          <a:p>
            <a:endParaRPr lang="en-US" dirty="0"/>
          </a:p>
          <a:p>
            <a:r>
              <a:rPr lang="en-US" dirty="0"/>
              <a:t>Many types of relationship mining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9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p=0.001, p=0.011, p=0.02, p=0.03, p=0.04</a:t>
            </a:r>
          </a:p>
          <a:p>
            <a:endParaRPr lang="en-US" dirty="0"/>
          </a:p>
          <a:p>
            <a:r>
              <a:rPr lang="en-US" dirty="0"/>
              <a:t>Five corrections</a:t>
            </a:r>
          </a:p>
          <a:p>
            <a:pPr lvl="1"/>
            <a:r>
              <a:rPr lang="en-US" dirty="0"/>
              <a:t>All p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0.01</a:t>
            </a:r>
          </a:p>
          <a:p>
            <a:pPr lvl="1"/>
            <a:r>
              <a:rPr lang="en-US" dirty="0"/>
              <a:t>Only p=0.001 still significant</a:t>
            </a:r>
          </a:p>
          <a:p>
            <a:pPr lvl="1"/>
            <a:r>
              <a:rPr lang="en-US" dirty="0"/>
              <a:t>Does this seem right?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24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If you run 100 tests, which of the following are statistically significant?</a:t>
            </a:r>
          </a:p>
          <a:p>
            <a:pPr marL="514350" indent="-514350">
              <a:buAutoNum type="alphaUcParenR"/>
            </a:pPr>
            <a:r>
              <a:rPr lang="en-US" dirty="0"/>
              <a:t>0.05</a:t>
            </a:r>
          </a:p>
          <a:p>
            <a:pPr marL="514350" indent="-514350">
              <a:buAutoNum type="alphaUcParenR"/>
            </a:pPr>
            <a:r>
              <a:rPr lang="en-US" dirty="0"/>
              <a:t>0.01</a:t>
            </a:r>
          </a:p>
          <a:p>
            <a:pPr marL="514350" indent="-514350">
              <a:buAutoNum type="alphaUcParenR"/>
            </a:pPr>
            <a:r>
              <a:rPr lang="en-US" dirty="0"/>
              <a:t>0.005</a:t>
            </a:r>
          </a:p>
          <a:p>
            <a:pPr marL="514350" indent="-514350">
              <a:buAutoNum type="alphaUcParenR"/>
            </a:pPr>
            <a:r>
              <a:rPr lang="en-US" dirty="0"/>
              <a:t>0.001</a:t>
            </a:r>
          </a:p>
          <a:p>
            <a:pPr marL="514350" indent="-514350">
              <a:buAutoNum type="alphaUcParenR"/>
            </a:pPr>
            <a:r>
              <a:rPr lang="en-US" dirty="0"/>
              <a:t>All of the Above</a:t>
            </a:r>
          </a:p>
          <a:p>
            <a:pPr marL="514350" indent="-514350">
              <a:buAutoNum type="alphaUcParenR"/>
            </a:pPr>
            <a:r>
              <a:rPr lang="en-US" dirty="0"/>
              <a:t>None of the Above</a:t>
            </a:r>
          </a:p>
          <a:p>
            <a:pPr marL="514350" indent="-514350">
              <a:buAutoNum type="alphaU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4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Bonferroni</a:t>
            </a:r>
            <a:r>
              <a:rPr lang="en-US" dirty="0"/>
              <a:t>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8229600" cy="3657600"/>
          </a:xfrm>
        </p:spPr>
        <p:txBody>
          <a:bodyPr>
            <a:normAutofit fontScale="70000" lnSpcReduction="20000"/>
          </a:bodyPr>
          <a:lstStyle/>
          <a:p>
            <a:pPr marL="22860" indent="-342900">
              <a:buFont typeface="Arial" pitchFamily="34" charset="0"/>
              <a:buChar char="•"/>
            </a:pPr>
            <a:r>
              <a:rPr lang="en-US" sz="3900" dirty="0"/>
              <a:t>Advantages</a:t>
            </a:r>
          </a:p>
          <a:p>
            <a:pPr marL="742950" lvl="2" indent="-342900"/>
            <a:r>
              <a:rPr lang="en-US" sz="3200" dirty="0"/>
              <a:t>You can be “certain” that an effect is real if it makes it through this correction</a:t>
            </a:r>
          </a:p>
          <a:p>
            <a:pPr marL="742950" lvl="2" indent="-342900"/>
            <a:r>
              <a:rPr lang="en-US" sz="3200" dirty="0"/>
              <a:t>Does not assume tests are independent </a:t>
            </a:r>
          </a:p>
          <a:p>
            <a:pPr marL="1200150" lvl="3" indent="-342900"/>
            <a:r>
              <a:rPr lang="en-US" sz="2800" dirty="0"/>
              <a:t>In our “100 correlations with the same variable” case, they aren’t!</a:t>
            </a:r>
          </a:p>
          <a:p>
            <a:pPr marL="1200150" lvl="3" indent="-342900"/>
            <a:endParaRPr lang="en-US" sz="3600" dirty="0"/>
          </a:p>
          <a:p>
            <a:pPr marL="22860" indent="-342900">
              <a:buFont typeface="Arial" pitchFamily="34" charset="0"/>
              <a:buChar char="•"/>
            </a:pPr>
            <a:r>
              <a:rPr lang="en-US" sz="3900" dirty="0"/>
              <a:t>Disadvantages</a:t>
            </a:r>
          </a:p>
          <a:p>
            <a:pPr marL="742950" lvl="2" indent="-342900"/>
            <a:r>
              <a:rPr lang="en-US" sz="3200" dirty="0"/>
              <a:t>Massively over-conservative</a:t>
            </a:r>
          </a:p>
          <a:p>
            <a:pPr marL="742950" lvl="2" indent="-342900"/>
            <a:r>
              <a:rPr lang="en-US" sz="3200" dirty="0"/>
              <a:t>Throws out everything if you run a lot of correlations</a:t>
            </a:r>
          </a:p>
          <a:p>
            <a:pPr marL="742950" lvl="2" indent="-342900"/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4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Criticized for many years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hlinkClick r:id="rId2"/>
              </a:rPr>
              <a:t>Arguments for rejecting the sequential </a:t>
            </a:r>
            <a:r>
              <a:rPr lang="en-US" b="1" dirty="0" err="1">
                <a:hlinkClick r:id="rId2"/>
              </a:rPr>
              <a:t>Bonferroni</a:t>
            </a:r>
            <a:r>
              <a:rPr lang="en-US" b="1" dirty="0">
                <a:hlinkClick r:id="rId2"/>
              </a:rPr>
              <a:t> </a:t>
            </a:r>
            <a:r>
              <a:rPr lang="en-US" dirty="0">
                <a:hlinkClick r:id="rId2"/>
              </a:rPr>
              <a:t>in ecological studies</a:t>
            </a:r>
            <a:r>
              <a:rPr lang="en-US" dirty="0"/>
              <a:t>. MD Moran - </a:t>
            </a:r>
            <a:r>
              <a:rPr lang="en-US" dirty="0" err="1"/>
              <a:t>Oikos</a:t>
            </a:r>
            <a:r>
              <a:rPr lang="en-US" dirty="0"/>
              <a:t>, 2003 - JSTOR</a:t>
            </a:r>
          </a:p>
          <a:p>
            <a:r>
              <a:rPr lang="en-US" dirty="0">
                <a:hlinkClick r:id="rId3"/>
              </a:rPr>
              <a:t>Beyond </a:t>
            </a:r>
            <a:r>
              <a:rPr lang="en-US" b="1" dirty="0" err="1">
                <a:hlinkClick r:id="rId3"/>
              </a:rPr>
              <a:t>Bonferroni</a:t>
            </a:r>
            <a:r>
              <a:rPr lang="en-US" dirty="0">
                <a:hlinkClick r:id="rId3"/>
              </a:rPr>
              <a:t>: less conservative analyses for conservation genetics</a:t>
            </a:r>
            <a:r>
              <a:rPr lang="en-US" dirty="0"/>
              <a:t>. SR </a:t>
            </a:r>
            <a:r>
              <a:rPr lang="en-US" dirty="0" err="1"/>
              <a:t>Narum</a:t>
            </a:r>
            <a:r>
              <a:rPr lang="en-US" dirty="0"/>
              <a:t> - Conservation Genetics, 2006 – Springer</a:t>
            </a:r>
          </a:p>
          <a:p>
            <a:r>
              <a:rPr lang="en-US" dirty="0">
                <a:hlinkClick r:id="rId4"/>
              </a:rPr>
              <a:t>What's wrong with </a:t>
            </a:r>
            <a:r>
              <a:rPr lang="en-US" b="1" dirty="0" err="1">
                <a:hlinkClick r:id="rId4"/>
              </a:rPr>
              <a:t>Bonferroni</a:t>
            </a:r>
            <a:r>
              <a:rPr lang="en-US" b="1" dirty="0">
                <a:hlinkClick r:id="rId4"/>
              </a:rPr>
              <a:t> </a:t>
            </a:r>
            <a:r>
              <a:rPr lang="en-US" dirty="0">
                <a:hlinkClick r:id="rId4"/>
              </a:rPr>
              <a:t>adjustments</a:t>
            </a:r>
            <a:r>
              <a:rPr lang="en-US" dirty="0"/>
              <a:t>. TV </a:t>
            </a:r>
            <a:r>
              <a:rPr lang="en-US" dirty="0" err="1"/>
              <a:t>Perneger</a:t>
            </a:r>
            <a:r>
              <a:rPr lang="en-US" dirty="0"/>
              <a:t> - </a:t>
            </a:r>
            <a:r>
              <a:rPr lang="en-US" dirty="0" err="1"/>
              <a:t>Bmj</a:t>
            </a:r>
            <a:r>
              <a:rPr lang="en-US" dirty="0"/>
              <a:t>, 1998 - bmj.com</a:t>
            </a:r>
          </a:p>
          <a:p>
            <a:r>
              <a:rPr lang="en-US" dirty="0">
                <a:hlinkClick r:id="rId5"/>
              </a:rPr>
              <a:t>p Value fetishism and use of the </a:t>
            </a:r>
            <a:r>
              <a:rPr lang="en-US" b="1" dirty="0" err="1">
                <a:hlinkClick r:id="rId5"/>
              </a:rPr>
              <a:t>Bonferroni</a:t>
            </a:r>
            <a:r>
              <a:rPr lang="en-US" b="1" dirty="0">
                <a:hlinkClick r:id="rId5"/>
              </a:rPr>
              <a:t> </a:t>
            </a:r>
            <a:r>
              <a:rPr lang="en-US" dirty="0">
                <a:hlinkClick r:id="rId5"/>
              </a:rPr>
              <a:t>adjustment</a:t>
            </a:r>
            <a:r>
              <a:rPr lang="en-US" dirty="0"/>
              <a:t>. JF Morgan - Evidence Based Mental Health, 2007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1950"/>
            <a:ext cx="9144000" cy="857250"/>
          </a:xfrm>
        </p:spPr>
        <p:txBody>
          <a:bodyPr>
            <a:noAutofit/>
          </a:bodyPr>
          <a:lstStyle/>
          <a:p>
            <a:r>
              <a:rPr lang="en-US" sz="2800" dirty="0"/>
              <a:t>There are FWER corrections that are a little less conservative…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76350"/>
            <a:ext cx="8229600" cy="3581400"/>
          </a:xfrm>
        </p:spPr>
        <p:txBody>
          <a:bodyPr>
            <a:normAutofit fontScale="92500"/>
          </a:bodyPr>
          <a:lstStyle/>
          <a:p>
            <a:r>
              <a:rPr lang="en-US" dirty="0"/>
              <a:t>Holm Correction/Holm’s Step-Down (</a:t>
            </a:r>
            <a:r>
              <a:rPr lang="en-US" dirty="0" err="1"/>
              <a:t>Toothaker</a:t>
            </a:r>
            <a:r>
              <a:rPr lang="en-US" dirty="0"/>
              <a:t>, 1991)</a:t>
            </a:r>
          </a:p>
          <a:p>
            <a:r>
              <a:rPr lang="en-US" dirty="0" err="1"/>
              <a:t>Tukey’s</a:t>
            </a:r>
            <a:r>
              <a:rPr lang="en-US" dirty="0"/>
              <a:t> HSD (Honestly Significant Difference)</a:t>
            </a:r>
          </a:p>
          <a:p>
            <a:r>
              <a:rPr lang="en-US" dirty="0" err="1"/>
              <a:t>Sidak</a:t>
            </a:r>
            <a:r>
              <a:rPr lang="en-US" dirty="0"/>
              <a:t> Correction</a:t>
            </a:r>
          </a:p>
          <a:p>
            <a:endParaRPr lang="en-US" dirty="0"/>
          </a:p>
          <a:p>
            <a:r>
              <a:rPr lang="en-US" dirty="0"/>
              <a:t>Still generally very conservative</a:t>
            </a:r>
          </a:p>
          <a:p>
            <a:r>
              <a:rPr lang="en-US" dirty="0"/>
              <a:t>Lead to discarding results that probably should not be discarded</a:t>
            </a:r>
          </a:p>
        </p:txBody>
      </p:sp>
    </p:spTree>
    <p:extLst>
      <p:ext uri="{BB962C8B-B14F-4D97-AF65-F5344CB8AC3E}">
        <p14:creationId xmlns:p14="http://schemas.microsoft.com/office/powerpoint/2010/main" val="229135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FDR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(</a:t>
            </a:r>
            <a:r>
              <a:rPr lang="en-US" dirty="0" err="1"/>
              <a:t>Benjamini</a:t>
            </a:r>
            <a:r>
              <a:rPr lang="en-US" dirty="0"/>
              <a:t> &amp; Hochberg, 1995)</a:t>
            </a:r>
          </a:p>
        </p:txBody>
      </p:sp>
      <p:pic>
        <p:nvPicPr>
          <p:cNvPr id="2050" name="Picture 2" descr="http://upload.wikimedia.org/wikipedia/commons/thumb/b/b8/FDR_in_1933.jpg/220px-FDR_in_193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0" y="3293269"/>
            <a:ext cx="2095500" cy="1850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56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FDR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Different paradigm, arguably a better match to the original conception of statistical significance</a:t>
            </a:r>
          </a:p>
        </p:txBody>
      </p:sp>
    </p:spTree>
    <p:extLst>
      <p:ext uri="{BB962C8B-B14F-4D97-AF65-F5344CB8AC3E}">
        <p14:creationId xmlns:p14="http://schemas.microsoft.com/office/powerpoint/2010/main" val="85544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Statistical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p&lt;0.05</a:t>
            </a:r>
          </a:p>
          <a:p>
            <a:endParaRPr lang="en-US" dirty="0"/>
          </a:p>
          <a:p>
            <a:r>
              <a:rPr lang="en-US" dirty="0"/>
              <a:t>A test is treated as rejecting the null hypothesis if there is a probability of under 5% that the results could have occurred if there were only random events going on</a:t>
            </a:r>
          </a:p>
          <a:p>
            <a:endParaRPr lang="en-US" dirty="0"/>
          </a:p>
          <a:p>
            <a:r>
              <a:rPr lang="en-US" dirty="0"/>
              <a:t>This paradigm accepts from the beginning that we will accept junk (e.g. Type I error) 5% of the time</a:t>
            </a:r>
          </a:p>
        </p:txBody>
      </p:sp>
    </p:spTree>
    <p:extLst>
      <p:ext uri="{BB962C8B-B14F-4D97-AF65-F5344CB8AC3E}">
        <p14:creationId xmlns:p14="http://schemas.microsoft.com/office/powerpoint/2010/main" val="40417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FWER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p&lt;0.05</a:t>
            </a:r>
          </a:p>
          <a:p>
            <a:endParaRPr lang="en-US" dirty="0"/>
          </a:p>
          <a:p>
            <a:r>
              <a:rPr lang="en-US" dirty="0"/>
              <a:t>Each test is treated as rejecting the null hypothesis if there is a probability of under 5% divided by N that the results could have occurred if there were only random events going on</a:t>
            </a:r>
          </a:p>
          <a:p>
            <a:endParaRPr lang="en-US" dirty="0"/>
          </a:p>
          <a:p>
            <a:r>
              <a:rPr lang="en-US" dirty="0"/>
              <a:t>This paradigm accepts junk far less than 5% of the time</a:t>
            </a:r>
          </a:p>
        </p:txBody>
      </p:sp>
    </p:spTree>
    <p:extLst>
      <p:ext uri="{BB962C8B-B14F-4D97-AF65-F5344CB8AC3E}">
        <p14:creationId xmlns:p14="http://schemas.microsoft.com/office/powerpoint/2010/main" val="402561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FDR 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p&lt;0.05</a:t>
            </a:r>
          </a:p>
          <a:p>
            <a:endParaRPr lang="en-US" dirty="0"/>
          </a:p>
          <a:p>
            <a:r>
              <a:rPr lang="en-US" dirty="0"/>
              <a:t>Across tests, we will attempt to accept junk exactly 5% of the time</a:t>
            </a:r>
          </a:p>
          <a:p>
            <a:pPr lvl="1"/>
            <a:r>
              <a:rPr lang="en-US" dirty="0"/>
              <a:t>Same degree of conservatism as the original conception of statistical significance</a:t>
            </a:r>
          </a:p>
        </p:txBody>
      </p:sp>
    </p:spTree>
    <p:extLst>
      <p:ext uri="{BB962C8B-B14F-4D97-AF65-F5344CB8AC3E}">
        <p14:creationId xmlns:p14="http://schemas.microsoft.com/office/powerpoint/2010/main" val="167283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Correlation Mining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Perhaps the simplest form of relationship mining</a:t>
            </a:r>
          </a:p>
          <a:p>
            <a:endParaRPr lang="en-US" dirty="0"/>
          </a:p>
          <a:p>
            <a:r>
              <a:rPr lang="en-US" dirty="0"/>
              <a:t>Finding substantial linear correlations between variables</a:t>
            </a:r>
          </a:p>
          <a:p>
            <a:pPr lvl="1"/>
            <a:r>
              <a:rPr lang="en-US" dirty="0"/>
              <a:t>Remember this from earlier in the class?</a:t>
            </a:r>
          </a:p>
          <a:p>
            <a:endParaRPr lang="en-US" dirty="0"/>
          </a:p>
          <a:p>
            <a:r>
              <a:rPr lang="en-US" dirty="0"/>
              <a:t>In a large set of variables</a:t>
            </a:r>
          </a:p>
        </p:txBody>
      </p:sp>
    </p:spTree>
    <p:extLst>
      <p:ext uri="{BB962C8B-B14F-4D97-AF65-F5344CB8AC3E}">
        <p14:creationId xmlns:p14="http://schemas.microsoft.com/office/powerpoint/2010/main" val="2743960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(</a:t>
            </a:r>
            <a:r>
              <a:rPr lang="en-US" sz="3100" dirty="0" err="1"/>
              <a:t>Benjamini</a:t>
            </a:r>
            <a:r>
              <a:rPr lang="en-US" sz="3100" dirty="0"/>
              <a:t> &amp; Hochberg, 1995)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28750"/>
            <a:ext cx="822960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Order your n tests from least significant (highest p) to most significant (lowest p)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Test your first test according to significance criterion </a:t>
            </a:r>
            <a:r>
              <a:rPr lang="en-US" dirty="0">
                <a:latin typeface="Symbol" pitchFamily="18" charset="2"/>
              </a:rPr>
              <a:t>a*</a:t>
            </a:r>
            <a:r>
              <a:rPr lang="en-US" dirty="0"/>
              <a:t> n / 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Test your second test according to significance criterion </a:t>
            </a:r>
            <a:br>
              <a:rPr lang="en-US" dirty="0"/>
            </a:br>
            <a:r>
              <a:rPr lang="en-US" dirty="0">
                <a:latin typeface="Symbol" pitchFamily="18" charset="2"/>
              </a:rPr>
              <a:t>a*(</a:t>
            </a:r>
            <a:r>
              <a:rPr lang="en-US" dirty="0"/>
              <a:t>n-1) / 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Test your third test according to significance criterion </a:t>
            </a:r>
            <a:br>
              <a:rPr lang="en-US" dirty="0"/>
            </a:br>
            <a:r>
              <a:rPr lang="en-US" dirty="0">
                <a:latin typeface="Symbol" pitchFamily="18" charset="2"/>
              </a:rPr>
              <a:t>a*(</a:t>
            </a:r>
            <a:r>
              <a:rPr lang="en-US" dirty="0"/>
              <a:t>n-2) / 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As soon as a test is significant, treat that test and all tests with lower p as significant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40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763000" cy="74295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(</a:t>
            </a:r>
            <a:r>
              <a:rPr lang="en-US" sz="4400" dirty="0" err="1"/>
              <a:t>Benjamini</a:t>
            </a:r>
            <a:r>
              <a:rPr lang="en-US" sz="4400" dirty="0"/>
              <a:t> &amp; Hochberg, 1995)</a:t>
            </a:r>
            <a:r>
              <a:rPr lang="en-US" dirty="0"/>
              <a:t>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p=0.001, p=0.011, p=0.02, p=0.03, p=0.06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10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p=0.001, p=0.011, p=0.02, p=0.03, p=0.06</a:t>
            </a:r>
          </a:p>
          <a:p>
            <a:endParaRPr lang="en-US" dirty="0"/>
          </a:p>
          <a:p>
            <a:r>
              <a:rPr lang="en-US" dirty="0"/>
              <a:t>First correction</a:t>
            </a:r>
          </a:p>
          <a:p>
            <a:pPr lvl="1"/>
            <a:r>
              <a:rPr lang="en-US" dirty="0"/>
              <a:t>p = 0.06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0.05</a:t>
            </a:r>
          </a:p>
          <a:p>
            <a:pPr lvl="1"/>
            <a:r>
              <a:rPr lang="en-US" dirty="0"/>
              <a:t>Not significant</a:t>
            </a:r>
          </a:p>
          <a:p>
            <a:pPr lvl="1"/>
            <a:r>
              <a:rPr lang="en-US"/>
              <a:t>So we move on</a:t>
            </a:r>
            <a:endParaRPr lang="en-US" dirty="0"/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4A78FDF-76D7-B37B-8FE0-52079312C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1450"/>
            <a:ext cx="8763000" cy="74295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(</a:t>
            </a:r>
            <a:r>
              <a:rPr lang="en-US" sz="4400" dirty="0" err="1"/>
              <a:t>Benjamini</a:t>
            </a:r>
            <a:r>
              <a:rPr lang="en-US" sz="4400" dirty="0"/>
              <a:t> &amp; Hochberg, 1995)</a:t>
            </a:r>
            <a:r>
              <a:rPr lang="en-US" dirty="0"/>
              <a:t>: Example</a:t>
            </a:r>
          </a:p>
        </p:txBody>
      </p:sp>
    </p:spTree>
    <p:extLst>
      <p:ext uri="{BB962C8B-B14F-4D97-AF65-F5344CB8AC3E}">
        <p14:creationId xmlns:p14="http://schemas.microsoft.com/office/powerpoint/2010/main" val="132874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13CB5-30AC-5E11-530B-173151D5E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085CB-393A-FD92-E40C-795658AF839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p=0.001, p=0.011, p=0.02, p=0.03, p=0.06</a:t>
            </a:r>
          </a:p>
          <a:p>
            <a:endParaRPr lang="en-US" dirty="0"/>
          </a:p>
          <a:p>
            <a:r>
              <a:rPr lang="en-US" dirty="0"/>
              <a:t>Second correction</a:t>
            </a:r>
          </a:p>
          <a:p>
            <a:pPr lvl="1"/>
            <a:r>
              <a:rPr lang="en-US" dirty="0"/>
              <a:t>p = 0.03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0.04</a:t>
            </a:r>
          </a:p>
          <a:p>
            <a:pPr lvl="1"/>
            <a:r>
              <a:rPr lang="en-US" dirty="0"/>
              <a:t>Significant!</a:t>
            </a:r>
          </a:p>
          <a:p>
            <a:pPr lvl="1"/>
            <a:r>
              <a:rPr lang="en-US" dirty="0"/>
              <a:t>So all remaining tests are significant: 0.001, 0.011, 0.02</a:t>
            </a:r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2AA9AC3-F4C3-5C79-64DF-1749D6E62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1450"/>
            <a:ext cx="8763000" cy="74295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(</a:t>
            </a:r>
            <a:r>
              <a:rPr lang="en-US" sz="4400" dirty="0" err="1"/>
              <a:t>Benjamini</a:t>
            </a:r>
            <a:r>
              <a:rPr lang="en-US" sz="4400" dirty="0"/>
              <a:t> &amp; Hochberg, 1995)</a:t>
            </a:r>
            <a:r>
              <a:rPr lang="en-US" dirty="0"/>
              <a:t>: Example</a:t>
            </a:r>
          </a:p>
        </p:txBody>
      </p:sp>
    </p:spTree>
    <p:extLst>
      <p:ext uri="{BB962C8B-B14F-4D97-AF65-F5344CB8AC3E}">
        <p14:creationId xmlns:p14="http://schemas.microsoft.com/office/powerpoint/2010/main" val="209961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p=0.04, p=0.12, p=0.18, p=0.33, p=0.55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79743F3-6255-9499-FB6F-383328CC4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1450"/>
            <a:ext cx="8763000" cy="74295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(</a:t>
            </a:r>
            <a:r>
              <a:rPr lang="en-US" sz="4400" dirty="0" err="1"/>
              <a:t>Benjamini</a:t>
            </a:r>
            <a:r>
              <a:rPr lang="en-US" sz="4400" dirty="0"/>
              <a:t> &amp; Hochberg, 1995)</a:t>
            </a:r>
            <a:r>
              <a:rPr lang="en-US" dirty="0"/>
              <a:t>: Example</a:t>
            </a:r>
          </a:p>
        </p:txBody>
      </p:sp>
    </p:spTree>
    <p:extLst>
      <p:ext uri="{BB962C8B-B14F-4D97-AF65-F5344CB8AC3E}">
        <p14:creationId xmlns:p14="http://schemas.microsoft.com/office/powerpoint/2010/main" val="277542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p=0.04, p=0.12, p=0.18, p=0.33, p=0.55</a:t>
            </a:r>
          </a:p>
          <a:p>
            <a:endParaRPr lang="en-US" dirty="0"/>
          </a:p>
          <a:p>
            <a:r>
              <a:rPr lang="en-US" dirty="0"/>
              <a:t>First correction</a:t>
            </a:r>
          </a:p>
          <a:p>
            <a:pPr lvl="1"/>
            <a:r>
              <a:rPr lang="en-US" dirty="0"/>
              <a:t>p = 0.55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0.05</a:t>
            </a:r>
          </a:p>
          <a:p>
            <a:pPr lvl="1"/>
            <a:r>
              <a:rPr lang="en-US" dirty="0"/>
              <a:t>Not significant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47337F-4123-AFC0-6250-DCDE0B8F7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1450"/>
            <a:ext cx="8763000" cy="74295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(</a:t>
            </a:r>
            <a:r>
              <a:rPr lang="en-US" sz="4400" dirty="0" err="1"/>
              <a:t>Benjamini</a:t>
            </a:r>
            <a:r>
              <a:rPr lang="en-US" sz="4400" dirty="0"/>
              <a:t> &amp; Hochberg, 1995)</a:t>
            </a:r>
            <a:r>
              <a:rPr lang="en-US" dirty="0"/>
              <a:t>: Example</a:t>
            </a:r>
          </a:p>
        </p:txBody>
      </p:sp>
    </p:spTree>
    <p:extLst>
      <p:ext uri="{BB962C8B-B14F-4D97-AF65-F5344CB8AC3E}">
        <p14:creationId xmlns:p14="http://schemas.microsoft.com/office/powerpoint/2010/main" val="192549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6ABE2-04DD-1CE9-9AAB-59D7D93B1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D7BFE-7648-A7C9-28B7-37BC07CDF16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p=0.04, p=0.12, p=0.18, p=0.33, p=0.55</a:t>
            </a:r>
          </a:p>
          <a:p>
            <a:endParaRPr lang="en-US" dirty="0"/>
          </a:p>
          <a:p>
            <a:r>
              <a:rPr lang="en-US" dirty="0"/>
              <a:t>Second correction</a:t>
            </a:r>
          </a:p>
          <a:p>
            <a:pPr lvl="1"/>
            <a:r>
              <a:rPr lang="en-US" dirty="0"/>
              <a:t>p = 0.33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0.04</a:t>
            </a:r>
          </a:p>
          <a:p>
            <a:pPr lvl="1"/>
            <a:r>
              <a:rPr lang="en-US" dirty="0"/>
              <a:t>Not significant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258D44-D55E-35B2-FA2F-03EEBAAD8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1450"/>
            <a:ext cx="8763000" cy="74295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(</a:t>
            </a:r>
            <a:r>
              <a:rPr lang="en-US" sz="4400" dirty="0" err="1"/>
              <a:t>Benjamini</a:t>
            </a:r>
            <a:r>
              <a:rPr lang="en-US" sz="4400" dirty="0"/>
              <a:t> &amp; Hochberg, 1995)</a:t>
            </a:r>
            <a:r>
              <a:rPr lang="en-US" dirty="0"/>
              <a:t>: Example</a:t>
            </a:r>
          </a:p>
        </p:txBody>
      </p:sp>
    </p:spTree>
    <p:extLst>
      <p:ext uri="{BB962C8B-B14F-4D97-AF65-F5344CB8AC3E}">
        <p14:creationId xmlns:p14="http://schemas.microsoft.com/office/powerpoint/2010/main" val="404642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A73BE-2636-B7AE-C173-1454AE97F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AF84F-4AB3-4C95-5A46-BD999167590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p=0.04, p=0.12, p=0.18, p=0.33, p=0.55</a:t>
            </a:r>
          </a:p>
          <a:p>
            <a:endParaRPr lang="en-US" dirty="0"/>
          </a:p>
          <a:p>
            <a:r>
              <a:rPr lang="en-US" dirty="0"/>
              <a:t>Third correction</a:t>
            </a:r>
          </a:p>
          <a:p>
            <a:pPr lvl="1"/>
            <a:r>
              <a:rPr lang="en-US" dirty="0"/>
              <a:t>p = 0.18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0.03</a:t>
            </a:r>
          </a:p>
          <a:p>
            <a:pPr lvl="1"/>
            <a:r>
              <a:rPr lang="en-US" dirty="0"/>
              <a:t>Not significant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5CA8626-B2B6-9E2B-557D-BCA4BFEF6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1450"/>
            <a:ext cx="8763000" cy="74295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(</a:t>
            </a:r>
            <a:r>
              <a:rPr lang="en-US" sz="4400" dirty="0" err="1"/>
              <a:t>Benjamini</a:t>
            </a:r>
            <a:r>
              <a:rPr lang="en-US" sz="4400" dirty="0"/>
              <a:t> &amp; Hochberg, 1995)</a:t>
            </a:r>
            <a:r>
              <a:rPr lang="en-US" dirty="0"/>
              <a:t>: Example</a:t>
            </a:r>
          </a:p>
        </p:txBody>
      </p:sp>
    </p:spTree>
    <p:extLst>
      <p:ext uri="{BB962C8B-B14F-4D97-AF65-F5344CB8AC3E}">
        <p14:creationId xmlns:p14="http://schemas.microsoft.com/office/powerpoint/2010/main" val="269514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A6C80-B2BD-CF7F-21EA-8D9088532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35DF7-4E04-04C9-F3DC-E2717C8D74F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p=0.04, p=0.12, p=0.18, p=0.33, p=0.55</a:t>
            </a:r>
          </a:p>
          <a:p>
            <a:endParaRPr lang="en-US" dirty="0"/>
          </a:p>
          <a:p>
            <a:r>
              <a:rPr lang="en-US" dirty="0"/>
              <a:t>Fourth correction</a:t>
            </a:r>
          </a:p>
          <a:p>
            <a:pPr lvl="1"/>
            <a:r>
              <a:rPr lang="en-US" dirty="0"/>
              <a:t>p = 0.12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0.02</a:t>
            </a:r>
          </a:p>
          <a:p>
            <a:pPr lvl="1"/>
            <a:r>
              <a:rPr lang="en-US" dirty="0"/>
              <a:t>Not significant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CBAB65-5A6A-6402-FC64-7E513CA6E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1450"/>
            <a:ext cx="8763000" cy="74295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(</a:t>
            </a:r>
            <a:r>
              <a:rPr lang="en-US" sz="4400" dirty="0" err="1"/>
              <a:t>Benjamini</a:t>
            </a:r>
            <a:r>
              <a:rPr lang="en-US" sz="4400" dirty="0"/>
              <a:t> &amp; Hochberg, 1995)</a:t>
            </a:r>
            <a:r>
              <a:rPr lang="en-US" dirty="0"/>
              <a:t>: Example</a:t>
            </a:r>
          </a:p>
        </p:txBody>
      </p:sp>
    </p:spTree>
    <p:extLst>
      <p:ext uri="{BB962C8B-B14F-4D97-AF65-F5344CB8AC3E}">
        <p14:creationId xmlns:p14="http://schemas.microsoft.com/office/powerpoint/2010/main" val="118335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CBEC3-DD54-E9E8-B56C-9A70A5F73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CE3AB-8B81-509D-EC6C-4DA397B7DE7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Five tests</a:t>
            </a:r>
          </a:p>
          <a:p>
            <a:pPr lvl="1"/>
            <a:r>
              <a:rPr lang="en-US" dirty="0"/>
              <a:t>p=0.04, p=0.12, p=0.18, p=0.33, p=0.55</a:t>
            </a:r>
          </a:p>
          <a:p>
            <a:endParaRPr lang="en-US" dirty="0"/>
          </a:p>
          <a:p>
            <a:r>
              <a:rPr lang="en-US" dirty="0"/>
              <a:t>Fifth correction</a:t>
            </a:r>
          </a:p>
          <a:p>
            <a:pPr lvl="1"/>
            <a:r>
              <a:rPr lang="en-US" dirty="0"/>
              <a:t>p = 0.04 compared to </a:t>
            </a: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= 0.01</a:t>
            </a:r>
          </a:p>
          <a:p>
            <a:pPr lvl="1"/>
            <a:r>
              <a:rPr lang="en-US" dirty="0"/>
              <a:t>Not significant, even though it would have been significant taken alone</a:t>
            </a:r>
          </a:p>
          <a:p>
            <a:pPr lvl="1"/>
            <a:r>
              <a:rPr lang="en-US" dirty="0"/>
              <a:t>No tests significant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0C93100-A096-B279-BD92-B039F6D60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1450"/>
            <a:ext cx="8763000" cy="74295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(</a:t>
            </a:r>
            <a:r>
              <a:rPr lang="en-US" sz="4400" dirty="0" err="1"/>
              <a:t>Benjamini</a:t>
            </a:r>
            <a:r>
              <a:rPr lang="en-US" sz="4400" dirty="0"/>
              <a:t> &amp; Hochberg, 1995)</a:t>
            </a:r>
            <a:r>
              <a:rPr lang="en-US" dirty="0"/>
              <a:t>: Example</a:t>
            </a:r>
          </a:p>
        </p:txBody>
      </p:sp>
    </p:spTree>
    <p:extLst>
      <p:ext uri="{BB962C8B-B14F-4D97-AF65-F5344CB8AC3E}">
        <p14:creationId xmlns:p14="http://schemas.microsoft.com/office/powerpoint/2010/main" val="207861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have 100 variables, and you want to know how each one correlates to a variable of interest</a:t>
            </a:r>
          </a:p>
          <a:p>
            <a:pPr lvl="1"/>
            <a:r>
              <a:rPr lang="en-US" dirty="0"/>
              <a:t>Not quite the same as building a prediction model</a:t>
            </a:r>
          </a:p>
          <a:p>
            <a:endParaRPr lang="en-US" dirty="0"/>
          </a:p>
          <a:p>
            <a:r>
              <a:rPr lang="en-US" dirty="0"/>
              <a:t>You have 100 variables, and you want to know how they correlate to each 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92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Conservatism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Much less conservative than </a:t>
            </a:r>
            <a:r>
              <a:rPr lang="en-US" dirty="0" err="1"/>
              <a:t>Bonferroni</a:t>
            </a:r>
            <a:r>
              <a:rPr lang="en-US" dirty="0"/>
              <a:t> Correction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Much more conservative than just accepting p&lt;0.05, no matter how many tests are run</a:t>
            </a:r>
          </a:p>
        </p:txBody>
      </p:sp>
    </p:spTree>
    <p:extLst>
      <p:ext uri="{BB962C8B-B14F-4D97-AF65-F5344CB8AC3E}">
        <p14:creationId xmlns:p14="http://schemas.microsoft.com/office/powerpoint/2010/main" val="285612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7D198-A629-A920-6E4E-4C7F9DF39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(Fairly Uncommon) Special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BED7B-FB09-539C-DF41-B391E4248A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7719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If your stat tests have </a:t>
            </a:r>
            <a:r>
              <a:rPr lang="en-US" i="1" dirty="0"/>
              <a:t>negative regression dependency</a:t>
            </a:r>
          </a:p>
          <a:p>
            <a:pPr lvl="1"/>
            <a:r>
              <a:rPr lang="en-US" dirty="0"/>
              <a:t>i.e. if one of your tests being significant makes it less likely that other tests are significant</a:t>
            </a:r>
          </a:p>
          <a:p>
            <a:pPr lvl="1"/>
            <a:r>
              <a:rPr lang="en-US" dirty="0"/>
              <a:t>This shows up, for example, when you are studying the relationships between one variable and a group of mutually exclusive variables</a:t>
            </a:r>
          </a:p>
          <a:p>
            <a:r>
              <a:rPr lang="en-US" dirty="0"/>
              <a:t>Then you can’t use B&amp;H and have to use another (more complex) control, </a:t>
            </a:r>
            <a:r>
              <a:rPr lang="en-US" dirty="0" err="1"/>
              <a:t>Benjamini</a:t>
            </a:r>
            <a:r>
              <a:rPr lang="en-US" dirty="0"/>
              <a:t> &amp; </a:t>
            </a:r>
            <a:r>
              <a:rPr lang="en-US" dirty="0" err="1"/>
              <a:t>Yekutieli</a:t>
            </a:r>
            <a:r>
              <a:rPr lang="en-US" dirty="0"/>
              <a:t> (2001)</a:t>
            </a:r>
          </a:p>
          <a:p>
            <a:pPr lvl="1"/>
            <a:r>
              <a:rPr lang="en-US" dirty="0"/>
              <a:t>Hat tip to </a:t>
            </a:r>
            <a:r>
              <a:rPr lang="en-US" dirty="0" err="1"/>
              <a:t>Karumbaiah</a:t>
            </a:r>
            <a:r>
              <a:rPr lang="en-US" dirty="0"/>
              <a:t> &amp; </a:t>
            </a:r>
            <a:r>
              <a:rPr lang="en-US" dirty="0" err="1"/>
              <a:t>Matayoshi</a:t>
            </a:r>
            <a:r>
              <a:rPr lang="en-US" dirty="0"/>
              <a:t> (2021) on this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83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q value extension in FDR </a:t>
            </a:r>
            <a:r>
              <a:rPr lang="en-US" sz="4000" dirty="0"/>
              <a:t>(</a:t>
            </a:r>
            <a:r>
              <a:rPr lang="en-US" sz="4000" dirty="0" err="1"/>
              <a:t>Storey</a:t>
            </a:r>
            <a:r>
              <a:rPr lang="en-US" sz="4000" dirty="0"/>
              <a:t>, 2002)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58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476250"/>
          </a:xfrm>
        </p:spPr>
        <p:txBody>
          <a:bodyPr>
            <a:normAutofit fontScale="90000"/>
          </a:bodyPr>
          <a:lstStyle/>
          <a:p>
            <a:r>
              <a:rPr lang="en-US" dirty="0"/>
              <a:t>q value extension in FDR </a:t>
            </a:r>
            <a:r>
              <a:rPr lang="en-US" sz="4000" dirty="0"/>
              <a:t>(</a:t>
            </a:r>
            <a:r>
              <a:rPr lang="en-US" sz="4000" dirty="0" err="1"/>
              <a:t>Storey</a:t>
            </a:r>
            <a:r>
              <a:rPr lang="en-US" sz="4000" dirty="0"/>
              <a:t>, 2002)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39478"/>
            <a:ext cx="8229600" cy="3394472"/>
          </a:xfrm>
        </p:spPr>
        <p:txBody>
          <a:bodyPr>
            <a:normAutofit/>
          </a:bodyPr>
          <a:lstStyle/>
          <a:p>
            <a:r>
              <a:rPr lang="en-US" dirty="0"/>
              <a:t>p = probability that the results could have occurred if there were only random events going on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q = probability that the current test is a false discovery, given the post-hoc adjustment</a:t>
            </a:r>
          </a:p>
        </p:txBody>
      </p:sp>
    </p:spTree>
    <p:extLst>
      <p:ext uri="{BB962C8B-B14F-4D97-AF65-F5344CB8AC3E}">
        <p14:creationId xmlns:p14="http://schemas.microsoft.com/office/powerpoint/2010/main" val="165624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552450"/>
          </a:xfrm>
        </p:spPr>
        <p:txBody>
          <a:bodyPr>
            <a:normAutofit fontScale="90000"/>
          </a:bodyPr>
          <a:lstStyle/>
          <a:p>
            <a:r>
              <a:rPr lang="en-US" dirty="0"/>
              <a:t>q value extension in FDR </a:t>
            </a:r>
            <a:r>
              <a:rPr lang="en-US" sz="4000" dirty="0"/>
              <a:t>(</a:t>
            </a:r>
            <a:r>
              <a:rPr lang="en-US" sz="4000" dirty="0" err="1"/>
              <a:t>Storey</a:t>
            </a:r>
            <a:r>
              <a:rPr lang="en-US" sz="4000" dirty="0"/>
              <a:t>, 2002)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15678"/>
            <a:ext cx="8229600" cy="3394472"/>
          </a:xfrm>
        </p:spPr>
        <p:txBody>
          <a:bodyPr>
            <a:normAutofit/>
          </a:bodyPr>
          <a:lstStyle/>
          <a:p>
            <a:r>
              <a:rPr lang="en-US" dirty="0"/>
              <a:t>q can actually be lower than p</a:t>
            </a:r>
          </a:p>
          <a:p>
            <a:endParaRPr lang="en-US" dirty="0"/>
          </a:p>
          <a:p>
            <a:r>
              <a:rPr lang="en-US" dirty="0"/>
              <a:t>In the relatively unusual case where there are many statistically significant results</a:t>
            </a:r>
          </a:p>
        </p:txBody>
      </p:sp>
    </p:spTree>
    <p:extLst>
      <p:ext uri="{BB962C8B-B14F-4D97-AF65-F5344CB8AC3E}">
        <p14:creationId xmlns:p14="http://schemas.microsoft.com/office/powerpoint/2010/main" val="14490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Closing thought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Correlation mining can be a powerful way to see what factors are mathematically associated with each other</a:t>
            </a:r>
          </a:p>
          <a:p>
            <a:endParaRPr lang="en-US" dirty="0"/>
          </a:p>
          <a:p>
            <a:r>
              <a:rPr lang="en-US" dirty="0"/>
              <a:t>Important to get the right level of conservatism</a:t>
            </a:r>
          </a:p>
        </p:txBody>
      </p:sp>
    </p:spTree>
    <p:extLst>
      <p:ext uri="{BB962C8B-B14F-4D97-AF65-F5344CB8AC3E}">
        <p14:creationId xmlns:p14="http://schemas.microsoft.com/office/powerpoint/2010/main" val="76372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Association rule </a:t>
            </a:r>
            <a:r>
              <a:rPr lang="en-US" dirty="0"/>
              <a:t>mining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Many Uses…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Studying relationships between questionnaires on traditional motivational constructs (goal orientation, grit, interest) and student reasons for taking a MOOC</a:t>
            </a:r>
          </a:p>
          <a:p>
            <a:r>
              <a:rPr lang="en-US" dirty="0"/>
              <a:t>Correlating features of the design of mathematics problems to a range of outcome measures</a:t>
            </a:r>
          </a:p>
          <a:p>
            <a:r>
              <a:rPr lang="en-US" dirty="0"/>
              <a:t>Correlating features of schools to a range of outcome measures</a:t>
            </a:r>
          </a:p>
        </p:txBody>
      </p:sp>
    </p:spTree>
    <p:extLst>
      <p:ext uri="{BB962C8B-B14F-4D97-AF65-F5344CB8AC3E}">
        <p14:creationId xmlns:p14="http://schemas.microsoft.com/office/powerpoint/2010/main" val="16099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run 100 correlations (or 10,000 correlations)</a:t>
            </a:r>
          </a:p>
          <a:p>
            <a:endParaRPr lang="en-US" dirty="0"/>
          </a:p>
          <a:p>
            <a:r>
              <a:rPr lang="en-US" dirty="0"/>
              <a:t>9 of them come up statistically significant</a:t>
            </a:r>
          </a:p>
          <a:p>
            <a:endParaRPr lang="en-US" dirty="0"/>
          </a:p>
          <a:p>
            <a:r>
              <a:rPr lang="en-US" dirty="0"/>
              <a:t>Which ones can you “trust”?</a:t>
            </a:r>
          </a:p>
        </p:txBody>
      </p:sp>
    </p:spTree>
    <p:extLst>
      <p:ext uri="{BB962C8B-B14F-4D97-AF65-F5344CB8AC3E}">
        <p14:creationId xmlns:p14="http://schemas.microsoft.com/office/powerpoint/2010/main" val="55222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If you…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Set p=0.05</a:t>
            </a:r>
          </a:p>
          <a:p>
            <a:endParaRPr lang="en-US" dirty="0"/>
          </a:p>
          <a:p>
            <a:r>
              <a:rPr lang="en-US" dirty="0"/>
              <a:t>Then, assuming just random noise</a:t>
            </a:r>
          </a:p>
          <a:p>
            <a:r>
              <a:rPr lang="en-US" dirty="0"/>
              <a:t>5% of your correlations will still turn up statistically significant</a:t>
            </a:r>
          </a:p>
        </p:txBody>
      </p:sp>
    </p:spTree>
    <p:extLst>
      <p:ext uri="{BB962C8B-B14F-4D97-AF65-F5344CB8AC3E}">
        <p14:creationId xmlns:p14="http://schemas.microsoft.com/office/powerpoint/2010/main" val="238588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Comes from the paradigm of conducting a single statistical significance test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6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Adjust for the probability that your results are due to chance, using a </a:t>
            </a:r>
            <a:r>
              <a:rPr lang="en-US" i="1" dirty="0"/>
              <a:t>post-hoc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16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257</TotalTime>
  <Words>1658</Words>
  <Application>Microsoft Office PowerPoint</Application>
  <PresentationFormat>On-screen Show (16:9)</PresentationFormat>
  <Paragraphs>242</Paragraphs>
  <Slides>46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3" baseType="lpstr">
      <vt:lpstr>Arial</vt:lpstr>
      <vt:lpstr>Calibri</vt:lpstr>
      <vt:lpstr>Symbol</vt:lpstr>
      <vt:lpstr>Tw Cen MT</vt:lpstr>
      <vt:lpstr>Wingdings</vt:lpstr>
      <vt:lpstr>Wingdings 2</vt:lpstr>
      <vt:lpstr>Median</vt:lpstr>
      <vt:lpstr>Week 5 Video 1</vt:lpstr>
      <vt:lpstr>Relationship Mining</vt:lpstr>
      <vt:lpstr>Correlation Mining</vt:lpstr>
      <vt:lpstr>Use Cases</vt:lpstr>
      <vt:lpstr>Many Uses…</vt:lpstr>
      <vt:lpstr>The Problem</vt:lpstr>
      <vt:lpstr>If you…</vt:lpstr>
      <vt:lpstr>The Problem</vt:lpstr>
      <vt:lpstr>The Solution</vt:lpstr>
      <vt:lpstr>Two paradigms</vt:lpstr>
      <vt:lpstr>Bonferroni Correction</vt:lpstr>
      <vt:lpstr>Bonferroni Correction</vt:lpstr>
      <vt:lpstr>Bonferroni Correction</vt:lpstr>
      <vt:lpstr>Bonferroni Correction</vt:lpstr>
      <vt:lpstr>Bonferroni Correction</vt:lpstr>
      <vt:lpstr>Bonferroni Correction</vt:lpstr>
      <vt:lpstr>Bonferroni Correction: Example</vt:lpstr>
      <vt:lpstr>Bonferroni Correction: Example</vt:lpstr>
      <vt:lpstr>Bonferroni Correction: Example</vt:lpstr>
      <vt:lpstr>Bonferroni Correction: Example</vt:lpstr>
      <vt:lpstr>Quiz</vt:lpstr>
      <vt:lpstr>Bonferroni Correction</vt:lpstr>
      <vt:lpstr>Criticized for many years</vt:lpstr>
      <vt:lpstr>There are FWER corrections that are a little less conservative…</vt:lpstr>
      <vt:lpstr>FDR Correction</vt:lpstr>
      <vt:lpstr>FDR Correction</vt:lpstr>
      <vt:lpstr>Statistical significance</vt:lpstr>
      <vt:lpstr>FWER Correction</vt:lpstr>
      <vt:lpstr>FDR Correction</vt:lpstr>
      <vt:lpstr>(Benjamini &amp; Hochberg, 1995)</vt:lpstr>
      <vt:lpstr>(Benjamini &amp; Hochberg, 1995): Example</vt:lpstr>
      <vt:lpstr>(Benjamini &amp; Hochberg, 1995): Example</vt:lpstr>
      <vt:lpstr>(Benjamini &amp; Hochberg, 1995): Example</vt:lpstr>
      <vt:lpstr>(Benjamini &amp; Hochberg, 1995): Example</vt:lpstr>
      <vt:lpstr>(Benjamini &amp; Hochberg, 1995): Example</vt:lpstr>
      <vt:lpstr>(Benjamini &amp; Hochberg, 1995): Example</vt:lpstr>
      <vt:lpstr>(Benjamini &amp; Hochberg, 1995): Example</vt:lpstr>
      <vt:lpstr>(Benjamini &amp; Hochberg, 1995): Example</vt:lpstr>
      <vt:lpstr>(Benjamini &amp; Hochberg, 1995): Example</vt:lpstr>
      <vt:lpstr>Conservatism</vt:lpstr>
      <vt:lpstr>(Fairly Uncommon) Special Case</vt:lpstr>
      <vt:lpstr>q value extension in FDR (Storey, 2002)</vt:lpstr>
      <vt:lpstr>q value extension in FDR (Storey, 2002)</vt:lpstr>
      <vt:lpstr>q value extension in FDR (Storey, 2002)</vt:lpstr>
      <vt:lpstr>Closing thought</vt:lpstr>
      <vt:lpstr>Next lecture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3, video 1: Behavior detection   (v1, 6.13.13)</dc:title>
  <dc:creator>KG</dc:creator>
  <cp:lastModifiedBy>Ryan Baker</cp:lastModifiedBy>
  <cp:revision>52</cp:revision>
  <dcterms:created xsi:type="dcterms:W3CDTF">2013-06-14T05:25:54Z</dcterms:created>
  <dcterms:modified xsi:type="dcterms:W3CDTF">2025-11-11T04:42:36Z</dcterms:modified>
</cp:coreProperties>
</file>