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90" r:id="rId15"/>
    <p:sldId id="270" r:id="rId16"/>
    <p:sldId id="284" r:id="rId17"/>
    <p:sldId id="274" r:id="rId18"/>
    <p:sldId id="282" r:id="rId19"/>
    <p:sldId id="289" r:id="rId20"/>
    <p:sldId id="285" r:id="rId21"/>
    <p:sldId id="286" r:id="rId22"/>
    <p:sldId id="287" r:id="rId23"/>
    <p:sldId id="288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Sheet1!$D$1:$D$20</c:f>
              <c:numCache>
                <c:formatCode>General</c:formatCode>
                <c:ptCount val="20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0.39999999999999997</c:v>
                </c:pt>
                <c:pt idx="8">
                  <c:v>0.44999999999999996</c:v>
                </c:pt>
                <c:pt idx="9">
                  <c:v>0.49999999999999994</c:v>
                </c:pt>
                <c:pt idx="10">
                  <c:v>0.54999999999999993</c:v>
                </c:pt>
                <c:pt idx="11">
                  <c:v>0.6</c:v>
                </c:pt>
                <c:pt idx="12">
                  <c:v>0.65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0.80000000000000016</c:v>
                </c:pt>
                <c:pt idx="16">
                  <c:v>0.8500000000000002</c:v>
                </c:pt>
                <c:pt idx="17">
                  <c:v>0.90000000000000024</c:v>
                </c:pt>
                <c:pt idx="18">
                  <c:v>0.95000000000000029</c:v>
                </c:pt>
                <c:pt idx="19">
                  <c:v>1.0000000000000002</c:v>
                </c:pt>
              </c:numCache>
            </c:numRef>
          </c:xVal>
          <c:yVal>
            <c:numRef>
              <c:f>Sheet1!$E$1:$E$20</c:f>
              <c:numCache>
                <c:formatCode>General</c:formatCode>
                <c:ptCount val="20"/>
                <c:pt idx="0">
                  <c:v>-4.5999999999999999E-2</c:v>
                </c:pt>
                <c:pt idx="1">
                  <c:v>-4.2000000000000003E-2</c:v>
                </c:pt>
                <c:pt idx="2">
                  <c:v>-3.8000000000000006E-2</c:v>
                </c:pt>
                <c:pt idx="3">
                  <c:v>-3.4000000000000009E-2</c:v>
                </c:pt>
                <c:pt idx="4">
                  <c:v>-3.0000000000000006E-2</c:v>
                </c:pt>
                <c:pt idx="5">
                  <c:v>-2.5999999999999995E-2</c:v>
                </c:pt>
                <c:pt idx="6">
                  <c:v>-2.2000000000000002E-2</c:v>
                </c:pt>
                <c:pt idx="7">
                  <c:v>-1.8000000000000009E-2</c:v>
                </c:pt>
                <c:pt idx="8">
                  <c:v>-1.4000000000000005E-2</c:v>
                </c:pt>
                <c:pt idx="9">
                  <c:v>-1.0000000000000004E-2</c:v>
                </c:pt>
                <c:pt idx="10">
                  <c:v>-6.0000000000000088E-3</c:v>
                </c:pt>
                <c:pt idx="11">
                  <c:v>-2.0000000000000052E-3</c:v>
                </c:pt>
                <c:pt idx="12">
                  <c:v>2.0000000000000018E-3</c:v>
                </c:pt>
                <c:pt idx="13">
                  <c:v>6.0000000000000036E-3</c:v>
                </c:pt>
                <c:pt idx="14">
                  <c:v>1.0000000000000007E-2</c:v>
                </c:pt>
                <c:pt idx="15">
                  <c:v>1.4000000000000011E-2</c:v>
                </c:pt>
                <c:pt idx="16">
                  <c:v>1.8000000000000016E-2</c:v>
                </c:pt>
                <c:pt idx="17">
                  <c:v>2.200000000000002E-2</c:v>
                </c:pt>
                <c:pt idx="18">
                  <c:v>2.6000000000000023E-2</c:v>
                </c:pt>
                <c:pt idx="19">
                  <c:v>3.0000000000000016E-2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D64-4E5C-BB8F-3E315BD1CE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7326744"/>
        <c:axId val="277327528"/>
      </c:scatterChart>
      <c:valAx>
        <c:axId val="277326744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Detector Confidence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7327528"/>
        <c:crosses val="autoZero"/>
        <c:crossBetween val="midCat"/>
      </c:valAx>
      <c:valAx>
        <c:axId val="277327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Expected Gain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73267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Sheet1!$D$1:$D$20</c:f>
              <c:numCache>
                <c:formatCode>General</c:formatCode>
                <c:ptCount val="20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0.39999999999999997</c:v>
                </c:pt>
                <c:pt idx="8">
                  <c:v>0.44999999999999996</c:v>
                </c:pt>
                <c:pt idx="9">
                  <c:v>0.49999999999999994</c:v>
                </c:pt>
                <c:pt idx="10">
                  <c:v>0.54999999999999993</c:v>
                </c:pt>
                <c:pt idx="11">
                  <c:v>0.6</c:v>
                </c:pt>
                <c:pt idx="12">
                  <c:v>0.65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0.80000000000000016</c:v>
                </c:pt>
                <c:pt idx="16">
                  <c:v>0.8500000000000002</c:v>
                </c:pt>
                <c:pt idx="17">
                  <c:v>0.90000000000000024</c:v>
                </c:pt>
                <c:pt idx="18">
                  <c:v>0.95000000000000029</c:v>
                </c:pt>
                <c:pt idx="19">
                  <c:v>1.0000000000000002</c:v>
                </c:pt>
              </c:numCache>
            </c:numRef>
          </c:xVal>
          <c:yVal>
            <c:numRef>
              <c:f>Sheet1!$E$1:$E$20</c:f>
              <c:numCache>
                <c:formatCode>General</c:formatCode>
                <c:ptCount val="20"/>
                <c:pt idx="0">
                  <c:v>-4.5999999999999999E-2</c:v>
                </c:pt>
                <c:pt idx="1">
                  <c:v>-4.2000000000000003E-2</c:v>
                </c:pt>
                <c:pt idx="2">
                  <c:v>-3.8000000000000006E-2</c:v>
                </c:pt>
                <c:pt idx="3">
                  <c:v>-3.4000000000000009E-2</c:v>
                </c:pt>
                <c:pt idx="4">
                  <c:v>-3.0000000000000006E-2</c:v>
                </c:pt>
                <c:pt idx="5">
                  <c:v>-2.5999999999999995E-2</c:v>
                </c:pt>
                <c:pt idx="6">
                  <c:v>-2.2000000000000002E-2</c:v>
                </c:pt>
                <c:pt idx="7">
                  <c:v>-1.8000000000000009E-2</c:v>
                </c:pt>
                <c:pt idx="8">
                  <c:v>-1.4000000000000005E-2</c:v>
                </c:pt>
                <c:pt idx="9">
                  <c:v>-1.0000000000000004E-2</c:v>
                </c:pt>
                <c:pt idx="10">
                  <c:v>-6.0000000000000088E-3</c:v>
                </c:pt>
                <c:pt idx="11">
                  <c:v>-2.0000000000000052E-3</c:v>
                </c:pt>
                <c:pt idx="12">
                  <c:v>2.0000000000000018E-3</c:v>
                </c:pt>
                <c:pt idx="13">
                  <c:v>6.0000000000000036E-3</c:v>
                </c:pt>
                <c:pt idx="14">
                  <c:v>1.0000000000000007E-2</c:v>
                </c:pt>
                <c:pt idx="15">
                  <c:v>1.4000000000000011E-2</c:v>
                </c:pt>
                <c:pt idx="16">
                  <c:v>1.8000000000000016E-2</c:v>
                </c:pt>
                <c:pt idx="17">
                  <c:v>2.200000000000002E-2</c:v>
                </c:pt>
                <c:pt idx="18">
                  <c:v>2.6000000000000023E-2</c:v>
                </c:pt>
                <c:pt idx="19">
                  <c:v>3.0000000000000016E-2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EEC-4937-A6F1-3FA8F0EDBCC9}"/>
            </c:ext>
          </c:extLst>
        </c:ser>
        <c:ser>
          <c:idx val="1"/>
          <c:order val="1"/>
          <c:xVal>
            <c:numRef>
              <c:f>Sheet1!$P$1:$P$20</c:f>
              <c:numCache>
                <c:formatCode>General</c:formatCode>
                <c:ptCount val="20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0.39999999999999997</c:v>
                </c:pt>
                <c:pt idx="8">
                  <c:v>0.44999999999999996</c:v>
                </c:pt>
                <c:pt idx="9">
                  <c:v>0.49999999999999994</c:v>
                </c:pt>
                <c:pt idx="10">
                  <c:v>0.54999999999999993</c:v>
                </c:pt>
                <c:pt idx="11">
                  <c:v>0.6</c:v>
                </c:pt>
                <c:pt idx="12">
                  <c:v>0.65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0.80000000000000016</c:v>
                </c:pt>
                <c:pt idx="16">
                  <c:v>0.8500000000000002</c:v>
                </c:pt>
                <c:pt idx="17">
                  <c:v>0.90000000000000024</c:v>
                </c:pt>
                <c:pt idx="18">
                  <c:v>0.95000000000000029</c:v>
                </c:pt>
                <c:pt idx="19">
                  <c:v>1.0000000000000002</c:v>
                </c:pt>
              </c:numCache>
            </c:numRef>
          </c:xVal>
          <c:yVal>
            <c:numRef>
              <c:f>Sheet1!$R$1:$R$20</c:f>
              <c:numCache>
                <c:formatCode>General</c:formatCode>
                <c:ptCount val="20"/>
                <c:pt idx="0">
                  <c:v>-0.10199999999999999</c:v>
                </c:pt>
                <c:pt idx="1">
                  <c:v>-9.4E-2</c:v>
                </c:pt>
                <c:pt idx="2">
                  <c:v>-8.5999999999999993E-2</c:v>
                </c:pt>
                <c:pt idx="3">
                  <c:v>-7.8000000000000014E-2</c:v>
                </c:pt>
                <c:pt idx="4">
                  <c:v>-7.0000000000000007E-2</c:v>
                </c:pt>
                <c:pt idx="5">
                  <c:v>-6.2E-2</c:v>
                </c:pt>
                <c:pt idx="6">
                  <c:v>-5.4000000000000006E-2</c:v>
                </c:pt>
                <c:pt idx="7">
                  <c:v>-4.6000000000000013E-2</c:v>
                </c:pt>
                <c:pt idx="8">
                  <c:v>-3.8000000000000006E-2</c:v>
                </c:pt>
                <c:pt idx="9">
                  <c:v>-3.0000000000000002E-2</c:v>
                </c:pt>
                <c:pt idx="10">
                  <c:v>-2.2000000000000013E-2</c:v>
                </c:pt>
                <c:pt idx="11">
                  <c:v>-1.4000000000000005E-2</c:v>
                </c:pt>
                <c:pt idx="12">
                  <c:v>-5.9999999999999984E-3</c:v>
                </c:pt>
                <c:pt idx="13">
                  <c:v>2.0000000000000087E-3</c:v>
                </c:pt>
                <c:pt idx="14">
                  <c:v>1.0000000000000019E-2</c:v>
                </c:pt>
                <c:pt idx="15">
                  <c:v>1.8000000000000026E-2</c:v>
                </c:pt>
                <c:pt idx="16">
                  <c:v>2.6000000000000034E-2</c:v>
                </c:pt>
                <c:pt idx="17">
                  <c:v>3.4000000000000037E-2</c:v>
                </c:pt>
                <c:pt idx="18">
                  <c:v>4.2000000000000044E-2</c:v>
                </c:pt>
                <c:pt idx="19">
                  <c:v>5.0000000000000044E-2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EEC-4937-A6F1-3FA8F0EDBC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01192"/>
        <c:axId val="16296880"/>
      </c:scatterChart>
      <c:valAx>
        <c:axId val="1630119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Detector Confidence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296880"/>
        <c:crosses val="autoZero"/>
        <c:crossBetween val="midCat"/>
      </c:valAx>
      <c:valAx>
        <c:axId val="162968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Expected Gain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3011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Sheet1!$D$1:$D$20</c:f>
              <c:numCache>
                <c:formatCode>General</c:formatCode>
                <c:ptCount val="20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0.39999999999999997</c:v>
                </c:pt>
                <c:pt idx="8">
                  <c:v>0.44999999999999996</c:v>
                </c:pt>
                <c:pt idx="9">
                  <c:v>0.49999999999999994</c:v>
                </c:pt>
                <c:pt idx="10">
                  <c:v>0.54999999999999993</c:v>
                </c:pt>
                <c:pt idx="11">
                  <c:v>0.6</c:v>
                </c:pt>
                <c:pt idx="12">
                  <c:v>0.65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0.80000000000000016</c:v>
                </c:pt>
                <c:pt idx="16">
                  <c:v>0.8500000000000002</c:v>
                </c:pt>
                <c:pt idx="17">
                  <c:v>0.90000000000000024</c:v>
                </c:pt>
                <c:pt idx="18">
                  <c:v>0.95000000000000029</c:v>
                </c:pt>
                <c:pt idx="19">
                  <c:v>1.0000000000000002</c:v>
                </c:pt>
              </c:numCache>
            </c:numRef>
          </c:xVal>
          <c:yVal>
            <c:numRef>
              <c:f>Sheet1!$E$1:$E$20</c:f>
              <c:numCache>
                <c:formatCode>General</c:formatCode>
                <c:ptCount val="20"/>
                <c:pt idx="0">
                  <c:v>-4.5999999999999999E-2</c:v>
                </c:pt>
                <c:pt idx="1">
                  <c:v>-4.2000000000000003E-2</c:v>
                </c:pt>
                <c:pt idx="2">
                  <c:v>-3.8000000000000006E-2</c:v>
                </c:pt>
                <c:pt idx="3">
                  <c:v>-3.4000000000000009E-2</c:v>
                </c:pt>
                <c:pt idx="4">
                  <c:v>-3.0000000000000006E-2</c:v>
                </c:pt>
                <c:pt idx="5">
                  <c:v>-2.5999999999999995E-2</c:v>
                </c:pt>
                <c:pt idx="6">
                  <c:v>-2.2000000000000002E-2</c:v>
                </c:pt>
                <c:pt idx="7">
                  <c:v>-1.8000000000000009E-2</c:v>
                </c:pt>
                <c:pt idx="8">
                  <c:v>-1.4000000000000005E-2</c:v>
                </c:pt>
                <c:pt idx="9">
                  <c:v>-1.0000000000000004E-2</c:v>
                </c:pt>
                <c:pt idx="10">
                  <c:v>-6.0000000000000088E-3</c:v>
                </c:pt>
                <c:pt idx="11">
                  <c:v>-2.0000000000000052E-3</c:v>
                </c:pt>
                <c:pt idx="12">
                  <c:v>2.0000000000000018E-3</c:v>
                </c:pt>
                <c:pt idx="13">
                  <c:v>6.0000000000000036E-3</c:v>
                </c:pt>
                <c:pt idx="14">
                  <c:v>1.0000000000000007E-2</c:v>
                </c:pt>
                <c:pt idx="15">
                  <c:v>1.4000000000000011E-2</c:v>
                </c:pt>
                <c:pt idx="16">
                  <c:v>1.8000000000000016E-2</c:v>
                </c:pt>
                <c:pt idx="17">
                  <c:v>2.200000000000002E-2</c:v>
                </c:pt>
                <c:pt idx="18">
                  <c:v>2.6000000000000023E-2</c:v>
                </c:pt>
                <c:pt idx="19">
                  <c:v>3.0000000000000016E-2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55D-4B10-ADB5-2EF98346788D}"/>
            </c:ext>
          </c:extLst>
        </c:ser>
        <c:ser>
          <c:idx val="1"/>
          <c:order val="1"/>
          <c:xVal>
            <c:numRef>
              <c:f>Sheet1!$P$1:$P$20</c:f>
              <c:numCache>
                <c:formatCode>General</c:formatCode>
                <c:ptCount val="20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0.39999999999999997</c:v>
                </c:pt>
                <c:pt idx="8">
                  <c:v>0.44999999999999996</c:v>
                </c:pt>
                <c:pt idx="9">
                  <c:v>0.49999999999999994</c:v>
                </c:pt>
                <c:pt idx="10">
                  <c:v>0.54999999999999993</c:v>
                </c:pt>
                <c:pt idx="11">
                  <c:v>0.6</c:v>
                </c:pt>
                <c:pt idx="12">
                  <c:v>0.65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0.80000000000000016</c:v>
                </c:pt>
                <c:pt idx="16">
                  <c:v>0.8500000000000002</c:v>
                </c:pt>
                <c:pt idx="17">
                  <c:v>0.90000000000000024</c:v>
                </c:pt>
                <c:pt idx="18">
                  <c:v>0.95000000000000029</c:v>
                </c:pt>
                <c:pt idx="19">
                  <c:v>1.0000000000000002</c:v>
                </c:pt>
              </c:numCache>
            </c:numRef>
          </c:xVal>
          <c:yVal>
            <c:numRef>
              <c:f>Sheet1!$R$1:$R$20</c:f>
              <c:numCache>
                <c:formatCode>General</c:formatCode>
                <c:ptCount val="20"/>
                <c:pt idx="0">
                  <c:v>-0.10199999999999999</c:v>
                </c:pt>
                <c:pt idx="1">
                  <c:v>-9.4E-2</c:v>
                </c:pt>
                <c:pt idx="2">
                  <c:v>-8.5999999999999993E-2</c:v>
                </c:pt>
                <c:pt idx="3">
                  <c:v>-7.8000000000000014E-2</c:v>
                </c:pt>
                <c:pt idx="4">
                  <c:v>-7.0000000000000007E-2</c:v>
                </c:pt>
                <c:pt idx="5">
                  <c:v>-6.2E-2</c:v>
                </c:pt>
                <c:pt idx="6">
                  <c:v>-5.4000000000000006E-2</c:v>
                </c:pt>
                <c:pt idx="7">
                  <c:v>-4.6000000000000013E-2</c:v>
                </c:pt>
                <c:pt idx="8">
                  <c:v>-3.8000000000000006E-2</c:v>
                </c:pt>
                <c:pt idx="9">
                  <c:v>-3.0000000000000002E-2</c:v>
                </c:pt>
                <c:pt idx="10">
                  <c:v>-2.2000000000000013E-2</c:v>
                </c:pt>
                <c:pt idx="11">
                  <c:v>-1.4000000000000005E-2</c:v>
                </c:pt>
                <c:pt idx="12">
                  <c:v>-5.9999999999999984E-3</c:v>
                </c:pt>
                <c:pt idx="13">
                  <c:v>2.0000000000000087E-3</c:v>
                </c:pt>
                <c:pt idx="14">
                  <c:v>1.0000000000000019E-2</c:v>
                </c:pt>
                <c:pt idx="15">
                  <c:v>1.8000000000000026E-2</c:v>
                </c:pt>
                <c:pt idx="16">
                  <c:v>2.6000000000000034E-2</c:v>
                </c:pt>
                <c:pt idx="17">
                  <c:v>3.4000000000000037E-2</c:v>
                </c:pt>
                <c:pt idx="18">
                  <c:v>4.2000000000000044E-2</c:v>
                </c:pt>
                <c:pt idx="19">
                  <c:v>5.0000000000000044E-2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55D-4B10-ADB5-2EF983467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01976"/>
        <c:axId val="16298448"/>
      </c:scatterChart>
      <c:valAx>
        <c:axId val="16301976"/>
        <c:scaling>
          <c:orientation val="minMax"/>
          <c:max val="0.9"/>
          <c:min val="0.30000000000000004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Detector Confidence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298448"/>
        <c:crosses val="autoZero"/>
        <c:crossBetween val="midCat"/>
      </c:valAx>
      <c:valAx>
        <c:axId val="16298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Expected Gain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3019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0.58889</cdr:x>
      <cdr:y>0.20968</cdr:y>
    </cdr:from>
    <cdr:to>
      <cdr:x>0.58889</cdr:x>
      <cdr:y>0.83871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F7FB7E88-957A-E6D4-AFA9-744661164A7F}"/>
            </a:ext>
          </a:extLst>
        </cdr:cNvPr>
        <cdr:cNvCxnSpPr/>
      </cdr:nvCxnSpPr>
      <cdr:spPr>
        <a:xfrm xmlns:a="http://schemas.openxmlformats.org/drawingml/2006/main">
          <a:off x="4038600" y="990600"/>
          <a:ext cx="0" cy="2971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0.75556</cdr:x>
      <cdr:y>0.19355</cdr:y>
    </cdr:from>
    <cdr:to>
      <cdr:x>0.75556</cdr:x>
      <cdr:y>0.82258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7B6498EA-9487-F73F-AEC9-5343C1FC5185}"/>
            </a:ext>
          </a:extLst>
        </cdr:cNvPr>
        <cdr:cNvCxnSpPr/>
      </cdr:nvCxnSpPr>
      <cdr:spPr>
        <a:xfrm xmlns:a="http://schemas.openxmlformats.org/drawingml/2006/main">
          <a:off x="5181600" y="914400"/>
          <a:ext cx="0" cy="2971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91E2A23-99E7-4B7F-93C4-7BE9A3A2BE7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97C774-7072-48F8-8303-0569D23FE4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2A23-99E7-4B7F-93C4-7BE9A3A2BE7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C774-7072-48F8-8303-0569D23F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91E2A23-99E7-4B7F-93C4-7BE9A3A2BE7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97C774-7072-48F8-8303-0569D23FE4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2A23-99E7-4B7F-93C4-7BE9A3A2BE7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97C774-7072-48F8-8303-0569D23FE4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2A23-99E7-4B7F-93C4-7BE9A3A2BE7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97C774-7072-48F8-8303-0569D23FE4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1E2A23-99E7-4B7F-93C4-7BE9A3A2BE7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97C774-7072-48F8-8303-0569D23FE40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1E2A23-99E7-4B7F-93C4-7BE9A3A2BE7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97C774-7072-48F8-8303-0569D23FE4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2A23-99E7-4B7F-93C4-7BE9A3A2BE7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97C774-7072-48F8-8303-0569D23F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2A23-99E7-4B7F-93C4-7BE9A3A2BE7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97C774-7072-48F8-8303-0569D23F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2A23-99E7-4B7F-93C4-7BE9A3A2BE7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97C774-7072-48F8-8303-0569D23FE40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91E2A23-99E7-4B7F-93C4-7BE9A3A2BE7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97C774-7072-48F8-8303-0569D23FE4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1E2A23-99E7-4B7F-93C4-7BE9A3A2BE76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97C774-7072-48F8-8303-0569D23FE4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1"/>
                </a:solidFill>
              </a:rPr>
              <a:t>Detector Confidence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Video 1</a:t>
            </a:r>
          </a:p>
        </p:txBody>
      </p:sp>
    </p:spTree>
    <p:extLst>
      <p:ext uri="{BB962C8B-B14F-4D97-AF65-F5344CB8AC3E}">
        <p14:creationId xmlns:p14="http://schemas.microsoft.com/office/powerpoint/2010/main" val="25768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incorrectly applied intervention will cost the student 1 minute </a:t>
            </a:r>
          </a:p>
          <a:p>
            <a:r>
              <a:rPr lang="en-US" dirty="0"/>
              <a:t>Each minute the student typically will learn 0.05% of course content</a:t>
            </a:r>
          </a:p>
          <a:p>
            <a:endParaRPr lang="en-US" dirty="0"/>
          </a:p>
          <a:p>
            <a:r>
              <a:rPr lang="en-US" dirty="0"/>
              <a:t>A correctly applied intervention will result in the student learning 0.03% more course content than they would have learned otherwise</a:t>
            </a:r>
          </a:p>
        </p:txBody>
      </p:sp>
    </p:spTree>
    <p:extLst>
      <p:ext uri="{BB962C8B-B14F-4D97-AF65-F5344CB8AC3E}">
        <p14:creationId xmlns:p14="http://schemas.microsoft.com/office/powerpoint/2010/main" val="180434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Value of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0.03*Confidence – 0.05 * (1-Confidence)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043910"/>
              </p:ext>
            </p:extLst>
          </p:nvPr>
        </p:nvGraphicFramePr>
        <p:xfrm>
          <a:off x="990600" y="2286000"/>
          <a:ext cx="6477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292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second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0.05*Confidence – 0.08 * (1-Confidence)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578828"/>
              </p:ext>
            </p:extLst>
          </p:nvPr>
        </p:nvGraphicFramePr>
        <p:xfrm>
          <a:off x="990600" y="2362200"/>
          <a:ext cx="6477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521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cut-points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414011"/>
              </p:ext>
            </p:extLst>
          </p:nvPr>
        </p:nvGraphicFramePr>
        <p:xfrm>
          <a:off x="762000" y="1828800"/>
          <a:ext cx="6858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2400" y="2362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FAIL SOFT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19913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STRONGER</a:t>
            </a:r>
          </a:p>
        </p:txBody>
      </p:sp>
    </p:spTree>
    <p:extLst>
      <p:ext uri="{BB962C8B-B14F-4D97-AF65-F5344CB8AC3E}">
        <p14:creationId xmlns:p14="http://schemas.microsoft.com/office/powerpoint/2010/main" val="109904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2B012-BBA9-1340-897B-5E72EA87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2DFB8-6682-0042-F333-E38750ACA4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Cost-sensitive classification</a:t>
            </a:r>
          </a:p>
          <a:p>
            <a:endParaRPr lang="en-US" dirty="0"/>
          </a:p>
          <a:p>
            <a:r>
              <a:rPr lang="en-US" dirty="0"/>
              <a:t>You tell the algorithm that false positives and false negatives have a different cost</a:t>
            </a:r>
          </a:p>
          <a:p>
            <a:pPr lvl="1"/>
            <a:r>
              <a:rPr lang="en-US" dirty="0"/>
              <a:t>For instance, fitting a model to try to minimize an adjusted RMSE that weights FP and FN differently</a:t>
            </a:r>
          </a:p>
          <a:p>
            <a:pPr lvl="1"/>
            <a:r>
              <a:rPr lang="en-US" dirty="0"/>
              <a:t>Rather than just RMSE</a:t>
            </a:r>
          </a:p>
          <a:p>
            <a:endParaRPr lang="en-US" dirty="0"/>
          </a:p>
          <a:p>
            <a:r>
              <a:rPr lang="en-US" dirty="0"/>
              <a:t>In this case, you are adjusting the predictions themselves rather than your decision thresholds</a:t>
            </a:r>
          </a:p>
          <a:p>
            <a:endParaRPr lang="en-US" dirty="0"/>
          </a:p>
          <a:p>
            <a:r>
              <a:rPr lang="en-US" dirty="0"/>
              <a:t>Can be applied to most modern classification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19776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4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Discovery with models analyses</a:t>
            </a:r>
          </a:p>
          <a:p>
            <a:pPr lvl="1"/>
            <a:r>
              <a:rPr lang="en-US" dirty="0"/>
              <a:t>When you use this model in further analyses</a:t>
            </a:r>
          </a:p>
          <a:p>
            <a:pPr lvl="1"/>
            <a:r>
              <a:rPr lang="en-US" dirty="0"/>
              <a:t>We’ll discuss this later in the course</a:t>
            </a:r>
          </a:p>
          <a:p>
            <a:pPr lvl="1"/>
            <a:r>
              <a:rPr lang="en-US" dirty="0"/>
              <a:t>Big idea: keep all of your information around</a:t>
            </a:r>
          </a:p>
        </p:txBody>
      </p:sp>
    </p:spTree>
    <p:extLst>
      <p:ext uri="{BB962C8B-B14F-4D97-AF65-F5344CB8AC3E}">
        <p14:creationId xmlns:p14="http://schemas.microsoft.com/office/powerpoint/2010/main" val="10725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can be “lumpy”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example, a tree might only give you confidences</a:t>
            </a:r>
          </a:p>
          <a:p>
            <a:pPr lvl="1"/>
            <a:r>
              <a:rPr lang="en-US" dirty="0"/>
              <a:t>100%, 66.67%, 50%, 2.22%</a:t>
            </a:r>
          </a:p>
          <a:p>
            <a:pPr lvl="1"/>
            <a:endParaRPr lang="en-US" dirty="0"/>
          </a:p>
          <a:p>
            <a:r>
              <a:rPr lang="en-US" dirty="0"/>
              <a:t>This isn’t a problem per-se</a:t>
            </a:r>
          </a:p>
          <a:p>
            <a:pPr lvl="1"/>
            <a:r>
              <a:rPr lang="en-US" dirty="0"/>
              <a:t>But some implementations of standard metrics (like AUC ROC) can behave oddly in this case</a:t>
            </a:r>
          </a:p>
          <a:p>
            <a:pPr lvl="1"/>
            <a:r>
              <a:rPr lang="en-US" dirty="0"/>
              <a:t>We’ll discuss this later this week</a:t>
            </a:r>
          </a:p>
          <a:p>
            <a:pPr lvl="1"/>
            <a:endParaRPr lang="en-US" dirty="0"/>
          </a:p>
          <a:p>
            <a:r>
              <a:rPr lang="en-US" dirty="0"/>
              <a:t>Common in simpler, earlier-generation classifiers</a:t>
            </a:r>
          </a:p>
        </p:txBody>
      </p:sp>
    </p:spTree>
    <p:extLst>
      <p:ext uri="{BB962C8B-B14F-4D97-AF65-F5344CB8AC3E}">
        <p14:creationId xmlns:p14="http://schemas.microsoft.com/office/powerpoint/2010/main" val="277584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Almost always a good idea to use it when it’s available</a:t>
            </a:r>
          </a:p>
          <a:p>
            <a:r>
              <a:rPr lang="en-US" dirty="0"/>
              <a:t>Not all metrics use it, we’ll discuss this later this week</a:t>
            </a:r>
          </a:p>
        </p:txBody>
      </p:sp>
    </p:spTree>
    <p:extLst>
      <p:ext uri="{BB962C8B-B14F-4D97-AF65-F5344CB8AC3E}">
        <p14:creationId xmlns:p14="http://schemas.microsoft.com/office/powerpoint/2010/main" val="136206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F101-B6C1-9374-399F-D272241C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about your confidence?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B166C-E6D8-9E6D-5BC3-DB1F9D0B9D6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Recent methods make it possible to estimate the variance/SD around a confidence value, and 95% confidence intervals around a prediction (Gal &amp; </a:t>
            </a:r>
            <a:r>
              <a:rPr lang="en-US" dirty="0" err="1"/>
              <a:t>Ghahramani</a:t>
            </a:r>
            <a:r>
              <a:rPr lang="en-US" dirty="0"/>
              <a:t>, 2015; Hu &amp; </a:t>
            </a:r>
            <a:r>
              <a:rPr lang="en-US" dirty="0" err="1"/>
              <a:t>Rangwala</a:t>
            </a:r>
            <a:r>
              <a:rPr lang="en-US" dirty="0"/>
              <a:t>, 2019)</a:t>
            </a:r>
          </a:p>
          <a:p>
            <a:endParaRPr lang="en-US" dirty="0"/>
          </a:p>
          <a:p>
            <a:r>
              <a:rPr lang="en-US" dirty="0"/>
              <a:t>Not widely used as of this writing, but there are many cases where this could be useful</a:t>
            </a:r>
          </a:p>
        </p:txBody>
      </p:sp>
    </p:spTree>
    <p:extLst>
      <p:ext uri="{BB962C8B-B14F-4D97-AF65-F5344CB8AC3E}">
        <p14:creationId xmlns:p14="http://schemas.microsoft.com/office/powerpoint/2010/main" val="76056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There is something you want to predict (“the label”)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thing you want to predict is categorical</a:t>
            </a:r>
          </a:p>
        </p:txBody>
      </p:sp>
    </p:spTree>
    <p:extLst>
      <p:ext uri="{BB962C8B-B14F-4D97-AF65-F5344CB8AC3E}">
        <p14:creationId xmlns:p14="http://schemas.microsoft.com/office/powerpoint/2010/main" val="53813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good way of analyzing the impact of specific predictors on your prediction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4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Used with binary predictors</a:t>
                </a:r>
              </a:p>
              <a:p>
                <a:endParaRPr lang="en-US" dirty="0"/>
              </a:p>
              <a:p>
                <a:r>
                  <a:rPr lang="en-US" dirty="0"/>
                  <a:t>Take predictor P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𝑃𝑟𝑜𝑏𝑎𝑏𝑖𝑙𝑖𝑡𝑦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𝑤h𝑒𝑛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𝑃𝑟𝑜𝑏𝑎𝑏𝑖𝑙𝑖𝑡𝑦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𝑤h𝑒𝑛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63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Ratio: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52578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Students who get into 3 or more fights in school have a 20% chance of dropping out </a:t>
                </a:r>
              </a:p>
              <a:p>
                <a:endParaRPr lang="en-US" dirty="0"/>
              </a:p>
              <a:p>
                <a:r>
                  <a:rPr lang="en-US" dirty="0"/>
                  <a:t>Students who do not get into 3 or more fights in school have a 5% chance of dropping out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𝑃𝑟𝑜𝑏𝑎𝑏𝑖𝑙𝑖𝑡𝑦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𝑤h𝑒𝑛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𝐹𝑖𝑔h𝑡𝑠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𝑃𝑟𝑜𝑏𝑎𝑏𝑖𝑙𝑖𝑡𝑦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𝑤h𝑒𝑛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𝐹𝑖𝑔h𝑡𝑠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0.05</m:t>
                        </m:r>
                      </m:den>
                    </m:f>
                  </m:oMath>
                </a14:m>
                <a:r>
                  <a:rPr lang="en-US" dirty="0"/>
                  <a:t> = 4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 Risk Ratio for 3+ fights is 4</a:t>
                </a:r>
              </a:p>
              <a:p>
                <a:r>
                  <a:rPr lang="en-US" dirty="0"/>
                  <a:t>You are 4 times more likely to drop out if you get into 3 or more fights in school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5257800"/>
              </a:xfrm>
              <a:blipFill rotWithShape="0">
                <a:blip r:embed="rId2"/>
                <a:stretch>
                  <a:fillRect l="-374" t="-1972" r="-2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349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Ratio: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can turn numerical predictors into binary predictors with a threshold</a:t>
            </a:r>
          </a:p>
          <a:p>
            <a:pPr lvl="1"/>
            <a:r>
              <a:rPr lang="en-US" dirty="0"/>
              <a:t>Like our last example!</a:t>
            </a:r>
          </a:p>
          <a:p>
            <a:endParaRPr lang="en-US" dirty="0"/>
          </a:p>
          <a:p>
            <a:r>
              <a:rPr lang="en-US" dirty="0"/>
              <a:t>Clear way to communicate the effects of a variable on your predicted outcome</a:t>
            </a:r>
          </a:p>
        </p:txBody>
      </p:sp>
    </p:spTree>
    <p:extLst>
      <p:ext uri="{BB962C8B-B14F-4D97-AF65-F5344CB8AC3E}">
        <p14:creationId xmlns:p14="http://schemas.microsoft.com/office/powerpoint/2010/main" val="79020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Diagnostic </a:t>
            </a:r>
            <a:r>
              <a:rPr lang="en-US"/>
              <a:t>metrics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6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can be useful to know yes or 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3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can be useful to know yes or 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detector says you don’t have Ptarmigan’s Disease!</a:t>
            </a:r>
          </a:p>
        </p:txBody>
      </p:sp>
    </p:spTree>
    <p:extLst>
      <p:ext uri="{BB962C8B-B14F-4D97-AF65-F5344CB8AC3E}">
        <p14:creationId xmlns:p14="http://schemas.microsoft.com/office/powerpoint/2010/main" val="104155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can be useful to know yes or 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But it’s even more useful to know how certain the prediction is</a:t>
            </a:r>
          </a:p>
        </p:txBody>
      </p:sp>
    </p:spTree>
    <p:extLst>
      <p:ext uri="{BB962C8B-B14F-4D97-AF65-F5344CB8AC3E}">
        <p14:creationId xmlns:p14="http://schemas.microsoft.com/office/powerpoint/2010/main" val="301331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can be useful to know yes or 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But it’s even more useful to know how certain the prediction is</a:t>
            </a:r>
          </a:p>
          <a:p>
            <a:pPr lvl="1"/>
            <a:r>
              <a:rPr lang="en-US" dirty="0"/>
              <a:t>The detector says there is a 50.1% chance that you don’t have Ptarmigan’s disease!</a:t>
            </a:r>
          </a:p>
        </p:txBody>
      </p:sp>
    </p:spTree>
    <p:extLst>
      <p:ext uri="{BB962C8B-B14F-4D97-AF65-F5344CB8AC3E}">
        <p14:creationId xmlns:p14="http://schemas.microsoft.com/office/powerpoint/2010/main" val="24894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3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Gradated intervention</a:t>
            </a:r>
          </a:p>
          <a:p>
            <a:pPr lvl="1"/>
            <a:r>
              <a:rPr lang="en-US" dirty="0"/>
              <a:t>Give a strong intervention if confidence over 60%</a:t>
            </a:r>
          </a:p>
          <a:p>
            <a:pPr lvl="1"/>
            <a:r>
              <a:rPr lang="en-US" dirty="0"/>
              <a:t>Give no intervention if confidence under 60%</a:t>
            </a:r>
          </a:p>
          <a:p>
            <a:pPr lvl="1"/>
            <a:r>
              <a:rPr lang="en-US" dirty="0"/>
              <a:t>Give “fail-soft” intervention if confidence 40-60%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1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Decisions about strength of intervention can be made based on cost-benefit analysis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What is the cost of an incorrectly applied intervention?</a:t>
            </a:r>
          </a:p>
          <a:p>
            <a:endParaRPr lang="en-US" dirty="0"/>
          </a:p>
          <a:p>
            <a:r>
              <a:rPr lang="en-US" dirty="0"/>
              <a:t>What is the benefit of a correctly applied intervention?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7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2113</TotalTime>
  <Words>656</Words>
  <Application>Microsoft Office PowerPoint</Application>
  <PresentationFormat>On-screen Show (4:3)</PresentationFormat>
  <Paragraphs>98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Cambria Math</vt:lpstr>
      <vt:lpstr>Tw Cen MT</vt:lpstr>
      <vt:lpstr>Wingdings</vt:lpstr>
      <vt:lpstr>Wingdings 2</vt:lpstr>
      <vt:lpstr>Median</vt:lpstr>
      <vt:lpstr>Week 2 Video 1</vt:lpstr>
      <vt:lpstr>Classification</vt:lpstr>
      <vt:lpstr>It can be useful to know yes or no</vt:lpstr>
      <vt:lpstr>It can be useful to know yes or no</vt:lpstr>
      <vt:lpstr>It can be useful to know yes or no</vt:lpstr>
      <vt:lpstr>It can be useful to know yes or no</vt:lpstr>
      <vt:lpstr>Uses of detector confidence</vt:lpstr>
      <vt:lpstr>Uses of detector confidence</vt:lpstr>
      <vt:lpstr>Uses of detector confidence</vt:lpstr>
      <vt:lpstr>Example</vt:lpstr>
      <vt:lpstr>Expected Value of Intervention</vt:lpstr>
      <vt:lpstr>Adding a second intervention</vt:lpstr>
      <vt:lpstr>Intervention cut-points</vt:lpstr>
      <vt:lpstr>Alternative approach</vt:lpstr>
      <vt:lpstr>Uses of detector confidence</vt:lpstr>
      <vt:lpstr>Uses of detector confidence</vt:lpstr>
      <vt:lpstr>Confidence can be “lumpy”</vt:lpstr>
      <vt:lpstr>Confidence</vt:lpstr>
      <vt:lpstr>Confidence about your confidence?</vt:lpstr>
      <vt:lpstr>Risk Ratio</vt:lpstr>
      <vt:lpstr>Risk Ratio</vt:lpstr>
      <vt:lpstr>Risk Ratio: Example</vt:lpstr>
      <vt:lpstr>Risk Ratio: Notes</vt:lpstr>
      <vt:lpstr>Next lecture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 Ryan Shaun</dc:creator>
  <cp:lastModifiedBy>Ryan</cp:lastModifiedBy>
  <cp:revision>34</cp:revision>
  <dcterms:created xsi:type="dcterms:W3CDTF">2013-07-10T12:38:50Z</dcterms:created>
  <dcterms:modified xsi:type="dcterms:W3CDTF">2023-01-05T13:41:31Z</dcterms:modified>
</cp:coreProperties>
</file>