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  <p:sldId id="328" r:id="rId3"/>
    <p:sldId id="32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333" r:id="rId25"/>
    <p:sldId id="336" r:id="rId26"/>
    <p:sldId id="337" r:id="rId27"/>
    <p:sldId id="287" r:id="rId28"/>
    <p:sldId id="288" r:id="rId29"/>
    <p:sldId id="290" r:id="rId30"/>
    <p:sldId id="330" r:id="rId31"/>
    <p:sldId id="291" r:id="rId32"/>
    <p:sldId id="293" r:id="rId33"/>
    <p:sldId id="295" r:id="rId34"/>
    <p:sldId id="335" r:id="rId35"/>
    <p:sldId id="339" r:id="rId36"/>
    <p:sldId id="338" r:id="rId37"/>
    <p:sldId id="332" r:id="rId38"/>
    <p:sldId id="33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an2015\HIS114\PRC-integrated-detect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Sheet1!$A$4010</c:f>
              <c:strCache>
                <c:ptCount val="1"/>
                <c:pt idx="0">
                  <c:v>recall</c:v>
                </c:pt>
              </c:strCache>
            </c:strRef>
          </c:tx>
          <c:spPr>
            <a:ln w="38100"/>
          </c:spPr>
          <c:marker>
            <c:symbol val="none"/>
          </c:marker>
          <c:xVal>
            <c:numRef>
              <c:f>Sheet1!$B$4010:$BA$4010</c:f>
              <c:numCache>
                <c:formatCode>General</c:formatCode>
                <c:ptCount val="52"/>
                <c:pt idx="1">
                  <c:v>0.94319775596072897</c:v>
                </c:pt>
                <c:pt idx="2">
                  <c:v>0.94249649368863997</c:v>
                </c:pt>
                <c:pt idx="3">
                  <c:v>0.91304347826086996</c:v>
                </c:pt>
                <c:pt idx="4">
                  <c:v>0.89200561009817703</c:v>
                </c:pt>
                <c:pt idx="5">
                  <c:v>0.89130434782608703</c:v>
                </c:pt>
                <c:pt idx="6">
                  <c:v>0.87096774193548399</c:v>
                </c:pt>
                <c:pt idx="7">
                  <c:v>0.85413744740533004</c:v>
                </c:pt>
                <c:pt idx="8">
                  <c:v>0.84431977559607296</c:v>
                </c:pt>
                <c:pt idx="9">
                  <c:v>0.834502103786816</c:v>
                </c:pt>
                <c:pt idx="10">
                  <c:v>0.80504908835904598</c:v>
                </c:pt>
                <c:pt idx="11">
                  <c:v>0.79803646563814901</c:v>
                </c:pt>
                <c:pt idx="12">
                  <c:v>0.78962131837307203</c:v>
                </c:pt>
                <c:pt idx="13">
                  <c:v>0.76507713884993001</c:v>
                </c:pt>
                <c:pt idx="14">
                  <c:v>0.75946704067321202</c:v>
                </c:pt>
                <c:pt idx="15">
                  <c:v>0.74824684431977595</c:v>
                </c:pt>
                <c:pt idx="16">
                  <c:v>0.73141654978962101</c:v>
                </c:pt>
                <c:pt idx="17">
                  <c:v>0.71178120617110796</c:v>
                </c:pt>
                <c:pt idx="18">
                  <c:v>0.68443197755960705</c:v>
                </c:pt>
                <c:pt idx="19">
                  <c:v>0.66830294530154299</c:v>
                </c:pt>
                <c:pt idx="20">
                  <c:v>0.65708274894810703</c:v>
                </c:pt>
                <c:pt idx="21">
                  <c:v>0.65638148667601703</c:v>
                </c:pt>
                <c:pt idx="22">
                  <c:v>0.63604488078541399</c:v>
                </c:pt>
                <c:pt idx="23">
                  <c:v>0.63534361851332399</c:v>
                </c:pt>
                <c:pt idx="24">
                  <c:v>0.61921458625525905</c:v>
                </c:pt>
                <c:pt idx="25">
                  <c:v>0.61500701262272095</c:v>
                </c:pt>
                <c:pt idx="26">
                  <c:v>0.61290322580645096</c:v>
                </c:pt>
                <c:pt idx="27">
                  <c:v>0.60939691444600297</c:v>
                </c:pt>
                <c:pt idx="28">
                  <c:v>0.60729312762973398</c:v>
                </c:pt>
                <c:pt idx="29">
                  <c:v>0.60729312762973398</c:v>
                </c:pt>
                <c:pt idx="30">
                  <c:v>0.60659186535764398</c:v>
                </c:pt>
                <c:pt idx="31">
                  <c:v>0.60448807854137399</c:v>
                </c:pt>
                <c:pt idx="32">
                  <c:v>0.60238429172510499</c:v>
                </c:pt>
                <c:pt idx="33">
                  <c:v>0.600280504908836</c:v>
                </c:pt>
                <c:pt idx="34">
                  <c:v>0.600280504908836</c:v>
                </c:pt>
                <c:pt idx="35">
                  <c:v>0.600280504908836</c:v>
                </c:pt>
                <c:pt idx="36">
                  <c:v>0.600280504908836</c:v>
                </c:pt>
                <c:pt idx="37">
                  <c:v>0.600280504908836</c:v>
                </c:pt>
                <c:pt idx="38">
                  <c:v>0.598877980364656</c:v>
                </c:pt>
                <c:pt idx="39">
                  <c:v>0.58976157082749003</c:v>
                </c:pt>
                <c:pt idx="40">
                  <c:v>0.58064516129032295</c:v>
                </c:pt>
                <c:pt idx="41">
                  <c:v>0.57223001402524498</c:v>
                </c:pt>
                <c:pt idx="42">
                  <c:v>0.56311360448807901</c:v>
                </c:pt>
                <c:pt idx="43">
                  <c:v>0.55680224403927103</c:v>
                </c:pt>
                <c:pt idx="44">
                  <c:v>0.54067321178120598</c:v>
                </c:pt>
                <c:pt idx="45">
                  <c:v>0.53155680224403901</c:v>
                </c:pt>
                <c:pt idx="46">
                  <c:v>0.51963534361851405</c:v>
                </c:pt>
                <c:pt idx="47">
                  <c:v>0.50911640953716697</c:v>
                </c:pt>
                <c:pt idx="48">
                  <c:v>0.50701262272089798</c:v>
                </c:pt>
                <c:pt idx="49">
                  <c:v>0.48527349228611499</c:v>
                </c:pt>
                <c:pt idx="50">
                  <c:v>0.467741935483871</c:v>
                </c:pt>
                <c:pt idx="51">
                  <c:v>0.448807854137447</c:v>
                </c:pt>
              </c:numCache>
            </c:numRef>
          </c:xVal>
          <c:yVal>
            <c:numRef>
              <c:f>Sheet1!$B$4009:$BA$4009</c:f>
              <c:numCache>
                <c:formatCode>General</c:formatCode>
                <c:ptCount val="52"/>
                <c:pt idx="1">
                  <c:v>0.351725941422594</c:v>
                </c:pt>
                <c:pt idx="2">
                  <c:v>0.35155636934344803</c:v>
                </c:pt>
                <c:pt idx="3">
                  <c:v>0.35496183206106902</c:v>
                </c:pt>
                <c:pt idx="4">
                  <c:v>0.35421888053466999</c:v>
                </c:pt>
                <c:pt idx="5">
                  <c:v>0.35403899721448501</c:v>
                </c:pt>
                <c:pt idx="6">
                  <c:v>0.354148845166809</c:v>
                </c:pt>
                <c:pt idx="7">
                  <c:v>0.35479172735217002</c:v>
                </c:pt>
                <c:pt idx="8">
                  <c:v>0.35716404627706899</c:v>
                </c:pt>
                <c:pt idx="9">
                  <c:v>0.35864978902953598</c:v>
                </c:pt>
                <c:pt idx="10">
                  <c:v>0.36936936936936898</c:v>
                </c:pt>
                <c:pt idx="11">
                  <c:v>0.372138652714192</c:v>
                </c:pt>
                <c:pt idx="12">
                  <c:v>0.371862615587847</c:v>
                </c:pt>
                <c:pt idx="13">
                  <c:v>0.37401439835447398</c:v>
                </c:pt>
                <c:pt idx="14">
                  <c:v>0.37242090784044002</c:v>
                </c:pt>
                <c:pt idx="15">
                  <c:v>0.39401772525849299</c:v>
                </c:pt>
                <c:pt idx="16">
                  <c:v>0.42158447857720299</c:v>
                </c:pt>
                <c:pt idx="17">
                  <c:v>0.425398155909472</c:v>
                </c:pt>
                <c:pt idx="18">
                  <c:v>0.457357075913777</c:v>
                </c:pt>
                <c:pt idx="19">
                  <c:v>0.468074656188605</c:v>
                </c:pt>
                <c:pt idx="20">
                  <c:v>0.48624805396990101</c:v>
                </c:pt>
                <c:pt idx="21">
                  <c:v>0.48598130841121501</c:v>
                </c:pt>
                <c:pt idx="22">
                  <c:v>0.50642099385817996</c:v>
                </c:pt>
                <c:pt idx="23">
                  <c:v>0.55412844036697295</c:v>
                </c:pt>
                <c:pt idx="24">
                  <c:v>0.54947106409458601</c:v>
                </c:pt>
                <c:pt idx="25">
                  <c:v>0.54949874686716804</c:v>
                </c:pt>
                <c:pt idx="26">
                  <c:v>0.55003146633102595</c:v>
                </c:pt>
                <c:pt idx="27">
                  <c:v>0.55456285896617696</c:v>
                </c:pt>
                <c:pt idx="28">
                  <c:v>0.55870967741935496</c:v>
                </c:pt>
                <c:pt idx="29">
                  <c:v>0.55979314802844204</c:v>
                </c:pt>
                <c:pt idx="30">
                  <c:v>0.55987055016181198</c:v>
                </c:pt>
                <c:pt idx="31">
                  <c:v>0.56010396361273496</c:v>
                </c:pt>
                <c:pt idx="32">
                  <c:v>0.56587615283267501</c:v>
                </c:pt>
                <c:pt idx="33">
                  <c:v>0.57028647568287805</c:v>
                </c:pt>
                <c:pt idx="34">
                  <c:v>0.57104736490994001</c:v>
                </c:pt>
                <c:pt idx="35">
                  <c:v>0.57219251336898402</c:v>
                </c:pt>
                <c:pt idx="36">
                  <c:v>0.57720836142953502</c:v>
                </c:pt>
                <c:pt idx="37">
                  <c:v>0.579553148273527</c:v>
                </c:pt>
                <c:pt idx="38">
                  <c:v>0.57898305084745705</c:v>
                </c:pt>
                <c:pt idx="39">
                  <c:v>0.57880247763248505</c:v>
                </c:pt>
                <c:pt idx="40">
                  <c:v>0.58433309809456602</c:v>
                </c:pt>
                <c:pt idx="41">
                  <c:v>0.58244111349036398</c:v>
                </c:pt>
                <c:pt idx="42">
                  <c:v>0.58272859216255501</c:v>
                </c:pt>
                <c:pt idx="43">
                  <c:v>0.58727810650887602</c:v>
                </c:pt>
                <c:pt idx="44">
                  <c:v>0.58453373768006101</c:v>
                </c:pt>
                <c:pt idx="45">
                  <c:v>0.58668730650154799</c:v>
                </c:pt>
                <c:pt idx="46">
                  <c:v>0.59565916398713803</c:v>
                </c:pt>
                <c:pt idx="47">
                  <c:v>0.60906040268456396</c:v>
                </c:pt>
                <c:pt idx="48">
                  <c:v>0.61323155216284997</c:v>
                </c:pt>
                <c:pt idx="49">
                  <c:v>0.64312267657992594</c:v>
                </c:pt>
                <c:pt idx="50">
                  <c:v>0.63888888888888895</c:v>
                </c:pt>
                <c:pt idx="51">
                  <c:v>0.66528066528066498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9B8-4CAB-B155-DB007D090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7481984"/>
        <c:axId val="187253120"/>
      </c:scatterChart>
      <c:valAx>
        <c:axId val="197481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Recall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7253120"/>
        <c:crosses val="autoZero"/>
        <c:crossBetween val="midCat"/>
        <c:majorUnit val="0.2"/>
      </c:valAx>
      <c:valAx>
        <c:axId val="187253120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Precision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9748198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371600" y="2590800"/>
            <a:ext cx="7123113" cy="18256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Diagnostic Metrics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Video 3</a:t>
            </a:r>
          </a:p>
        </p:txBody>
      </p:sp>
    </p:spTree>
    <p:extLst>
      <p:ext uri="{BB962C8B-B14F-4D97-AF65-F5344CB8AC3E}">
        <p14:creationId xmlns:p14="http://schemas.microsoft.com/office/powerpoint/2010/main" val="65597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 = 0.6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PREDICTION			TRUTH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0.7				1</a:t>
            </a:r>
          </a:p>
          <a:p>
            <a:pPr marL="0" indent="0">
              <a:buNone/>
            </a:pPr>
            <a:r>
              <a:rPr lang="en-US" dirty="0"/>
              <a:t>0.44				0</a:t>
            </a:r>
          </a:p>
          <a:p>
            <a:pPr marL="0" indent="0">
              <a:buNone/>
            </a:pPr>
            <a:r>
              <a:rPr lang="en-US" dirty="0"/>
              <a:t>0.4				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0.8				1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0.55				0</a:t>
            </a:r>
          </a:p>
          <a:p>
            <a:pPr marL="0" indent="0">
              <a:buNone/>
            </a:pPr>
            <a:r>
              <a:rPr lang="en-US" dirty="0"/>
              <a:t>0.2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/>
              <a:t>0.09				0</a:t>
            </a:r>
          </a:p>
          <a:p>
            <a:pPr marL="0" indent="0">
              <a:buNone/>
            </a:pPr>
            <a:r>
              <a:rPr lang="en-US" dirty="0"/>
              <a:t>0.19				0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0.51				1</a:t>
            </a:r>
          </a:p>
          <a:p>
            <a:pPr marL="0" indent="0">
              <a:buNone/>
            </a:pPr>
            <a:r>
              <a:rPr lang="en-US" dirty="0"/>
              <a:t>0.14				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0.95				1</a:t>
            </a:r>
          </a:p>
          <a:p>
            <a:pPr marL="0" indent="0">
              <a:buNone/>
            </a:pPr>
            <a:r>
              <a:rPr lang="en-US" dirty="0"/>
              <a:t>0.3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8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True positive</a:t>
            </a:r>
          </a:p>
          <a:p>
            <a:r>
              <a:rPr lang="en-US" dirty="0"/>
              <a:t>False positive</a:t>
            </a:r>
          </a:p>
          <a:p>
            <a:r>
              <a:rPr lang="en-US" dirty="0"/>
              <a:t>True negative</a:t>
            </a:r>
          </a:p>
          <a:p>
            <a:r>
              <a:rPr lang="en-US" dirty="0"/>
              <a:t>False negative</a:t>
            </a:r>
          </a:p>
        </p:txBody>
      </p:sp>
    </p:spTree>
    <p:extLst>
      <p:ext uri="{BB962C8B-B14F-4D97-AF65-F5344CB8AC3E}">
        <p14:creationId xmlns:p14="http://schemas.microsoft.com/office/powerpoint/2010/main" val="408403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Threshold = 0.6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PREDICTION			TRUTH</a:t>
            </a:r>
          </a:p>
          <a:p>
            <a:pPr marL="0" indent="0">
              <a:buNone/>
            </a:pPr>
            <a:r>
              <a:rPr lang="en-US" dirty="0"/>
              <a:t>0.1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0.7				1		TRUE POSITIVE</a:t>
            </a:r>
          </a:p>
          <a:p>
            <a:pPr marL="0" indent="0">
              <a:buNone/>
            </a:pPr>
            <a:r>
              <a:rPr lang="en-US" dirty="0"/>
              <a:t>0.44				0		TRUE NEGATIVE</a:t>
            </a:r>
          </a:p>
          <a:p>
            <a:pPr marL="0" indent="0">
              <a:buNone/>
            </a:pPr>
            <a:r>
              <a:rPr lang="en-US" dirty="0"/>
              <a:t>0.4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0.8				1		TRUE POSITIVE</a:t>
            </a:r>
          </a:p>
          <a:p>
            <a:pPr marL="0" indent="0">
              <a:buNone/>
            </a:pPr>
            <a:r>
              <a:rPr lang="en-US" dirty="0"/>
              <a:t>0.55				0		TRUE NEGATIVE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0.2				0		TRUE NEGATIVE</a:t>
            </a:r>
          </a:p>
          <a:p>
            <a:pPr marL="0" indent="0">
              <a:buNone/>
            </a:pPr>
            <a:r>
              <a:rPr lang="en-US" dirty="0"/>
              <a:t>0.1				0		TRUE NEGATIVE</a:t>
            </a:r>
          </a:p>
          <a:p>
            <a:pPr marL="0" indent="0">
              <a:buNone/>
            </a:pPr>
            <a:r>
              <a:rPr lang="en-US" dirty="0"/>
              <a:t>0.09				0		TRUE NEGATIVE</a:t>
            </a:r>
          </a:p>
          <a:p>
            <a:pPr marL="0" indent="0">
              <a:buNone/>
            </a:pPr>
            <a:r>
              <a:rPr lang="en-US" dirty="0"/>
              <a:t>0.19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0.51				1		FALSE NEGATIVE</a:t>
            </a:r>
          </a:p>
          <a:p>
            <a:pPr marL="0" indent="0">
              <a:buNone/>
            </a:pPr>
            <a:r>
              <a:rPr lang="en-US" dirty="0"/>
              <a:t>0.14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0.95				1		TRUE POSITIVE</a:t>
            </a:r>
          </a:p>
          <a:p>
            <a:pPr marL="0" indent="0">
              <a:buNone/>
            </a:pPr>
            <a:r>
              <a:rPr lang="en-US" dirty="0"/>
              <a:t>0.3				0		TRUE NEGATIVE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Threshold = 0.5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PREDICTION			TRUTH</a:t>
            </a:r>
          </a:p>
          <a:p>
            <a:pPr marL="0" indent="0">
              <a:buNone/>
            </a:pPr>
            <a:r>
              <a:rPr lang="en-US" dirty="0"/>
              <a:t>0.1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0.7				1		TRUE POSITIVE</a:t>
            </a:r>
          </a:p>
          <a:p>
            <a:pPr marL="0" indent="0">
              <a:buNone/>
            </a:pPr>
            <a:r>
              <a:rPr lang="en-US" dirty="0"/>
              <a:t>0.44				0		TRUE NEGATIVE</a:t>
            </a:r>
          </a:p>
          <a:p>
            <a:pPr marL="0" indent="0">
              <a:buNone/>
            </a:pPr>
            <a:r>
              <a:rPr lang="en-US" dirty="0"/>
              <a:t>0.4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0.8				1		TRUE POSITIVE</a:t>
            </a:r>
          </a:p>
          <a:p>
            <a:pPr marL="0" indent="0">
              <a:buNone/>
            </a:pPr>
            <a:r>
              <a:rPr lang="en-US" dirty="0">
                <a:solidFill>
                  <a:srgbClr val="66FF33"/>
                </a:solidFill>
              </a:rPr>
              <a:t>0.55				0		FALSE POSITIVE</a:t>
            </a:r>
          </a:p>
          <a:p>
            <a:pPr marL="0" indent="0">
              <a:buNone/>
            </a:pPr>
            <a:r>
              <a:rPr lang="en-US" dirty="0"/>
              <a:t>0.2				0		TRUE NEGATIVE</a:t>
            </a:r>
          </a:p>
          <a:p>
            <a:pPr marL="0" indent="0">
              <a:buNone/>
            </a:pPr>
            <a:r>
              <a:rPr lang="en-US" dirty="0"/>
              <a:t>0.1				0		TRUE NEGATIVE</a:t>
            </a:r>
          </a:p>
          <a:p>
            <a:pPr marL="0" indent="0">
              <a:buNone/>
            </a:pPr>
            <a:r>
              <a:rPr lang="en-US" dirty="0"/>
              <a:t>0.09				0		TRUE NEGATIVE</a:t>
            </a:r>
          </a:p>
          <a:p>
            <a:pPr marL="0" indent="0">
              <a:buNone/>
            </a:pPr>
            <a:r>
              <a:rPr lang="en-US" dirty="0"/>
              <a:t>0.19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0.51				1		TRUE POSITIVE</a:t>
            </a:r>
          </a:p>
          <a:p>
            <a:pPr marL="0" indent="0">
              <a:buNone/>
            </a:pPr>
            <a:r>
              <a:rPr lang="en-US" dirty="0"/>
              <a:t>0.14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0.95				1		TRUE POSITIVE</a:t>
            </a:r>
          </a:p>
          <a:p>
            <a:pPr marL="0" indent="0">
              <a:buNone/>
            </a:pPr>
            <a:r>
              <a:rPr lang="en-US" dirty="0"/>
              <a:t>0.3				0		TRUE NEGATIVE</a:t>
            </a:r>
          </a:p>
        </p:txBody>
      </p:sp>
    </p:spTree>
    <p:extLst>
      <p:ext uri="{BB962C8B-B14F-4D97-AF65-F5344CB8AC3E}">
        <p14:creationId xmlns:p14="http://schemas.microsoft.com/office/powerpoint/2010/main" val="225309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Threshold = 0.99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PREDICTION			TRUTH</a:t>
            </a:r>
          </a:p>
          <a:p>
            <a:pPr marL="0" indent="0">
              <a:buNone/>
            </a:pPr>
            <a:r>
              <a:rPr lang="en-US" dirty="0"/>
              <a:t>0.1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0.7				1		FALSE NEGATIVE</a:t>
            </a:r>
          </a:p>
          <a:p>
            <a:pPr marL="0" indent="0">
              <a:buNone/>
            </a:pPr>
            <a:r>
              <a:rPr lang="en-US" dirty="0"/>
              <a:t>0.44				0		TRUE NEGATIVE</a:t>
            </a:r>
          </a:p>
          <a:p>
            <a:pPr marL="0" indent="0">
              <a:buNone/>
            </a:pPr>
            <a:r>
              <a:rPr lang="en-US" dirty="0"/>
              <a:t>0.4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0.8				1		FALSE NEGATIVE</a:t>
            </a:r>
          </a:p>
          <a:p>
            <a:pPr marL="0" indent="0">
              <a:buNone/>
            </a:pPr>
            <a:r>
              <a:rPr lang="en-US" dirty="0"/>
              <a:t>0.55				0		TRUE NEGATIVE</a:t>
            </a:r>
          </a:p>
          <a:p>
            <a:pPr marL="0" indent="0">
              <a:buNone/>
            </a:pPr>
            <a:r>
              <a:rPr lang="en-US" dirty="0"/>
              <a:t>0.2				0		TRUE NEGATIVE</a:t>
            </a:r>
          </a:p>
          <a:p>
            <a:pPr marL="0" indent="0">
              <a:buNone/>
            </a:pPr>
            <a:r>
              <a:rPr lang="en-US" dirty="0"/>
              <a:t>0.1				0		TRUE NEGATIVE</a:t>
            </a:r>
          </a:p>
          <a:p>
            <a:pPr marL="0" indent="0">
              <a:buNone/>
            </a:pPr>
            <a:r>
              <a:rPr lang="en-US" dirty="0"/>
              <a:t>0.09				0		TRUE NEGATIVE</a:t>
            </a:r>
          </a:p>
          <a:p>
            <a:pPr marL="0" indent="0">
              <a:buNone/>
            </a:pPr>
            <a:r>
              <a:rPr lang="en-US" dirty="0"/>
              <a:t>0.19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0.51				1		FALSE NEGATIVE</a:t>
            </a:r>
          </a:p>
          <a:p>
            <a:pPr marL="0" indent="0">
              <a:buNone/>
            </a:pPr>
            <a:r>
              <a:rPr lang="en-US" dirty="0"/>
              <a:t>0.14				0		TRUE NEGATIVE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0.95				1		FALSE NEGATIVE</a:t>
            </a:r>
          </a:p>
          <a:p>
            <a:pPr marL="0" indent="0">
              <a:buNone/>
            </a:pPr>
            <a:r>
              <a:rPr lang="en-US" dirty="0"/>
              <a:t>0.3				0		TRUE NEGATIVE</a:t>
            </a:r>
          </a:p>
        </p:txBody>
      </p:sp>
    </p:spTree>
    <p:extLst>
      <p:ext uri="{BB962C8B-B14F-4D97-AF65-F5344CB8AC3E}">
        <p14:creationId xmlns:p14="http://schemas.microsoft.com/office/powerpoint/2010/main" val="26575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X axis = Percent false positives (versus true negatives)</a:t>
            </a:r>
          </a:p>
          <a:p>
            <a:pPr lvl="1"/>
            <a:r>
              <a:rPr lang="en-US" dirty="0"/>
              <a:t>False positives to the right</a:t>
            </a:r>
          </a:p>
          <a:p>
            <a:pPr lvl="1"/>
            <a:endParaRPr lang="en-US" dirty="0"/>
          </a:p>
          <a:p>
            <a:r>
              <a:rPr lang="en-US" dirty="0"/>
              <a:t>Y axis = Percent true positives (versus false negatives)</a:t>
            </a:r>
          </a:p>
          <a:p>
            <a:pPr lvl="1"/>
            <a:r>
              <a:rPr lang="en-US" dirty="0"/>
              <a:t>True positives going up</a:t>
            </a:r>
          </a:p>
        </p:txBody>
      </p:sp>
    </p:spTree>
    <p:extLst>
      <p:ext uri="{BB962C8B-B14F-4D97-AF65-F5344CB8AC3E}">
        <p14:creationId xmlns:p14="http://schemas.microsoft.com/office/powerpoint/2010/main" val="57983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32" y="1524000"/>
            <a:ext cx="4842946" cy="499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15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 this a good model or a bad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409" y="1715179"/>
            <a:ext cx="4472592" cy="46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Chance model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4164"/>
            <a:ext cx="41529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model (but note stair steps)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71518"/>
            <a:ext cx="412432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95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Methods, Different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Today we’ll continue our focus on classifiers</a:t>
            </a:r>
          </a:p>
          <a:p>
            <a:r>
              <a:rPr lang="en-US" dirty="0"/>
              <a:t>Later this week we’ll discuss </a:t>
            </a:r>
            <a:r>
              <a:rPr lang="en-US" dirty="0" err="1"/>
              <a:t>regressors</a:t>
            </a:r>
            <a:endParaRPr lang="en-US" dirty="0"/>
          </a:p>
          <a:p>
            <a:endParaRPr lang="en-US" dirty="0"/>
          </a:p>
          <a:p>
            <a:r>
              <a:rPr lang="en-US" dirty="0"/>
              <a:t>And other methods will get worked in later in the course</a:t>
            </a:r>
          </a:p>
        </p:txBody>
      </p:sp>
    </p:spTree>
    <p:extLst>
      <p:ext uri="{BB962C8B-B14F-4D97-AF65-F5344CB8AC3E}">
        <p14:creationId xmlns:p14="http://schemas.microsoft.com/office/powerpoint/2010/main" val="421257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Poor model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11" y="1676400"/>
            <a:ext cx="404812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bad it’s good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7" y="1752600"/>
            <a:ext cx="40862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477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 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Also called AUC, and historically A’</a:t>
            </a:r>
          </a:p>
          <a:p>
            <a:pPr>
              <a:lnSpc>
                <a:spcPct val="90000"/>
              </a:lnSpc>
            </a:pPr>
            <a:r>
              <a:rPr lang="en-GB" dirty="0"/>
              <a:t>The area under the ROC curve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3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Is mathematically equivalent to the Wilcoxon statistic (Hanley &amp; McNeil, 1982)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probability that if the model is given an example from each category, it will accurately identify which is which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4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Equivalence to Wilcoxon is useful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means that you can compute statistical tests for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Whether two AUC values are significantly different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Same data set or different data sets!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Whether an AUC value is significantly different than chance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4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Equivalence to Wilcoxon is useful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means that you can compute statistical tests for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Whether two AUC values are significantly different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Same data set or different data sets!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Whether an AUC value is significantly different than chance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4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Tests you can use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sample is big (Hanley &amp; McNeil, 1982)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For details see previous editions of this MOOC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sample is small or big (DeLong et al., 1988)</a:t>
            </a:r>
          </a:p>
          <a:p>
            <a:endParaRPr lang="en-US" dirty="0"/>
          </a:p>
          <a:p>
            <a:r>
              <a:rPr lang="en-US" dirty="0"/>
              <a:t>Both tests ignore </a:t>
            </a:r>
          </a:p>
          <a:p>
            <a:pPr lvl="1"/>
            <a:r>
              <a:rPr lang="en-US" dirty="0"/>
              <a:t>Non-independence within students (Baker et al., 2008)</a:t>
            </a:r>
          </a:p>
          <a:p>
            <a:pPr lvl="1"/>
            <a:r>
              <a:rPr lang="en-US" dirty="0"/>
              <a:t>Interrelationships between models (</a:t>
            </a:r>
            <a:r>
              <a:rPr lang="en-US" dirty="0" err="1"/>
              <a:t>Demler</a:t>
            </a:r>
            <a:r>
              <a:rPr lang="en-US" dirty="0"/>
              <a:t> et al., 2012)</a:t>
            </a:r>
          </a:p>
          <a:p>
            <a:pPr lvl="1"/>
            <a:r>
              <a:rPr lang="en-US" dirty="0"/>
              <a:t>These papers (and others) introduce complex approaches to dealing with these problems, tread carefully</a:t>
            </a:r>
          </a:p>
        </p:txBody>
      </p:sp>
    </p:spTree>
    <p:extLst>
      <p:ext uri="{BB962C8B-B14F-4D97-AF65-F5344CB8AC3E}">
        <p14:creationId xmlns:p14="http://schemas.microsoft.com/office/powerpoint/2010/main" val="366471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Not really a good way to compute AUC for 3 or more categories</a:t>
            </a:r>
          </a:p>
          <a:p>
            <a:pPr lvl="1"/>
            <a:r>
              <a:rPr lang="en-US" dirty="0"/>
              <a:t>There are methods, but the semantics change somewhat</a:t>
            </a:r>
          </a:p>
        </p:txBody>
      </p:sp>
    </p:spTree>
    <p:extLst>
      <p:ext uri="{BB962C8B-B14F-4D97-AF65-F5344CB8AC3E}">
        <p14:creationId xmlns:p14="http://schemas.microsoft.com/office/powerpoint/2010/main" val="378178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Caution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/>
              <a:t>implementations of AUC </a:t>
            </a:r>
            <a:r>
              <a:rPr lang="en-US" b="1" i="1" dirty="0"/>
              <a:t>still</a:t>
            </a:r>
            <a:r>
              <a:rPr lang="en-US" b="1" dirty="0"/>
              <a:t> </a:t>
            </a:r>
            <a:r>
              <a:rPr lang="en-US" dirty="0"/>
              <a:t>remain buggy in many data mining and statistical packages in 2022</a:t>
            </a:r>
          </a:p>
          <a:p>
            <a:endParaRPr lang="en-US" dirty="0"/>
          </a:p>
          <a:p>
            <a:r>
              <a:rPr lang="en-US" dirty="0"/>
              <a:t>But it works in </a:t>
            </a:r>
            <a:r>
              <a:rPr lang="en-US" dirty="0" err="1"/>
              <a:t>sci</a:t>
            </a:r>
            <a:r>
              <a:rPr lang="en-US" dirty="0"/>
              <a:t>-kit learn</a:t>
            </a:r>
          </a:p>
          <a:p>
            <a:r>
              <a:rPr lang="en-US" dirty="0"/>
              <a:t>And there is a correct package for r called </a:t>
            </a:r>
            <a:r>
              <a:rPr lang="en-US" dirty="0" err="1"/>
              <a:t>auctestr</a:t>
            </a:r>
            <a:endParaRPr lang="en-US" dirty="0"/>
          </a:p>
          <a:p>
            <a:r>
              <a:rPr lang="en-US" dirty="0"/>
              <a:t>If you use other tools, see my webpage for a command-line and GUI implementation of AUC</a:t>
            </a:r>
            <a:br>
              <a:rPr lang="en-US" dirty="0"/>
            </a:br>
            <a:r>
              <a:rPr lang="en-US" sz="2000" dirty="0"/>
              <a:t>http://www.upenn.edu/learninganalytics/ryanbaker/edmtools.html</a:t>
            </a:r>
          </a:p>
        </p:txBody>
      </p:sp>
    </p:spTree>
    <p:extLst>
      <p:ext uri="{BB962C8B-B14F-4D97-AF65-F5344CB8AC3E}">
        <p14:creationId xmlns:p14="http://schemas.microsoft.com/office/powerpoint/2010/main" val="96423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AUC and Kappa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discussed accuracy and Kappa</a:t>
            </a:r>
          </a:p>
          <a:p>
            <a:endParaRPr lang="en-US" dirty="0"/>
          </a:p>
          <a:p>
            <a:r>
              <a:rPr lang="en-US" dirty="0"/>
              <a:t>Today, we’ll discuss additional metrics for assessing classifier goodness</a:t>
            </a:r>
          </a:p>
        </p:txBody>
      </p:sp>
    </p:spTree>
    <p:extLst>
      <p:ext uri="{BB962C8B-B14F-4D97-AF65-F5344CB8AC3E}">
        <p14:creationId xmlns:p14="http://schemas.microsoft.com/office/powerpoint/2010/main" val="6841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AUC and Kappa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AUC</a:t>
            </a:r>
          </a:p>
          <a:p>
            <a:pPr lvl="1" eaLnBrk="1" hangingPunct="1"/>
            <a:r>
              <a:rPr lang="en-US" dirty="0"/>
              <a:t>more difficult to compute</a:t>
            </a:r>
          </a:p>
          <a:p>
            <a:pPr lvl="1" eaLnBrk="1" hangingPunct="1"/>
            <a:r>
              <a:rPr lang="en-US" dirty="0"/>
              <a:t>only works for two categories (without complicated extensions)</a:t>
            </a:r>
          </a:p>
          <a:p>
            <a:pPr lvl="1" eaLnBrk="1" hangingPunct="1"/>
            <a:r>
              <a:rPr lang="en-US" dirty="0"/>
              <a:t>meaning is invariant across data sets (AUC=0.6 is always better than AUC=0.55)</a:t>
            </a:r>
          </a:p>
          <a:p>
            <a:pPr lvl="1" eaLnBrk="1" hangingPunct="1"/>
            <a:r>
              <a:rPr lang="en-US" dirty="0"/>
              <a:t>very easy to interpret statistically</a:t>
            </a:r>
          </a:p>
          <a:p>
            <a:pPr lvl="1" eaLnBrk="1" hangingPunct="1"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AUC values are almost always higher than Kappa values</a:t>
            </a:r>
          </a:p>
          <a:p>
            <a:endParaRPr lang="en-US" dirty="0"/>
          </a:p>
          <a:p>
            <a:r>
              <a:rPr lang="en-US" dirty="0"/>
              <a:t>AUC takes confidence into account</a:t>
            </a:r>
          </a:p>
        </p:txBody>
      </p:sp>
    </p:spTree>
    <p:extLst>
      <p:ext uri="{BB962C8B-B14F-4D97-AF65-F5344CB8AC3E}">
        <p14:creationId xmlns:p14="http://schemas.microsoft.com/office/powerpoint/2010/main" val="139005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		TP</a:t>
            </a:r>
          </a:p>
          <a:p>
            <a:pPr marL="457200" lvl="1" indent="0">
              <a:buNone/>
            </a:pPr>
            <a:r>
              <a:rPr lang="en-US" dirty="0"/>
              <a:t>			        TP + FP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Recall = 			TP</a:t>
            </a:r>
          </a:p>
          <a:p>
            <a:pPr marL="457200" lvl="1" indent="0">
              <a:buNone/>
            </a:pPr>
            <a:r>
              <a:rPr lang="en-US" dirty="0"/>
              <a:t>			        TP + FN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21336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800" y="35814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45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Precision =  The probability that a data point classified as true is actually true</a:t>
            </a:r>
          </a:p>
          <a:p>
            <a:endParaRPr lang="en-US" dirty="0"/>
          </a:p>
          <a:p>
            <a:r>
              <a:rPr lang="en-US" dirty="0"/>
              <a:t>Recall = The probability that a data point that is actually true is classified as true 			</a:t>
            </a:r>
          </a:p>
        </p:txBody>
      </p:sp>
    </p:spTree>
    <p:extLst>
      <p:ext uri="{BB962C8B-B14F-4D97-AF65-F5344CB8AC3E}">
        <p14:creationId xmlns:p14="http://schemas.microsoft.com/office/powerpoint/2010/main" val="638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FP = False Positive = Type 1 error</a:t>
            </a:r>
          </a:p>
          <a:p>
            <a:endParaRPr lang="nb-NO" dirty="0"/>
          </a:p>
          <a:p>
            <a:r>
              <a:rPr lang="nb-NO" dirty="0"/>
              <a:t>FN </a:t>
            </a:r>
            <a:r>
              <a:rPr lang="nb-NO"/>
              <a:t>= False Negative = Type 2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4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59D5-BEFD-7EFF-AC85-C9140208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Precision-Recall Curves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D7A5-B0D5-8438-B521-5BFEBD18ECA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Show trade-off between precision and recall for all possible decision thresholds</a:t>
            </a:r>
          </a:p>
          <a:p>
            <a:r>
              <a:rPr lang="en-US" dirty="0"/>
              <a:t>Usually better to look at this than the precision and recall the machine learning package gives you initially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C29F5EC-775A-DD8F-C583-7832FB7A1B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1840717"/>
              </p:ext>
            </p:extLst>
          </p:nvPr>
        </p:nvGraphicFramePr>
        <p:xfrm>
          <a:off x="2743200" y="3657600"/>
          <a:ext cx="5788152" cy="3048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182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57BA-4EBA-8AA0-8048-3AE67880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458D4-4D91-6607-E38B-1BA9BF88CF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Harmonic mean of precision and recall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 * precision * recall</a:t>
            </a:r>
            <a:br>
              <a:rPr lang="en-US" dirty="0"/>
            </a:br>
            <a:r>
              <a:rPr lang="en-US" dirty="0"/>
              <a:t>   precision + recall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Preferred by some as an alternative to Kappa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865B8D-3541-B750-BF69-61FA334B5F2B}"/>
              </a:ext>
            </a:extLst>
          </p:cNvPr>
          <p:cNvCxnSpPr/>
          <p:nvPr/>
        </p:nvCxnSpPr>
        <p:spPr>
          <a:xfrm>
            <a:off x="612648" y="3200400"/>
            <a:ext cx="31973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63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(Jeni et al., 2013) finds evidence that AUC is more robust to skewed distributions than Kappa and also several other metrics</a:t>
            </a:r>
          </a:p>
          <a:p>
            <a:r>
              <a:rPr lang="en-US" dirty="0"/>
              <a:t>(Dhanani et al., 2014) finds evidence that models selected with RMSE (which we’ll talk about next time) come closer to true parameter values than AUC</a:t>
            </a:r>
          </a:p>
          <a:p>
            <a:r>
              <a:rPr lang="en-US" dirty="0"/>
              <a:t>(</a:t>
            </a:r>
            <a:r>
              <a:rPr lang="en-US"/>
              <a:t>Pelanek, </a:t>
            </a:r>
            <a:r>
              <a:rPr lang="en-US" dirty="0"/>
              <a:t>2017) argues that AUC only pays attention to relative differences between models and that absolute differences </a:t>
            </a:r>
            <a:r>
              <a:rPr lang="en-US"/>
              <a:t>matter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Metrics for </a:t>
            </a:r>
            <a:r>
              <a:rPr lang="en-US" dirty="0" err="1"/>
              <a:t>regressors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Receiver-Operating Characteristic Curve</a:t>
            </a:r>
          </a:p>
        </p:txBody>
      </p:sp>
    </p:spTree>
    <p:extLst>
      <p:ext uri="{BB962C8B-B14F-4D97-AF65-F5344CB8AC3E}">
        <p14:creationId xmlns:p14="http://schemas.microsoft.com/office/powerpoint/2010/main" val="2824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are predicting something which has two values</a:t>
            </a:r>
          </a:p>
          <a:p>
            <a:pPr lvl="1"/>
            <a:r>
              <a:rPr lang="en-US" dirty="0"/>
              <a:t>Correct/Incorrect</a:t>
            </a:r>
          </a:p>
          <a:p>
            <a:pPr lvl="1"/>
            <a:r>
              <a:rPr lang="en-US" dirty="0"/>
              <a:t>Gaming the System/not Gaming the System</a:t>
            </a:r>
          </a:p>
          <a:p>
            <a:pPr lvl="1"/>
            <a:r>
              <a:rPr lang="en-US" dirty="0"/>
              <a:t>Dropout/Not Dropout</a:t>
            </a:r>
          </a:p>
        </p:txBody>
      </p:sp>
    </p:spTree>
    <p:extLst>
      <p:ext uri="{BB962C8B-B14F-4D97-AF65-F5344CB8AC3E}">
        <p14:creationId xmlns:p14="http://schemas.microsoft.com/office/powerpoint/2010/main" val="403721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Your prediction model outputs a probability or other real value</a:t>
            </a:r>
          </a:p>
          <a:p>
            <a:endParaRPr lang="en-US" dirty="0"/>
          </a:p>
          <a:p>
            <a:r>
              <a:rPr lang="en-US" dirty="0"/>
              <a:t>How good is your prediction model?</a:t>
            </a:r>
          </a:p>
        </p:txBody>
      </p:sp>
    </p:spTree>
    <p:extLst>
      <p:ext uri="{BB962C8B-B14F-4D97-AF65-F5344CB8AC3E}">
        <p14:creationId xmlns:p14="http://schemas.microsoft.com/office/powerpoint/2010/main" val="267683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PREDICTION			TRUTH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/>
              <a:t>0.7				1</a:t>
            </a:r>
          </a:p>
          <a:p>
            <a:pPr marL="0" indent="0">
              <a:buNone/>
            </a:pPr>
            <a:r>
              <a:rPr lang="en-US" dirty="0"/>
              <a:t>0.44				0</a:t>
            </a:r>
          </a:p>
          <a:p>
            <a:pPr marL="0" indent="0">
              <a:buNone/>
            </a:pPr>
            <a:r>
              <a:rPr lang="en-US" dirty="0"/>
              <a:t>0.4				0</a:t>
            </a:r>
          </a:p>
          <a:p>
            <a:pPr marL="0" indent="0">
              <a:buNone/>
            </a:pPr>
            <a:r>
              <a:rPr lang="en-US" dirty="0"/>
              <a:t>0.8				1</a:t>
            </a:r>
          </a:p>
          <a:p>
            <a:pPr marL="0" indent="0">
              <a:buNone/>
            </a:pPr>
            <a:r>
              <a:rPr lang="en-US" dirty="0"/>
              <a:t>0.55				0</a:t>
            </a:r>
          </a:p>
          <a:p>
            <a:pPr marL="0" indent="0">
              <a:buNone/>
            </a:pPr>
            <a:r>
              <a:rPr lang="en-US" dirty="0"/>
              <a:t>0.2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/>
              <a:t>0.09				0</a:t>
            </a:r>
          </a:p>
          <a:p>
            <a:pPr marL="0" indent="0">
              <a:buNone/>
            </a:pPr>
            <a:r>
              <a:rPr lang="en-US" dirty="0"/>
              <a:t>0.19				0</a:t>
            </a:r>
          </a:p>
          <a:p>
            <a:pPr marL="0" indent="0">
              <a:buNone/>
            </a:pPr>
            <a:r>
              <a:rPr lang="en-US" dirty="0"/>
              <a:t>0.51				1</a:t>
            </a:r>
          </a:p>
          <a:p>
            <a:pPr marL="0" indent="0">
              <a:buNone/>
            </a:pPr>
            <a:r>
              <a:rPr lang="en-US" dirty="0"/>
              <a:t>0.14				0</a:t>
            </a:r>
          </a:p>
          <a:p>
            <a:pPr marL="0" indent="0">
              <a:buNone/>
            </a:pPr>
            <a:r>
              <a:rPr lang="en-US" dirty="0"/>
              <a:t>0.95				1</a:t>
            </a:r>
          </a:p>
          <a:p>
            <a:pPr marL="0" indent="0">
              <a:buNone/>
            </a:pPr>
            <a:r>
              <a:rPr lang="en-US" dirty="0"/>
              <a:t>0.3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Take any number and use it as a cut-off</a:t>
            </a:r>
          </a:p>
          <a:p>
            <a:endParaRPr lang="en-US" dirty="0"/>
          </a:p>
          <a:p>
            <a:r>
              <a:rPr lang="en-US" dirty="0"/>
              <a:t>Some number of predictions (maybe 0) will then be classified as 1’s</a:t>
            </a:r>
          </a:p>
          <a:p>
            <a:endParaRPr lang="en-US" dirty="0"/>
          </a:p>
          <a:p>
            <a:r>
              <a:rPr lang="en-US" dirty="0"/>
              <a:t>The rest (maybe 0) will be classified as 0’s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0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Threshold = 0.5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PREDICTION			TRUTH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0.7				1</a:t>
            </a:r>
          </a:p>
          <a:p>
            <a:pPr marL="0" indent="0">
              <a:buNone/>
            </a:pPr>
            <a:r>
              <a:rPr lang="en-US" dirty="0"/>
              <a:t>0.44				0</a:t>
            </a:r>
          </a:p>
          <a:p>
            <a:pPr marL="0" indent="0">
              <a:buNone/>
            </a:pPr>
            <a:r>
              <a:rPr lang="en-US" dirty="0"/>
              <a:t>0.4				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0.8				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0.55				0</a:t>
            </a:r>
          </a:p>
          <a:p>
            <a:pPr marL="0" indent="0">
              <a:buNone/>
            </a:pPr>
            <a:r>
              <a:rPr lang="en-US" dirty="0"/>
              <a:t>0.2				0</a:t>
            </a:r>
          </a:p>
          <a:p>
            <a:pPr marL="0" indent="0">
              <a:buNone/>
            </a:pPr>
            <a:r>
              <a:rPr lang="en-US" dirty="0"/>
              <a:t>0.1				0</a:t>
            </a:r>
          </a:p>
          <a:p>
            <a:pPr marL="0" indent="0">
              <a:buNone/>
            </a:pPr>
            <a:r>
              <a:rPr lang="en-US" dirty="0"/>
              <a:t>0.09				0</a:t>
            </a:r>
          </a:p>
          <a:p>
            <a:pPr marL="0" indent="0">
              <a:buNone/>
            </a:pPr>
            <a:r>
              <a:rPr lang="en-US" dirty="0"/>
              <a:t>0.19				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0.51				1</a:t>
            </a:r>
          </a:p>
          <a:p>
            <a:pPr marL="0" indent="0">
              <a:buNone/>
            </a:pPr>
            <a:r>
              <a:rPr lang="en-US" dirty="0"/>
              <a:t>0.14				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0.95				1</a:t>
            </a:r>
          </a:p>
          <a:p>
            <a:pPr marL="0" indent="0">
              <a:buNone/>
            </a:pPr>
            <a:r>
              <a:rPr lang="en-US" dirty="0"/>
              <a:t>0.3				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6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">
        <p:fade/>
      </p:transition>
    </mc:Choice>
    <mc:Fallback xmlns="">
      <p:transition spd="med" advTm="2123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129</TotalTime>
  <Words>1501</Words>
  <Application>Microsoft Office PowerPoint</Application>
  <PresentationFormat>On-screen Show (4:3)</PresentationFormat>
  <Paragraphs>222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Tw Cen MT</vt:lpstr>
      <vt:lpstr>Wingdings</vt:lpstr>
      <vt:lpstr>Wingdings 2</vt:lpstr>
      <vt:lpstr>Median</vt:lpstr>
      <vt:lpstr>Week 2 Video 3</vt:lpstr>
      <vt:lpstr>Different Methods, Different Measures</vt:lpstr>
      <vt:lpstr>Last class</vt:lpstr>
      <vt:lpstr>ROC</vt:lpstr>
      <vt:lpstr>ROC</vt:lpstr>
      <vt:lpstr>ROC</vt:lpstr>
      <vt:lpstr>Example</vt:lpstr>
      <vt:lpstr>ROC</vt:lpstr>
      <vt:lpstr>Threshold = 0.5</vt:lpstr>
      <vt:lpstr>Threshold = 0.6</vt:lpstr>
      <vt:lpstr>Four possibilities</vt:lpstr>
      <vt:lpstr>Threshold = 0.6</vt:lpstr>
      <vt:lpstr>Threshold = 0.5</vt:lpstr>
      <vt:lpstr>Threshold = 0.99</vt:lpstr>
      <vt:lpstr>ROC curve</vt:lpstr>
      <vt:lpstr>Example</vt:lpstr>
      <vt:lpstr>Is this a good model or a bad model?</vt:lpstr>
      <vt:lpstr>Chance model</vt:lpstr>
      <vt:lpstr>Good model (but note stair steps)</vt:lpstr>
      <vt:lpstr>Poor model</vt:lpstr>
      <vt:lpstr>So bad it’s good</vt:lpstr>
      <vt:lpstr>AUC ROC</vt:lpstr>
      <vt:lpstr>AUC</vt:lpstr>
      <vt:lpstr>AUC</vt:lpstr>
      <vt:lpstr>AUC</vt:lpstr>
      <vt:lpstr>AUC</vt:lpstr>
      <vt:lpstr>Notes</vt:lpstr>
      <vt:lpstr>More Caution</vt:lpstr>
      <vt:lpstr>AUC and Kappa</vt:lpstr>
      <vt:lpstr>AUC and Kappa</vt:lpstr>
      <vt:lpstr>AUC</vt:lpstr>
      <vt:lpstr>Precision and Recall</vt:lpstr>
      <vt:lpstr>What do these mean?</vt:lpstr>
      <vt:lpstr>Terminology</vt:lpstr>
      <vt:lpstr>Precision-Recall Curves</vt:lpstr>
      <vt:lpstr>F1</vt:lpstr>
      <vt:lpstr>Some notes</vt:lpstr>
      <vt:lpstr>Next lecture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</dc:title>
  <dc:creator>Baker, Ryan Shaun</dc:creator>
  <cp:lastModifiedBy>Ryan</cp:lastModifiedBy>
  <cp:revision>42</cp:revision>
  <dcterms:created xsi:type="dcterms:W3CDTF">2013-06-19T18:06:33Z</dcterms:created>
  <dcterms:modified xsi:type="dcterms:W3CDTF">2023-01-18T16:43:17Z</dcterms:modified>
</cp:coreProperties>
</file>