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02" r:id="rId3"/>
    <p:sldId id="303" r:id="rId4"/>
    <p:sldId id="304" r:id="rId5"/>
    <p:sldId id="305" r:id="rId6"/>
    <p:sldId id="307" r:id="rId7"/>
    <p:sldId id="308" r:id="rId8"/>
    <p:sldId id="309" r:id="rId9"/>
    <p:sldId id="311" r:id="rId10"/>
    <p:sldId id="358" r:id="rId11"/>
    <p:sldId id="359" r:id="rId12"/>
    <p:sldId id="360" r:id="rId13"/>
    <p:sldId id="312" r:id="rId14"/>
    <p:sldId id="327" r:id="rId15"/>
    <p:sldId id="328" r:id="rId16"/>
    <p:sldId id="334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40" r:id="rId29"/>
    <p:sldId id="341" r:id="rId30"/>
    <p:sldId id="342" r:id="rId31"/>
    <p:sldId id="343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3" r:id="rId40"/>
    <p:sldId id="34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Metrics for </a:t>
            </a:r>
            <a:r>
              <a:rPr lang="en-US" sz="4000" dirty="0" err="1" smtClean="0">
                <a:solidFill>
                  <a:schemeClr val="accent1"/>
                </a:solidFill>
              </a:rPr>
              <a:t>Regressors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 Video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Spearman’s Correlation (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Rank correlation</a:t>
            </a:r>
          </a:p>
          <a:p>
            <a:endParaRPr lang="en-US" dirty="0"/>
          </a:p>
          <a:p>
            <a:r>
              <a:rPr lang="en-US" dirty="0" smtClean="0"/>
              <a:t>Turn each variable into ranks </a:t>
            </a:r>
          </a:p>
          <a:p>
            <a:r>
              <a:rPr lang="en-US" dirty="0" smtClean="0"/>
              <a:t>1 = highest value, 2 = 2</a:t>
            </a:r>
            <a:r>
              <a:rPr lang="en-US" baseline="30000" dirty="0" smtClean="0"/>
              <a:t>nd</a:t>
            </a:r>
            <a:r>
              <a:rPr lang="en-US" dirty="0" smtClean="0"/>
              <a:t> highest value, 3 = 3</a:t>
            </a:r>
            <a:r>
              <a:rPr lang="en-US" baseline="30000" dirty="0" smtClean="0"/>
              <a:t>rd</a:t>
            </a:r>
            <a:r>
              <a:rPr lang="en-US" dirty="0" smtClean="0"/>
              <a:t> highest value, and so on</a:t>
            </a:r>
          </a:p>
          <a:p>
            <a:endParaRPr lang="en-US" dirty="0"/>
          </a:p>
          <a:p>
            <a:r>
              <a:rPr lang="en-US" dirty="0" smtClean="0"/>
              <a:t>Then compute Pearson’s correlation</a:t>
            </a:r>
          </a:p>
          <a:p>
            <a:endParaRPr lang="en-US" dirty="0" smtClean="0"/>
          </a:p>
          <a:p>
            <a:r>
              <a:rPr lang="en-US" dirty="0" smtClean="0"/>
              <a:t>(There’s actually an easier formula, but not relevant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9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Spearman’s Correlation (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Interpreted exactly the same way as Pearson’s correlation</a:t>
            </a:r>
          </a:p>
          <a:p>
            <a:endParaRPr lang="en-US" dirty="0"/>
          </a:p>
          <a:p>
            <a:r>
              <a:rPr lang="en-US" dirty="0"/>
              <a:t>1.0 – perfect</a:t>
            </a:r>
          </a:p>
          <a:p>
            <a:r>
              <a:rPr lang="en-US" dirty="0"/>
              <a:t>0.0 – none</a:t>
            </a:r>
          </a:p>
          <a:p>
            <a:r>
              <a:rPr lang="en-US" dirty="0"/>
              <a:t>-1.0 – perfectly negatively correlated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43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use Spearman’s Correlation (</a:t>
            </a:r>
            <a:r>
              <a:rPr lang="en-US" dirty="0" smtClean="0">
                <a:latin typeface="Symbol" panose="05050102010706020507" pitchFamily="18" charset="2"/>
              </a:rPr>
              <a:t>r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More robust to outliers</a:t>
            </a:r>
          </a:p>
          <a:p>
            <a:r>
              <a:rPr lang="en-US" dirty="0" smtClean="0"/>
              <a:t>Determines how monotonic a relationship is, not how linear it is</a:t>
            </a:r>
          </a:p>
        </p:txBody>
      </p:sp>
    </p:spTree>
    <p:extLst>
      <p:ext uri="{BB962C8B-B14F-4D97-AF65-F5344CB8AC3E}">
        <p14:creationId xmlns:p14="http://schemas.microsoft.com/office/powerpoint/2010/main" val="347547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RMSE/MAE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7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Absolute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of</a:t>
            </a:r>
          </a:p>
          <a:p>
            <a:endParaRPr lang="en-US" dirty="0" smtClean="0"/>
          </a:p>
          <a:p>
            <a:r>
              <a:rPr lang="en-US" dirty="0" smtClean="0"/>
              <a:t>Absolute value</a:t>
            </a:r>
            <a:br>
              <a:rPr lang="en-US" dirty="0" smtClean="0"/>
            </a:br>
            <a:r>
              <a:rPr lang="en-US" dirty="0" smtClean="0"/>
              <a:t>(actual value minus predicted value)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Mean Squared Error (RMSE)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Square Root of average of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actual value minus predicted </a:t>
            </a:r>
            <a:r>
              <a:rPr lang="en-US" dirty="0" smtClean="0"/>
              <a:t>value)</a:t>
            </a:r>
            <a:r>
              <a:rPr lang="en-US" baseline="30000" dirty="0" smtClean="0"/>
              <a:t>2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82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 vs. 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MAE tells you the average amount to which the predictions deviate from the actual values</a:t>
            </a:r>
          </a:p>
          <a:p>
            <a:pPr lvl="1"/>
            <a:r>
              <a:rPr lang="en-US" dirty="0" smtClean="0"/>
              <a:t>Very interpretable</a:t>
            </a:r>
          </a:p>
          <a:p>
            <a:pPr lvl="1"/>
            <a:endParaRPr lang="en-US" dirty="0"/>
          </a:p>
          <a:p>
            <a:r>
              <a:rPr lang="en-US" dirty="0" smtClean="0"/>
              <a:t>RMSE can be interpreted the same way (mostly) but penalizes large deviation more than small deviation</a:t>
            </a:r>
          </a:p>
        </p:txBody>
      </p:sp>
    </p:spTree>
    <p:extLst>
      <p:ext uri="{BB962C8B-B14F-4D97-AF65-F5344CB8AC3E}">
        <p14:creationId xmlns:p14="http://schemas.microsoft.com/office/powerpoint/2010/main" val="374918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RMSE is largely preferred to MAE</a:t>
            </a:r>
          </a:p>
          <a:p>
            <a:endParaRPr lang="en-US" dirty="0"/>
          </a:p>
        </p:txBody>
      </p:sp>
      <p:pic>
        <p:nvPicPr>
          <p:cNvPr id="1026" name="Picture 2" descr="http://umis-ucit.khanovaskola.cz/wp-content/uploads/pelanek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546133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2895600"/>
            <a:ext cx="8001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/>
              <a:t>The example to follow is courtesy of 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err="1" smtClean="0"/>
              <a:t>Radek</a:t>
            </a:r>
            <a:r>
              <a:rPr lang="en-US" sz="2900" dirty="0" smtClean="0"/>
              <a:t> </a:t>
            </a:r>
            <a:r>
              <a:rPr lang="en-US" sz="2900" dirty="0" err="1"/>
              <a:t>Pelanek</a:t>
            </a:r>
            <a:r>
              <a:rPr lang="en-US" sz="2900" dirty="0"/>
              <a:t>, Masaryk University</a:t>
            </a:r>
          </a:p>
        </p:txBody>
      </p:sp>
    </p:spTree>
    <p:extLst>
      <p:ext uri="{BB962C8B-B14F-4D97-AF65-F5344CB8AC3E}">
        <p14:creationId xmlns:p14="http://schemas.microsoft.com/office/powerpoint/2010/main" val="15385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Radek’s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student who makes correct responses 70% of the time</a:t>
            </a:r>
          </a:p>
          <a:p>
            <a:endParaRPr lang="en-US" dirty="0" smtClean="0"/>
          </a:p>
          <a:p>
            <a:r>
              <a:rPr lang="en-US" dirty="0" smtClean="0"/>
              <a:t>And two models</a:t>
            </a:r>
          </a:p>
          <a:p>
            <a:pPr lvl="1"/>
            <a:r>
              <a:rPr lang="en-US" dirty="0" smtClean="0"/>
              <a:t>Model A predicts 70% correctness</a:t>
            </a:r>
          </a:p>
          <a:p>
            <a:pPr lvl="1"/>
            <a:r>
              <a:rPr lang="en-US" dirty="0" smtClean="0"/>
              <a:t>Model B predicts 100% correctness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0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endParaRPr lang="en-US" dirty="0"/>
          </a:p>
          <a:p>
            <a:r>
              <a:rPr lang="en-US" dirty="0" smtClean="0"/>
              <a:t>Model A Prediction = 0.7</a:t>
            </a:r>
          </a:p>
          <a:p>
            <a:r>
              <a:rPr lang="en-US" dirty="0"/>
              <a:t>Model B</a:t>
            </a:r>
            <a:r>
              <a:rPr lang="en-US" dirty="0" smtClean="0"/>
              <a:t> </a:t>
            </a:r>
            <a:r>
              <a:rPr lang="en-US" dirty="0"/>
              <a:t>Prediction = </a:t>
            </a:r>
            <a:r>
              <a:rPr lang="en-US" dirty="0" smtClean="0"/>
              <a:t>1.0</a:t>
            </a:r>
          </a:p>
          <a:p>
            <a:endParaRPr lang="en-US" dirty="0"/>
          </a:p>
          <a:p>
            <a:r>
              <a:rPr lang="en-US" dirty="0" smtClean="0"/>
              <a:t>Which of these seems more reasonable?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4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dirty="0" err="1" smtClean="0"/>
              <a:t>Regressors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Correlation</a:t>
            </a:r>
          </a:p>
          <a:p>
            <a:r>
              <a:rPr lang="en-US" dirty="0" smtClean="0"/>
              <a:t>MAE/RMSE</a:t>
            </a:r>
          </a:p>
          <a:p>
            <a:r>
              <a:rPr lang="en-US" dirty="0" smtClean="0"/>
              <a:t>Information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pPr lvl="1"/>
            <a:r>
              <a:rPr lang="en-US" dirty="0" smtClean="0"/>
              <a:t>Model A (0.7) Absolute Error = 0.3</a:t>
            </a:r>
          </a:p>
          <a:p>
            <a:pPr lvl="1"/>
            <a:r>
              <a:rPr lang="en-US" dirty="0" smtClean="0"/>
              <a:t>Model B (1.0) Absolute Error = 0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r>
              <a:rPr lang="en-US" dirty="0" smtClean="0"/>
              <a:t>Model A (0.7) Absolute Error = 0.7</a:t>
            </a:r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 smtClean="0"/>
              <a:t>B (1.0) Absolute Error </a:t>
            </a:r>
            <a:r>
              <a:rPr lang="en-US" dirty="0"/>
              <a:t>= </a:t>
            </a:r>
            <a:r>
              <a:rPr lang="en-US" dirty="0" smtClean="0"/>
              <a:t>1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5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b="1" dirty="0" smtClean="0"/>
              <a:t>Model B is better, according to MAE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1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believe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0.7)(0.3)+(0.3)(0.7)</a:t>
            </a:r>
          </a:p>
          <a:p>
            <a:pPr lvl="1"/>
            <a:r>
              <a:rPr lang="en-US" dirty="0"/>
              <a:t>0.21+0.21</a:t>
            </a:r>
          </a:p>
          <a:p>
            <a:pPr lvl="1"/>
            <a:r>
              <a:rPr lang="en-US" dirty="0"/>
              <a:t>0.42</a:t>
            </a:r>
          </a:p>
          <a:p>
            <a:endParaRPr lang="en-US" dirty="0" smtClean="0"/>
          </a:p>
          <a:p>
            <a:r>
              <a:rPr lang="en-US" b="1" dirty="0"/>
              <a:t>Model B is better, according to MAE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of the time the student gets it right</a:t>
            </a:r>
          </a:p>
          <a:p>
            <a:pPr lvl="1"/>
            <a:r>
              <a:rPr lang="en-US" dirty="0" smtClean="0"/>
              <a:t>Response = 1</a:t>
            </a:r>
          </a:p>
          <a:p>
            <a:pPr lvl="1"/>
            <a:r>
              <a:rPr lang="en-US" dirty="0" smtClean="0"/>
              <a:t>Model A (0.7) Squared Error = 0.09</a:t>
            </a:r>
          </a:p>
          <a:p>
            <a:pPr lvl="1"/>
            <a:r>
              <a:rPr lang="en-US" dirty="0" smtClean="0"/>
              <a:t>Model B (1.0) </a:t>
            </a:r>
            <a:r>
              <a:rPr lang="en-US" dirty="0"/>
              <a:t>Squared </a:t>
            </a:r>
            <a:r>
              <a:rPr lang="en-US" dirty="0" smtClean="0"/>
              <a:t>Error = 0</a:t>
            </a:r>
          </a:p>
          <a:p>
            <a:r>
              <a:rPr lang="en-US" dirty="0" smtClean="0"/>
              <a:t>30% </a:t>
            </a:r>
            <a:r>
              <a:rPr lang="en-US" dirty="0"/>
              <a:t>of the time the student gets it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Response = 0</a:t>
            </a:r>
          </a:p>
          <a:p>
            <a:pPr lvl="1"/>
            <a:r>
              <a:rPr lang="en-US" dirty="0" smtClean="0"/>
              <a:t>Model A (0.7) </a:t>
            </a:r>
            <a:r>
              <a:rPr lang="en-US" dirty="0"/>
              <a:t>Squared </a:t>
            </a:r>
            <a:r>
              <a:rPr lang="en-US" dirty="0" smtClean="0"/>
              <a:t>Error = 0.49</a:t>
            </a:r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 smtClean="0"/>
              <a:t>B (1.0) </a:t>
            </a:r>
            <a:r>
              <a:rPr lang="en-US" dirty="0"/>
              <a:t>Squared </a:t>
            </a:r>
            <a:r>
              <a:rPr lang="en-US" dirty="0" smtClean="0"/>
              <a:t>Error </a:t>
            </a:r>
            <a:r>
              <a:rPr lang="en-US" dirty="0"/>
              <a:t>= </a:t>
            </a:r>
            <a:r>
              <a:rPr lang="en-US" dirty="0" smtClean="0"/>
              <a:t>1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5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2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Model A is better, according to RMSE.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3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Model A is better, according to RMSE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Does this seem more reasonable?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0.7)(</a:t>
            </a:r>
            <a:r>
              <a:rPr lang="en-US" dirty="0" smtClean="0"/>
              <a:t>0.09)+(</a:t>
            </a:r>
            <a:r>
              <a:rPr lang="en-US" dirty="0"/>
              <a:t>0.3)(</a:t>
            </a:r>
            <a:r>
              <a:rPr lang="en-US" dirty="0" smtClean="0"/>
              <a:t>0.49)</a:t>
            </a:r>
            <a:endParaRPr lang="en-US" dirty="0"/>
          </a:p>
          <a:p>
            <a:pPr lvl="1"/>
            <a:r>
              <a:rPr lang="en-US" dirty="0" smtClean="0"/>
              <a:t>0.063+0.147</a:t>
            </a:r>
          </a:p>
          <a:p>
            <a:pPr lvl="1"/>
            <a:r>
              <a:rPr lang="en-US" dirty="0" smtClean="0"/>
              <a:t>0.21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Model B</a:t>
            </a:r>
          </a:p>
          <a:p>
            <a:pPr lvl="1"/>
            <a:r>
              <a:rPr lang="en-US" dirty="0" smtClean="0"/>
              <a:t>(0.7)(0)+(0.3)(1)</a:t>
            </a:r>
          </a:p>
          <a:p>
            <a:pPr lvl="1"/>
            <a:r>
              <a:rPr lang="en-US" dirty="0" smtClean="0"/>
              <a:t>0+0.3</a:t>
            </a:r>
          </a:p>
          <a:p>
            <a:pPr lvl="1"/>
            <a:r>
              <a:rPr lang="en-US" dirty="0" smtClean="0"/>
              <a:t>0.3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5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 RMSE is good</a:t>
            </a:r>
          </a:p>
          <a:p>
            <a:r>
              <a:rPr lang="en-US" dirty="0" smtClean="0"/>
              <a:t>High Correlation is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 RMSE/MAE, High Correlation = Good model</a:t>
            </a:r>
          </a:p>
          <a:p>
            <a:r>
              <a:rPr lang="en-US" sz="2800" dirty="0" smtClean="0"/>
              <a:t>High</a:t>
            </a:r>
            <a:r>
              <a:rPr lang="en-US" sz="2800" dirty="0"/>
              <a:t> </a:t>
            </a:r>
            <a:r>
              <a:rPr lang="en-US" sz="2800" dirty="0" smtClean="0"/>
              <a:t>RMSE/MAE, Low Correlation = Bad model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310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correlation </a:t>
            </a:r>
            <a:r>
              <a:rPr lang="en-US" sz="4000" dirty="0" smtClean="0"/>
              <a:t>(Pearson’s correlation)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r(A,B) =</a:t>
            </a:r>
          </a:p>
          <a:p>
            <a:r>
              <a:rPr lang="en-US" dirty="0" smtClean="0"/>
              <a:t>When A’s value changes, does B change in the same direction?</a:t>
            </a:r>
          </a:p>
          <a:p>
            <a:endParaRPr lang="en-US" dirty="0"/>
          </a:p>
          <a:p>
            <a:r>
              <a:rPr lang="en-US" dirty="0" smtClean="0"/>
              <a:t>Assumes a linear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RMSE/MAE, High Correlation </a:t>
            </a:r>
            <a:r>
              <a:rPr lang="en-US" sz="2800" dirty="0"/>
              <a:t>= </a:t>
            </a:r>
            <a:r>
              <a:rPr lang="en-US" sz="2800" dirty="0" smtClean="0"/>
              <a:t>Model goes in the right direction, but is systematically biased</a:t>
            </a:r>
          </a:p>
          <a:p>
            <a:pPr lvl="1"/>
            <a:r>
              <a:rPr lang="en-US" sz="2400" dirty="0" smtClean="0"/>
              <a:t>A model that says that adults are taller than children</a:t>
            </a:r>
          </a:p>
          <a:p>
            <a:pPr lvl="1"/>
            <a:r>
              <a:rPr lang="en-US" sz="2400" dirty="0" smtClean="0"/>
              <a:t>But that adults are 8 feet tall, and children are 6 feet tall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869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 RMSE/MAE, Low Correlation </a:t>
            </a:r>
            <a:r>
              <a:rPr lang="en-US" sz="2800" dirty="0"/>
              <a:t>= </a:t>
            </a:r>
            <a:r>
              <a:rPr lang="en-US" sz="2800" dirty="0" smtClean="0"/>
              <a:t>Model values are in the right range, but model doesn’t capture relative change </a:t>
            </a:r>
          </a:p>
          <a:p>
            <a:pPr lvl="1"/>
            <a:r>
              <a:rPr lang="en-US" sz="2400" dirty="0" smtClean="0"/>
              <a:t>Particularly common if there’s not much variation in data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073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BiC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Bayesian Information Criterion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Makes trade-off 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Formula for linear regression</a:t>
            </a:r>
          </a:p>
          <a:p>
            <a:pPr lvl="1" eaLnBrk="1" hangingPunct="1"/>
            <a:r>
              <a:rPr lang="en-GB" dirty="0" err="1" smtClean="0"/>
              <a:t>BiC</a:t>
            </a:r>
            <a:r>
              <a:rPr lang="en-GB" dirty="0" smtClean="0"/>
              <a:t>’ = n log (1- r</a:t>
            </a:r>
            <a:r>
              <a:rPr lang="en-GB" baseline="30000" dirty="0" smtClean="0"/>
              <a:t>2</a:t>
            </a:r>
            <a:r>
              <a:rPr lang="en-GB" dirty="0" smtClean="0"/>
              <a:t>) + p log n</a:t>
            </a:r>
          </a:p>
          <a:p>
            <a:pPr eaLnBrk="1" hangingPunct="1"/>
            <a:r>
              <a:rPr lang="en-GB" dirty="0" smtClean="0"/>
              <a:t>n is number of students, p is number of variables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700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BiC</a:t>
            </a:r>
            <a:r>
              <a:rPr lang="en-GB" dirty="0" smtClean="0"/>
              <a:t>’</a:t>
            </a:r>
            <a:endParaRPr lang="en-US" dirty="0" smtClean="0"/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Values over 0: worse than expected given number of variables</a:t>
            </a:r>
          </a:p>
          <a:p>
            <a:pPr eaLnBrk="1" hangingPunct="1"/>
            <a:r>
              <a:rPr lang="en-GB" dirty="0" smtClean="0"/>
              <a:t>Values under 0: better than expected given number of variables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Can be used to understand significance of difference between models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Raftery</a:t>
            </a:r>
            <a:r>
              <a:rPr lang="en-GB" dirty="0" smtClean="0"/>
              <a:t>, 1995)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83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BiC</a:t>
            </a:r>
            <a:endParaRPr lang="en-US" smtClean="0"/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Said to be statistically equivalent to k-fold cross-validation for optimal k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derivation is… somewhat complex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err="1" smtClean="0"/>
              <a:t>BiC</a:t>
            </a:r>
            <a:r>
              <a:rPr lang="en-GB" dirty="0" smtClean="0"/>
              <a:t> is easier to compute than cross-validation, but different formulas must be used for different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lvl="1" eaLnBrk="1" hangingPunct="1"/>
            <a:r>
              <a:rPr lang="en-GB" dirty="0" smtClean="0"/>
              <a:t>No </a:t>
            </a:r>
            <a:r>
              <a:rPr lang="en-GB" dirty="0" err="1" smtClean="0"/>
              <a:t>BiC</a:t>
            </a:r>
            <a:r>
              <a:rPr lang="en-GB" dirty="0" smtClean="0"/>
              <a:t> formula available for many </a:t>
            </a:r>
            <a:r>
              <a:rPr lang="en-GB" dirty="0" err="1" smtClean="0"/>
              <a:t>modeling</a:t>
            </a:r>
            <a:r>
              <a:rPr lang="en-GB" dirty="0" smtClean="0"/>
              <a:t> frameworks</a:t>
            </a:r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357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AIC</a:t>
            </a:r>
            <a:endParaRPr lang="en-US" dirty="0" smtClean="0"/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Alternative to </a:t>
            </a:r>
            <a:r>
              <a:rPr lang="en-GB" dirty="0" err="1" smtClean="0"/>
              <a:t>BiC</a:t>
            </a: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Stands for</a:t>
            </a:r>
          </a:p>
          <a:p>
            <a:pPr lvl="1"/>
            <a:r>
              <a:rPr lang="en-GB" dirty="0" smtClean="0"/>
              <a:t>An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1971)</a:t>
            </a:r>
          </a:p>
          <a:p>
            <a:pPr lvl="1"/>
            <a:r>
              <a:rPr lang="en-GB" dirty="0" err="1" smtClean="0"/>
              <a:t>Akaike’s</a:t>
            </a:r>
            <a:r>
              <a:rPr lang="en-GB" dirty="0" smtClean="0"/>
              <a:t> Information Criterion (</a:t>
            </a:r>
            <a:r>
              <a:rPr lang="en-GB" dirty="0" err="1" smtClean="0"/>
              <a:t>Akaike</a:t>
            </a:r>
            <a:r>
              <a:rPr lang="en-GB" dirty="0" smtClean="0"/>
              <a:t>, 1974)</a:t>
            </a:r>
          </a:p>
          <a:p>
            <a:pPr eaLnBrk="1" hangingPunct="1"/>
            <a:endParaRPr lang="en-GB" dirty="0" smtClean="0"/>
          </a:p>
          <a:p>
            <a:r>
              <a:rPr lang="en-GB" dirty="0"/>
              <a:t>Makes </a:t>
            </a:r>
            <a:r>
              <a:rPr lang="en-GB" dirty="0" smtClean="0"/>
              <a:t>slightly different trade-off </a:t>
            </a:r>
            <a:r>
              <a:rPr lang="en-GB" dirty="0"/>
              <a:t>between goodness of fit and flexibility of fit (number of parameters)</a:t>
            </a:r>
          </a:p>
          <a:p>
            <a:pPr eaLnBrk="1" hangingPunct="1"/>
            <a:endParaRPr lang="en-GB" dirty="0" smtClean="0"/>
          </a:p>
          <a:p>
            <a:pPr eaLnBrk="1" hangingPunct="1">
              <a:buFont typeface="Arial" pitchFamily="34" charset="0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33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Said to be statistically equivalent to </a:t>
            </a:r>
            <a:r>
              <a:rPr lang="en-GB" dirty="0" smtClean="0"/>
              <a:t>Leave-Out-One-Cross-Validation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AIC or  BIC:</a:t>
            </a:r>
            <a:br>
              <a:rPr lang="en-US" dirty="0" smtClean="0"/>
            </a:br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&lt;shrug&gt;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5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the metrics: </a:t>
            </a:r>
            <a:br>
              <a:rPr lang="en-US" dirty="0" smtClean="0"/>
            </a:br>
            <a:r>
              <a:rPr lang="en-US" dirty="0" smtClean="0"/>
              <a:t>Which one should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idea of looking for a single best measure to </a:t>
            </a:r>
            <a:r>
              <a:rPr lang="en-US" dirty="0" smtClean="0"/>
              <a:t>choose between </a:t>
            </a:r>
            <a:r>
              <a:rPr lang="en-US" dirty="0"/>
              <a:t>classifiers is </a:t>
            </a:r>
            <a:r>
              <a:rPr lang="en-US" dirty="0" smtClean="0"/>
              <a:t>wrongheaded.” – Powers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0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“good correlation”?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1.0 – perfect</a:t>
            </a:r>
          </a:p>
          <a:p>
            <a:r>
              <a:rPr lang="en-US" dirty="0" smtClean="0"/>
              <a:t>0.0 – none</a:t>
            </a:r>
          </a:p>
          <a:p>
            <a:r>
              <a:rPr lang="en-US" dirty="0" smtClean="0"/>
              <a:t>-1.0 – perfectly negatively correlated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between – depends on the 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3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Cross-validation and over-fitting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“good correlation”?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1.0 – perfect</a:t>
            </a:r>
          </a:p>
          <a:p>
            <a:r>
              <a:rPr lang="en-US" dirty="0" smtClean="0"/>
              <a:t>0.0 – none</a:t>
            </a:r>
          </a:p>
          <a:p>
            <a:r>
              <a:rPr lang="en-US" dirty="0" smtClean="0"/>
              <a:t>-1.0 – perfectly negatively correlated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between – depends on the field</a:t>
            </a:r>
            <a:endParaRPr lang="en-US" dirty="0"/>
          </a:p>
          <a:p>
            <a:r>
              <a:rPr lang="en-US" dirty="0" smtClean="0"/>
              <a:t>In physics – correlation of 0.8 is weak!</a:t>
            </a:r>
          </a:p>
          <a:p>
            <a:r>
              <a:rPr lang="en-US" dirty="0" smtClean="0"/>
              <a:t>In education – correlation of 0.3 is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Why are small correlations OK in education?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Lots and lots of factors contribute to just about any dependent 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correlation values</a:t>
            </a:r>
            <a:endParaRPr lang="en-US" dirty="0"/>
          </a:p>
        </p:txBody>
      </p:sp>
      <p:pic>
        <p:nvPicPr>
          <p:cNvPr id="6" name="Content Placeholder 5" descr="800px-Correlation_example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2775" y="2135886"/>
            <a:ext cx="8153400" cy="3424427"/>
          </a:xfrm>
        </p:spPr>
      </p:pic>
      <p:sp>
        <p:nvSpPr>
          <p:cNvPr id="26626" name="AutoShape 2" descr="File:Correlation examples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File:Correlation examples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6324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Denis </a:t>
            </a:r>
            <a:r>
              <a:rPr lang="en-US" dirty="0" err="1" smtClean="0"/>
              <a:t>Boigelot</a:t>
            </a:r>
            <a:r>
              <a:rPr lang="en-US" dirty="0" smtClean="0"/>
              <a:t>, available on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correlation, different functions</a:t>
            </a:r>
            <a:endParaRPr lang="en-US" dirty="0"/>
          </a:p>
        </p:txBody>
      </p:sp>
      <p:pic>
        <p:nvPicPr>
          <p:cNvPr id="4" name="Content Placeholder 3" descr="800px-Anscombe.sv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1870" y="1600200"/>
            <a:ext cx="6575210" cy="4495800"/>
          </a:xfrm>
        </p:spPr>
      </p:pic>
      <p:sp>
        <p:nvSpPr>
          <p:cNvPr id="5" name="TextBox 4"/>
          <p:cNvSpPr txBox="1"/>
          <p:nvPr/>
        </p:nvSpPr>
        <p:spPr>
          <a:xfrm>
            <a:off x="152400" y="6324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Anscombe’s</a:t>
            </a:r>
            <a:r>
              <a:rPr lang="en-US" smtClean="0"/>
              <a:t> Quartet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correlation, squared</a:t>
            </a:r>
          </a:p>
          <a:p>
            <a:endParaRPr lang="en-US" dirty="0"/>
          </a:p>
          <a:p>
            <a:r>
              <a:rPr lang="en-US" dirty="0" smtClean="0"/>
              <a:t>Also a measure of what percentage of variance in dependent measure is explained by a model</a:t>
            </a:r>
          </a:p>
          <a:p>
            <a:endParaRPr lang="en-US" dirty="0"/>
          </a:p>
          <a:p>
            <a:r>
              <a:rPr lang="en-US" dirty="0" smtClean="0"/>
              <a:t>If you are predicting A with B,C,D,E</a:t>
            </a:r>
          </a:p>
          <a:p>
            <a:pPr lvl="1"/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is often used as the measure of model goodness rather than r (depends on the community)</a:t>
            </a:r>
          </a:p>
        </p:txBody>
      </p:sp>
    </p:spTree>
    <p:extLst>
      <p:ext uri="{BB962C8B-B14F-4D97-AF65-F5344CB8AC3E}">
        <p14:creationId xmlns:p14="http://schemas.microsoft.com/office/powerpoint/2010/main" val="123648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</TotalTime>
  <Words>1018</Words>
  <Application>Microsoft Office PowerPoint</Application>
  <PresentationFormat>On-screen Show (4:3)</PresentationFormat>
  <Paragraphs>246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Symbol</vt:lpstr>
      <vt:lpstr>Tw Cen MT</vt:lpstr>
      <vt:lpstr>Wingdings</vt:lpstr>
      <vt:lpstr>Wingdings 2</vt:lpstr>
      <vt:lpstr>Median</vt:lpstr>
      <vt:lpstr>Week 2 Video 4</vt:lpstr>
      <vt:lpstr>Metrics for Regressors</vt:lpstr>
      <vt:lpstr>Linear correlation (Pearson’s correlation)</vt:lpstr>
      <vt:lpstr>What is a “good correlation”?</vt:lpstr>
      <vt:lpstr>What is a “good correlation”?</vt:lpstr>
      <vt:lpstr>Why are small correlations OK in education?</vt:lpstr>
      <vt:lpstr>Examples of correlation values</vt:lpstr>
      <vt:lpstr>Same correlation, different functions</vt:lpstr>
      <vt:lpstr>r2</vt:lpstr>
      <vt:lpstr>Spearman’s Correlation (r)</vt:lpstr>
      <vt:lpstr>Spearman’s Correlation (r)</vt:lpstr>
      <vt:lpstr>Why use Spearman’s Correlation (r)?</vt:lpstr>
      <vt:lpstr>RMSE/MAE</vt:lpstr>
      <vt:lpstr>Mean Absolute Error</vt:lpstr>
      <vt:lpstr>Root Mean Squared Error (RMSE)</vt:lpstr>
      <vt:lpstr>MAE vs. RMSE</vt:lpstr>
      <vt:lpstr>However</vt:lpstr>
      <vt:lpstr>Radek’s Example</vt:lpstr>
      <vt:lpstr>In other words</vt:lpstr>
      <vt:lpstr>MAE</vt:lpstr>
      <vt:lpstr>MAE</vt:lpstr>
      <vt:lpstr>MAE</vt:lpstr>
      <vt:lpstr>Do you believe it?</vt:lpstr>
      <vt:lpstr>RMSE</vt:lpstr>
      <vt:lpstr>RMSE</vt:lpstr>
      <vt:lpstr>RMSE</vt:lpstr>
      <vt:lpstr>RMSE</vt:lpstr>
      <vt:lpstr>Note</vt:lpstr>
      <vt:lpstr>What does it mean?</vt:lpstr>
      <vt:lpstr>What does it mean?</vt:lpstr>
      <vt:lpstr>What does it mean?</vt:lpstr>
      <vt:lpstr>Information Criteria</vt:lpstr>
      <vt:lpstr>BiC</vt:lpstr>
      <vt:lpstr>BiC’</vt:lpstr>
      <vt:lpstr>BiC</vt:lpstr>
      <vt:lpstr>AIC</vt:lpstr>
      <vt:lpstr>AIC</vt:lpstr>
      <vt:lpstr>AIC or  BIC: Which one should you use?</vt:lpstr>
      <vt:lpstr>All the metrics:  Which one should you use?</vt:lpstr>
      <vt:lpstr>Next Lecture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 Baker</cp:lastModifiedBy>
  <cp:revision>39</cp:revision>
  <dcterms:created xsi:type="dcterms:W3CDTF">2013-06-19T18:06:33Z</dcterms:created>
  <dcterms:modified xsi:type="dcterms:W3CDTF">2017-01-16T02:33:56Z</dcterms:modified>
</cp:coreProperties>
</file>