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06" r:id="rId2"/>
    <p:sldId id="613" r:id="rId3"/>
    <p:sldId id="614" r:id="rId4"/>
    <p:sldId id="261" r:id="rId5"/>
    <p:sldId id="947" r:id="rId6"/>
    <p:sldId id="262" r:id="rId7"/>
    <p:sldId id="263" r:id="rId8"/>
    <p:sldId id="948" r:id="rId9"/>
    <p:sldId id="949" r:id="rId10"/>
    <p:sldId id="968" r:id="rId11"/>
    <p:sldId id="974" r:id="rId12"/>
    <p:sldId id="969" r:id="rId13"/>
    <p:sldId id="975" r:id="rId14"/>
    <p:sldId id="972" r:id="rId15"/>
    <p:sldId id="950" r:id="rId16"/>
    <p:sldId id="951" r:id="rId17"/>
    <p:sldId id="267" r:id="rId18"/>
    <p:sldId id="952" r:id="rId19"/>
    <p:sldId id="954" r:id="rId20"/>
    <p:sldId id="955" r:id="rId21"/>
    <p:sldId id="971" r:id="rId22"/>
    <p:sldId id="956" r:id="rId23"/>
    <p:sldId id="269" r:id="rId24"/>
    <p:sldId id="957" r:id="rId25"/>
    <p:sldId id="958" r:id="rId26"/>
    <p:sldId id="959" r:id="rId27"/>
    <p:sldId id="961" r:id="rId28"/>
    <p:sldId id="962" r:id="rId29"/>
    <p:sldId id="963" r:id="rId30"/>
    <p:sldId id="965" r:id="rId31"/>
    <p:sldId id="966" r:id="rId32"/>
    <p:sldId id="967" r:id="rId33"/>
    <p:sldId id="964" r:id="rId34"/>
    <p:sldId id="30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1" d="100"/>
          <a:sy n="81" d="100"/>
        </p:scale>
        <p:origin x="845" y="53"/>
      </p:cViewPr>
      <p:guideLst>
        <p:guide orient="horz" pos="1620"/>
        <p:guide pos="2880"/>
        <p:guide orient="horz"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B116BC-962B-4311-A08A-44BC147F29E0}" type="datetimeFigureOut">
              <a:rPr lang="en-US" smtClean="0"/>
              <a:pPr/>
              <a:t>12/19/2022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636D4-DBD0-4CF7-A265-78F83BA93421}" type="slidenum">
              <a:rPr lang="en-US" smtClean="0"/>
              <a:pPr/>
              <a:t>‹#›</a:t>
            </a:fld>
            <a:endParaRPr lang="en-US"/>
          </a:p>
        </p:txBody>
      </p:sp>
    </p:spTree>
    <p:extLst>
      <p:ext uri="{BB962C8B-B14F-4D97-AF65-F5344CB8AC3E}">
        <p14:creationId xmlns:p14="http://schemas.microsoft.com/office/powerpoint/2010/main" val="19813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480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f12ad6bc8_0_12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f12ad6bc8_0_1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Researchers have written extensively about the model learning stage of the lifecycle and how different metrics for fairness can be used to audit models for bias. </a:t>
            </a:r>
            <a:r>
              <a:rPr lang="en" sz="1500" dirty="0">
                <a:solidFill>
                  <a:schemeClr val="dk1"/>
                </a:solidFill>
              </a:rPr>
              <a:t>Kizilcec and Lee have a great review that brings the broader research on modeling from computer science into the education context in a really useful, contextualized way.</a:t>
            </a:r>
            <a:endParaRPr sz="1500"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cf12ad6bc8_0_1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cf12ad6bc8_0_1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As a complement, Aaron Hawn and I focused on the role of measurement and data collection as a source of bias, while also consolidating what we know about algorithmic bias in education as it impacts specific groups, and finally on suggesting some broad strategies for mitigating the bias that can arise in the measurement/data collection stage of the machine-learning pipeline.</a:t>
            </a:r>
            <a:endParaRPr sz="15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cf12ad6bc8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cf12ad6bc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cf12ad6bc8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cf12ad6bc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3F84FA2-600C-415E-BE9D-A0C907E6B74E}" type="datetimeFigureOut">
              <a:rPr lang="en-US" smtClean="0"/>
              <a:pPr/>
              <a:t>12/19/2022</a:t>
            </a:fld>
            <a:endParaRPr lang="en-US"/>
          </a:p>
        </p:txBody>
      </p:sp>
      <p:sp>
        <p:nvSpPr>
          <p:cNvPr id="17" name="Footer Placeholder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D559ECD-FAFF-4F1D-8D35-22E0E5803B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F84FA2-600C-415E-BE9D-A0C907E6B74E}"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59ECD-FAFF-4F1D-8D35-22E0E5803B0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3"/>
            <a:ext cx="2209800" cy="365125"/>
          </a:xfrm>
        </p:spPr>
        <p:txBody>
          <a:bodyPr/>
          <a:lstStyle/>
          <a:p>
            <a:fld id="{E3F84FA2-600C-415E-BE9D-A0C907E6B74E}" type="datetimeFigureOut">
              <a:rPr lang="en-US" smtClean="0"/>
              <a:pPr/>
              <a:t>12/19/2022</a:t>
            </a:fld>
            <a:endParaRPr lang="en-US"/>
          </a:p>
        </p:txBody>
      </p:sp>
      <p:sp>
        <p:nvSpPr>
          <p:cNvPr id="5" name="Footer Placeholder 4"/>
          <p:cNvSpPr>
            <a:spLocks noGrp="1"/>
          </p:cNvSpPr>
          <p:nvPr>
            <p:ph type="ftr" sz="quarter" idx="11"/>
          </p:nvPr>
        </p:nvSpPr>
        <p:spPr>
          <a:xfrm>
            <a:off x="457202" y="6248208"/>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D559ECD-FAFF-4F1D-8D35-22E0E5803B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3629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3F84FA2-600C-415E-BE9D-A0C907E6B74E}" type="datetimeFigureOut">
              <a:rPr lang="en-US" smtClean="0"/>
              <a:pPr/>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D559ECD-FAFF-4F1D-8D35-22E0E5803B0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E3F84FA2-600C-415E-BE9D-A0C907E6B74E}" type="datetimeFigureOut">
              <a:rPr lang="en-US" smtClean="0"/>
              <a:pPr/>
              <a:t>12/19/2022</a:t>
            </a:fld>
            <a:endParaRPr lang="en-US"/>
          </a:p>
        </p:txBody>
      </p:sp>
      <p:sp>
        <p:nvSpPr>
          <p:cNvPr id="13" name="Slide Number Placeholder 12"/>
          <p:cNvSpPr>
            <a:spLocks noGrp="1"/>
          </p:cNvSpPr>
          <p:nvPr>
            <p:ph type="sldNum" sz="quarter" idx="11"/>
          </p:nvPr>
        </p:nvSpPr>
        <p:spPr>
          <a:xfrm>
            <a:off x="0" y="1752601"/>
            <a:ext cx="1295400" cy="701676"/>
          </a:xfrm>
        </p:spPr>
        <p:txBody>
          <a:bodyPr>
            <a:noAutofit/>
          </a:bodyPr>
          <a:lstStyle>
            <a:lvl1pPr>
              <a:defRPr sz="2400">
                <a:solidFill>
                  <a:srgbClr val="FFFFFF"/>
                </a:solidFill>
              </a:defRPr>
            </a:lvl1pPr>
          </a:lstStyle>
          <a:p>
            <a:fld id="{1D559ECD-FAFF-4F1D-8D35-22E0E5803B0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E3F84FA2-600C-415E-BE9D-A0C907E6B74E}" type="datetimeFigureOut">
              <a:rPr lang="en-US" smtClean="0"/>
              <a:pPr/>
              <a:t>12/19/2022</a:t>
            </a:fld>
            <a:endParaRPr lang="en-US"/>
          </a:p>
        </p:txBody>
      </p:sp>
      <p:sp>
        <p:nvSpPr>
          <p:cNvPr id="10" name="Slide Number Placeholder 9"/>
          <p:cNvSpPr>
            <a:spLocks noGrp="1"/>
          </p:cNvSpPr>
          <p:nvPr>
            <p:ph type="sldNum" sz="quarter" idx="16"/>
          </p:nvPr>
        </p:nvSpPr>
        <p:spPr/>
        <p:txBody>
          <a:bodyPr rtlCol="0"/>
          <a:lstStyle/>
          <a:p>
            <a:fld id="{1D559ECD-FAFF-4F1D-8D35-22E0E5803B0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1"/>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3F84FA2-600C-415E-BE9D-A0C907E6B74E}" type="datetimeFigureOut">
              <a:rPr lang="en-US" smtClean="0"/>
              <a:pPr/>
              <a:t>12/19/2022</a:t>
            </a:fld>
            <a:endParaRPr lang="en-US"/>
          </a:p>
        </p:txBody>
      </p:sp>
      <p:sp>
        <p:nvSpPr>
          <p:cNvPr id="12" name="Slide Number Placeholder 11"/>
          <p:cNvSpPr>
            <a:spLocks noGrp="1"/>
          </p:cNvSpPr>
          <p:nvPr>
            <p:ph type="sldNum" sz="quarter" idx="16"/>
          </p:nvPr>
        </p:nvSpPr>
        <p:spPr/>
        <p:txBody>
          <a:bodyPr rtlCol="0"/>
          <a:lstStyle/>
          <a:p>
            <a:fld id="{1D559ECD-FAFF-4F1D-8D35-22E0E5803B0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3F84FA2-600C-415E-BE9D-A0C907E6B74E}" type="datetimeFigureOut">
              <a:rPr lang="en-US" smtClean="0"/>
              <a:pPr/>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D559ECD-FAFF-4F1D-8D35-22E0E5803B0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84FA2-600C-415E-BE9D-A0C907E6B74E}" type="datetimeFigureOut">
              <a:rPr lang="en-US" smtClean="0"/>
              <a:pPr/>
              <a:t>12/19/2022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D559ECD-FAFF-4F1D-8D35-22E0E5803B0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1"/>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3F84FA2-600C-415E-BE9D-A0C907E6B74E}" type="datetimeFigureOut">
              <a:rPr lang="en-US" smtClean="0"/>
              <a:pPr/>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D559ECD-FAFF-4F1D-8D35-22E0E5803B0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3F84FA2-600C-415E-BE9D-A0C907E6B74E}" type="datetimeFigureOut">
              <a:rPr lang="en-US" smtClean="0"/>
              <a:pPr/>
              <a:t>12/19/2022</a:t>
            </a:fld>
            <a:endParaRPr lang="en-US"/>
          </a:p>
        </p:txBody>
      </p:sp>
      <p:sp>
        <p:nvSpPr>
          <p:cNvPr id="13" name="Slide Number Placeholder 12"/>
          <p:cNvSpPr>
            <a:spLocks noGrp="1"/>
          </p:cNvSpPr>
          <p:nvPr>
            <p:ph type="sldNum" sz="quarter" idx="11"/>
          </p:nvPr>
        </p:nvSpPr>
        <p:spPr>
          <a:xfrm>
            <a:off x="0" y="4667249"/>
            <a:ext cx="1447800" cy="663579"/>
          </a:xfrm>
        </p:spPr>
        <p:txBody>
          <a:bodyPr rtlCol="0"/>
          <a:lstStyle>
            <a:lvl1pPr>
              <a:defRPr sz="2800"/>
            </a:lvl1pPr>
          </a:lstStyle>
          <a:p>
            <a:fld id="{1D559ECD-FAFF-4F1D-8D35-22E0E5803B09}" type="slidenum">
              <a:rPr lang="en-US" smtClean="0"/>
              <a:pPr/>
              <a:t>‹#›</a:t>
            </a:fld>
            <a:endParaRPr lang="en-US"/>
          </a:p>
        </p:txBody>
      </p:sp>
      <p:sp>
        <p:nvSpPr>
          <p:cNvPr id="14" name="Footer Placeholder 13"/>
          <p:cNvSpPr>
            <a:spLocks noGrp="1"/>
          </p:cNvSpPr>
          <p:nvPr>
            <p:ph type="ftr" sz="quarter" idx="12"/>
          </p:nvPr>
        </p:nvSpPr>
        <p:spPr>
          <a:xfrm>
            <a:off x="1600200" y="6248207"/>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3F84FA2-600C-415E-BE9D-A0C907E6B74E}" type="datetimeFigureOut">
              <a:rPr lang="en-US" smtClean="0"/>
              <a:pPr/>
              <a:t>12/19/2022</a:t>
            </a:fld>
            <a:endParaRPr lang="en-US"/>
          </a:p>
        </p:txBody>
      </p:sp>
      <p:sp>
        <p:nvSpPr>
          <p:cNvPr id="3" name="Footer Placeholder 2"/>
          <p:cNvSpPr>
            <a:spLocks noGrp="1"/>
          </p:cNvSpPr>
          <p:nvPr>
            <p:ph type="ftr" sz="quarter" idx="3"/>
          </p:nvPr>
        </p:nvSpPr>
        <p:spPr>
          <a:xfrm>
            <a:off x="609602"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3"/>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D559ECD-FAFF-4F1D-8D35-22E0E5803B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cla.wiki/index.php/Algorithmic_Bias_in_Educ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rmAutofit/>
          </a:bodyPr>
          <a:lstStyle/>
          <a:p>
            <a:pPr algn="l"/>
            <a:r>
              <a:rPr lang="en-US" sz="4000" dirty="0">
                <a:solidFill>
                  <a:schemeClr val="accent1"/>
                </a:solidFill>
              </a:rPr>
              <a:t>Algorithmic Bias in Education</a:t>
            </a:r>
          </a:p>
        </p:txBody>
      </p:sp>
      <p:sp>
        <p:nvSpPr>
          <p:cNvPr id="2" name="Title 1"/>
          <p:cNvSpPr>
            <a:spLocks noGrp="1"/>
          </p:cNvSpPr>
          <p:nvPr>
            <p:ph type="title"/>
          </p:nvPr>
        </p:nvSpPr>
        <p:spPr/>
        <p:txBody>
          <a:bodyPr anchor="t">
            <a:normAutofit/>
          </a:bodyPr>
          <a:lstStyle/>
          <a:p>
            <a:pPr algn="l"/>
            <a:r>
              <a:rPr lang="en-US" b="1" dirty="0"/>
              <a:t>Week 2 Video 7</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p:txBody>
          <a:bodyPr/>
          <a:lstStyle/>
          <a:p>
            <a:r>
              <a:rPr lang="en-US" dirty="0"/>
              <a:t>Independence – statistical independence between classifier’s outcomes and group membership</a:t>
            </a:r>
          </a:p>
          <a:p>
            <a:r>
              <a:rPr lang="en-US" dirty="0"/>
              <a:t>Separation -- algorithm’s decision must be independent of group membership, conditional on true outcomes</a:t>
            </a:r>
          </a:p>
          <a:p>
            <a:r>
              <a:rPr lang="en-US" dirty="0"/>
              <a:t>Sufficiency -- true outcomes must be independent of protected attributes, conditional on algorithmic decisions</a:t>
            </a:r>
          </a:p>
        </p:txBody>
      </p:sp>
    </p:spTree>
    <p:extLst>
      <p:ext uri="{BB962C8B-B14F-4D97-AF65-F5344CB8AC3E}">
        <p14:creationId xmlns:p14="http://schemas.microsoft.com/office/powerpoint/2010/main" val="69161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p:txBody>
          <a:bodyPr/>
          <a:lstStyle/>
          <a:p>
            <a:r>
              <a:rPr lang="en-US" dirty="0"/>
              <a:t>Independence</a:t>
            </a:r>
          </a:p>
          <a:p>
            <a:pPr lvl="1"/>
            <a:r>
              <a:rPr lang="en-US" dirty="0"/>
              <a:t>Demographic Parity</a:t>
            </a:r>
          </a:p>
          <a:p>
            <a:pPr lvl="2"/>
            <a:r>
              <a:rPr lang="en-US" dirty="0"/>
              <a:t>Abs(</a:t>
            </a:r>
            <a:r>
              <a:rPr lang="en-US" dirty="0">
                <a:solidFill>
                  <a:srgbClr val="333333"/>
                </a:solidFill>
                <a:latin typeface="MJXc-TeX-main-R"/>
              </a:rPr>
              <a:t>P</a:t>
            </a:r>
            <a:r>
              <a:rPr lang="en-US" b="0" i="0" dirty="0">
                <a:solidFill>
                  <a:srgbClr val="333333"/>
                </a:solidFill>
                <a:effectLst/>
                <a:latin typeface="MJXc-TeX-main-R"/>
              </a:rPr>
              <a:t>(</a:t>
            </a:r>
            <a:r>
              <a:rPr lang="en-US" b="0" i="0" dirty="0">
                <a:solidFill>
                  <a:srgbClr val="333333"/>
                </a:solidFill>
                <a:effectLst/>
                <a:latin typeface="MJXc-TeX-math-I"/>
              </a:rPr>
              <a:t>X</a:t>
            </a:r>
            <a:r>
              <a:rPr lang="en-US" b="0" i="0" dirty="0">
                <a:solidFill>
                  <a:srgbClr val="333333"/>
                </a:solidFill>
                <a:effectLst/>
                <a:latin typeface="MJXc-TeX-main-R"/>
              </a:rPr>
              <a:t>=1|</a:t>
            </a:r>
            <a:r>
              <a:rPr lang="en-US" b="0" i="0" dirty="0">
                <a:solidFill>
                  <a:srgbClr val="333333"/>
                </a:solidFill>
                <a:effectLst/>
                <a:latin typeface="MJXc-TeX-math-I"/>
              </a:rPr>
              <a:t>A</a:t>
            </a:r>
            <a:r>
              <a:rPr lang="en-US" b="0" i="0" dirty="0">
                <a:solidFill>
                  <a:srgbClr val="333333"/>
                </a:solidFill>
                <a:effectLst/>
                <a:latin typeface="MJXc-TeX-main-R"/>
              </a:rPr>
              <a:t>=1)−</a:t>
            </a:r>
            <a:r>
              <a:rPr lang="en-US" b="0" i="0" dirty="0">
                <a:solidFill>
                  <a:srgbClr val="333333"/>
                </a:solidFill>
                <a:effectLst/>
                <a:latin typeface="MJXc-TeX-math-I"/>
              </a:rPr>
              <a:t>P</a:t>
            </a:r>
            <a:r>
              <a:rPr lang="en-US" b="0" i="0" dirty="0">
                <a:solidFill>
                  <a:srgbClr val="333333"/>
                </a:solidFill>
                <a:effectLst/>
                <a:latin typeface="MJXc-TeX-main-R"/>
              </a:rPr>
              <a:t>(</a:t>
            </a:r>
            <a:r>
              <a:rPr lang="en-US" dirty="0">
                <a:solidFill>
                  <a:srgbClr val="333333"/>
                </a:solidFill>
                <a:latin typeface="MJXc-TeX-math-I"/>
              </a:rPr>
              <a:t>X</a:t>
            </a:r>
            <a:r>
              <a:rPr lang="en-US" b="0" i="0" dirty="0">
                <a:solidFill>
                  <a:srgbClr val="333333"/>
                </a:solidFill>
                <a:effectLst/>
                <a:latin typeface="MJXc-TeX-main-R"/>
              </a:rPr>
              <a:t>=1|</a:t>
            </a:r>
            <a:r>
              <a:rPr lang="en-US" b="0" i="0" dirty="0">
                <a:solidFill>
                  <a:srgbClr val="333333"/>
                </a:solidFill>
                <a:effectLst/>
                <a:latin typeface="MJXc-TeX-math-I"/>
              </a:rPr>
              <a:t>A</a:t>
            </a:r>
            <a:r>
              <a:rPr lang="en-US" b="0" i="0" dirty="0">
                <a:solidFill>
                  <a:srgbClr val="333333"/>
                </a:solidFill>
                <a:effectLst/>
                <a:latin typeface="MJXc-TeX-main-R"/>
              </a:rPr>
              <a:t>=0))</a:t>
            </a:r>
            <a:endParaRPr lang="en-US" dirty="0"/>
          </a:p>
          <a:p>
            <a:pPr lvl="1"/>
            <a:r>
              <a:rPr lang="en-US" dirty="0"/>
              <a:t>Disparate Impact</a:t>
            </a:r>
          </a:p>
          <a:p>
            <a:pPr lvl="2"/>
            <a:r>
              <a:rPr lang="en-US" dirty="0"/>
              <a:t>P(X=1|A=1)</a:t>
            </a:r>
            <a:br>
              <a:rPr lang="en-US" dirty="0"/>
            </a:br>
            <a:r>
              <a:rPr lang="en-US" dirty="0"/>
              <a:t>P(X=1|A=0)</a:t>
            </a:r>
          </a:p>
          <a:p>
            <a:endParaRPr lang="en-US" dirty="0"/>
          </a:p>
          <a:p>
            <a:pPr marL="0" indent="0">
              <a:buNone/>
            </a:pPr>
            <a:r>
              <a:rPr lang="en-US" sz="1800" dirty="0"/>
              <a:t>X = Classifier’s prediction</a:t>
            </a:r>
          </a:p>
          <a:p>
            <a:pPr marL="0" indent="0">
              <a:buNone/>
            </a:pPr>
            <a:r>
              <a:rPr lang="en-US" sz="1800" dirty="0"/>
              <a:t>A = Membership in group of concern	</a:t>
            </a:r>
          </a:p>
        </p:txBody>
      </p:sp>
      <p:cxnSp>
        <p:nvCxnSpPr>
          <p:cNvPr id="5" name="Straight Connector 4">
            <a:extLst>
              <a:ext uri="{FF2B5EF4-FFF2-40B4-BE49-F238E27FC236}">
                <a16:creationId xmlns:a16="http://schemas.microsoft.com/office/drawing/2014/main" id="{13D480F5-7BCB-7615-8112-CD2463C614D9}"/>
              </a:ext>
            </a:extLst>
          </p:cNvPr>
          <p:cNvCxnSpPr/>
          <p:nvPr/>
        </p:nvCxnSpPr>
        <p:spPr>
          <a:xfrm>
            <a:off x="1600200" y="3886200"/>
            <a:ext cx="1600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6818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p:txBody>
          <a:bodyPr/>
          <a:lstStyle/>
          <a:p>
            <a:r>
              <a:rPr lang="en-US" dirty="0"/>
              <a:t>Separation</a:t>
            </a:r>
          </a:p>
          <a:p>
            <a:pPr lvl="1"/>
            <a:r>
              <a:rPr lang="en-US" dirty="0"/>
              <a:t>ABROCA – area of difference between ROC curves</a:t>
            </a:r>
          </a:p>
          <a:p>
            <a:pPr lvl="1"/>
            <a:r>
              <a:rPr lang="en-US" dirty="0"/>
              <a:t>Equal Opportunity</a:t>
            </a:r>
          </a:p>
          <a:p>
            <a:pPr lvl="2"/>
            <a:r>
              <a:rPr lang="en-US" dirty="0"/>
              <a:t>Abs(P(X=1 | A=1,Y=1) - P(X=1 | A=0,Y=1))</a:t>
            </a:r>
          </a:p>
          <a:p>
            <a:pPr lvl="1"/>
            <a:r>
              <a:rPr lang="en-US" dirty="0"/>
              <a:t>Equalized Odds</a:t>
            </a:r>
          </a:p>
          <a:p>
            <a:pPr lvl="2"/>
            <a:r>
              <a:rPr lang="en-US" dirty="0"/>
              <a:t>Equal Opportunity averaged across outcomes</a:t>
            </a:r>
          </a:p>
          <a:p>
            <a:pPr marL="0" indent="0">
              <a:buNone/>
            </a:pPr>
            <a:endParaRPr lang="en-US" sz="1800" dirty="0"/>
          </a:p>
          <a:p>
            <a:pPr marL="0" indent="0">
              <a:buNone/>
            </a:pPr>
            <a:endParaRPr lang="en-US" sz="1800" dirty="0"/>
          </a:p>
          <a:p>
            <a:pPr marL="0" indent="0">
              <a:buNone/>
            </a:pPr>
            <a:r>
              <a:rPr lang="en-US" sz="1800" dirty="0"/>
              <a:t>X = Classifier’s prediction</a:t>
            </a:r>
            <a:br>
              <a:rPr lang="en-US" sz="1800" dirty="0"/>
            </a:br>
            <a:r>
              <a:rPr lang="en-US" sz="1800" dirty="0"/>
              <a:t>A = Membership in group of concern</a:t>
            </a:r>
            <a:br>
              <a:rPr lang="en-US" sz="1800" dirty="0"/>
            </a:br>
            <a:r>
              <a:rPr lang="en-US" sz="1800" dirty="0"/>
              <a:t>Y = 1 </a:t>
            </a:r>
            <a:r>
              <a:rPr lang="en-US" sz="1800" dirty="0">
                <a:sym typeface="Wingdings" panose="05000000000000000000" pitchFamily="2" charset="2"/>
              </a:rPr>
              <a:t> Better Outcome (admission to college, receives at-risk support, etc.)</a:t>
            </a:r>
            <a:endParaRPr lang="en-US" sz="1800" dirty="0"/>
          </a:p>
        </p:txBody>
      </p:sp>
    </p:spTree>
    <p:extLst>
      <p:ext uri="{BB962C8B-B14F-4D97-AF65-F5344CB8AC3E}">
        <p14:creationId xmlns:p14="http://schemas.microsoft.com/office/powerpoint/2010/main" val="412514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p:txBody>
          <a:bodyPr/>
          <a:lstStyle/>
          <a:p>
            <a:r>
              <a:rPr lang="en-US" dirty="0"/>
              <a:t>Sufficiency</a:t>
            </a:r>
          </a:p>
          <a:p>
            <a:pPr lvl="1"/>
            <a:r>
              <a:rPr lang="en-US" dirty="0"/>
              <a:t>Abs(P(Y=1 | X=1,A=1) - P(Y=1 | X=1,A=0))</a:t>
            </a:r>
          </a:p>
          <a:p>
            <a:pPr marL="0" indent="0">
              <a:buNone/>
            </a:pPr>
            <a:endParaRPr lang="en-US" sz="1800" dirty="0"/>
          </a:p>
          <a:p>
            <a:pPr marL="0" indent="0">
              <a:buNone/>
            </a:pPr>
            <a:endParaRPr lang="en-US" sz="1800" dirty="0"/>
          </a:p>
          <a:p>
            <a:pPr marL="0" indent="0">
              <a:buNone/>
            </a:pPr>
            <a:r>
              <a:rPr lang="en-US" sz="1800" dirty="0"/>
              <a:t>X = Classifier’s prediction</a:t>
            </a:r>
            <a:br>
              <a:rPr lang="en-US" sz="1800" dirty="0"/>
            </a:br>
            <a:r>
              <a:rPr lang="en-US" sz="1800" dirty="0"/>
              <a:t>A = Membership in group of concern</a:t>
            </a:r>
            <a:br>
              <a:rPr lang="en-US" sz="1800" dirty="0"/>
            </a:br>
            <a:r>
              <a:rPr lang="en-US" sz="1800" dirty="0"/>
              <a:t>Y = 1 </a:t>
            </a:r>
            <a:r>
              <a:rPr lang="en-US" sz="1800" dirty="0">
                <a:sym typeface="Wingdings" panose="05000000000000000000" pitchFamily="2" charset="2"/>
              </a:rPr>
              <a:t> Better Outcome (admission to college, receives at-risk support, etc.)</a:t>
            </a:r>
            <a:endParaRPr lang="en-US" sz="1800" dirty="0"/>
          </a:p>
        </p:txBody>
      </p:sp>
    </p:spTree>
    <p:extLst>
      <p:ext uri="{BB962C8B-B14F-4D97-AF65-F5344CB8AC3E}">
        <p14:creationId xmlns:p14="http://schemas.microsoft.com/office/powerpoint/2010/main" val="217744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6EE93-6418-1565-C7AD-FA8DADEA5D1F}"/>
              </a:ext>
            </a:extLst>
          </p:cNvPr>
          <p:cNvSpPr>
            <a:spLocks noGrp="1"/>
          </p:cNvSpPr>
          <p:nvPr>
            <p:ph type="title"/>
          </p:nvPr>
        </p:nvSpPr>
        <p:spPr/>
        <p:txBody>
          <a:bodyPr>
            <a:normAutofit fontScale="90000"/>
          </a:bodyPr>
          <a:lstStyle/>
          <a:p>
            <a:r>
              <a:rPr lang="en-US" dirty="0"/>
              <a:t>Other paradigms</a:t>
            </a:r>
            <a:br>
              <a:rPr lang="en-US" dirty="0"/>
            </a:br>
            <a:r>
              <a:rPr lang="en-US" dirty="0"/>
              <a:t>(see </a:t>
            </a:r>
            <a:r>
              <a:rPr lang="en-US" dirty="0" err="1"/>
              <a:t>Kizilcec</a:t>
            </a:r>
            <a:r>
              <a:rPr lang="en-US" dirty="0"/>
              <a:t> &amp; Lee, 2022)</a:t>
            </a:r>
          </a:p>
        </p:txBody>
      </p:sp>
      <p:sp>
        <p:nvSpPr>
          <p:cNvPr id="3" name="Content Placeholder 2">
            <a:extLst>
              <a:ext uri="{FF2B5EF4-FFF2-40B4-BE49-F238E27FC236}">
                <a16:creationId xmlns:a16="http://schemas.microsoft.com/office/drawing/2014/main" id="{865D5312-3778-F06A-652B-08A1C3B1A044}"/>
              </a:ext>
            </a:extLst>
          </p:cNvPr>
          <p:cNvSpPr>
            <a:spLocks noGrp="1"/>
          </p:cNvSpPr>
          <p:nvPr>
            <p:ph sz="quarter" idx="1"/>
          </p:nvPr>
        </p:nvSpPr>
        <p:spPr/>
        <p:txBody>
          <a:bodyPr/>
          <a:lstStyle/>
          <a:p>
            <a:r>
              <a:rPr lang="en-US" dirty="0"/>
              <a:t>Similarity-based fairness</a:t>
            </a:r>
          </a:p>
          <a:p>
            <a:pPr lvl="1"/>
            <a:r>
              <a:rPr lang="en-US" dirty="0"/>
              <a:t>Similar outcomes for students similar on features other than demographic variable</a:t>
            </a:r>
          </a:p>
          <a:p>
            <a:r>
              <a:rPr lang="en-US" dirty="0"/>
              <a:t>Counterfactual fairness</a:t>
            </a:r>
          </a:p>
          <a:p>
            <a:pPr lvl="1"/>
            <a:r>
              <a:rPr lang="en-US" dirty="0"/>
              <a:t>Same outcome for student if they are changed to different demographic group</a:t>
            </a:r>
          </a:p>
          <a:p>
            <a:endParaRPr lang="en-US" dirty="0"/>
          </a:p>
        </p:txBody>
      </p:sp>
    </p:spTree>
    <p:extLst>
      <p:ext uri="{BB962C8B-B14F-4D97-AF65-F5344CB8AC3E}">
        <p14:creationId xmlns:p14="http://schemas.microsoft.com/office/powerpoint/2010/main" val="358119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D8453-C045-2929-71CF-51095AD4A2EB}"/>
              </a:ext>
            </a:extLst>
          </p:cNvPr>
          <p:cNvSpPr>
            <a:spLocks noGrp="1"/>
          </p:cNvSpPr>
          <p:nvPr>
            <p:ph type="title"/>
          </p:nvPr>
        </p:nvSpPr>
        <p:spPr/>
        <p:txBody>
          <a:bodyPr/>
          <a:lstStyle/>
          <a:p>
            <a:r>
              <a:rPr lang="en-US" dirty="0"/>
              <a:t>But…</a:t>
            </a:r>
          </a:p>
        </p:txBody>
      </p:sp>
      <p:sp>
        <p:nvSpPr>
          <p:cNvPr id="3" name="Content Placeholder 2">
            <a:extLst>
              <a:ext uri="{FF2B5EF4-FFF2-40B4-BE49-F238E27FC236}">
                <a16:creationId xmlns:a16="http://schemas.microsoft.com/office/drawing/2014/main" id="{C4033D33-D2C4-C1DF-F05B-FBBD8DC9D61F}"/>
              </a:ext>
            </a:extLst>
          </p:cNvPr>
          <p:cNvSpPr>
            <a:spLocks noGrp="1"/>
          </p:cNvSpPr>
          <p:nvPr>
            <p:ph idx="1"/>
          </p:nvPr>
        </p:nvSpPr>
        <p:spPr/>
        <p:txBody>
          <a:bodyPr/>
          <a:lstStyle/>
          <a:p>
            <a:r>
              <a:rPr lang="en-US" dirty="0"/>
              <a:t>Even if we establish our algorithm is fair for our labels</a:t>
            </a:r>
          </a:p>
          <a:p>
            <a:endParaRPr lang="en-US" dirty="0"/>
          </a:p>
          <a:p>
            <a:r>
              <a:rPr lang="en-US" dirty="0"/>
              <a:t>What if we don’t trust those labels?</a:t>
            </a:r>
          </a:p>
        </p:txBody>
      </p:sp>
    </p:spTree>
    <p:extLst>
      <p:ext uri="{BB962C8B-B14F-4D97-AF65-F5344CB8AC3E}">
        <p14:creationId xmlns:p14="http://schemas.microsoft.com/office/powerpoint/2010/main" val="88803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 dirty="0"/>
              <a:t>Bias from </a:t>
            </a:r>
            <a:br>
              <a:rPr lang="en" dirty="0"/>
            </a:br>
            <a:r>
              <a:rPr lang="en" dirty="0"/>
              <a:t>Measurement/Data Collection</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a:bodyPr>
          <a:lstStyle/>
          <a:p>
            <a:pPr indent="-368300">
              <a:buSzPts val="2200"/>
            </a:pPr>
            <a:r>
              <a:rPr lang="en-US" dirty="0"/>
              <a:t>Measurement Bias (Suresh &amp; </a:t>
            </a:r>
            <a:r>
              <a:rPr lang="en-US" dirty="0" err="1"/>
              <a:t>Guttag</a:t>
            </a:r>
            <a:r>
              <a:rPr lang="en-US" dirty="0"/>
              <a:t>, 2020)</a:t>
            </a:r>
          </a:p>
          <a:p>
            <a:pPr marL="914400" lvl="1" indent="-355600" algn="l" rtl="0">
              <a:spcBef>
                <a:spcPts val="1000"/>
              </a:spcBef>
              <a:spcAft>
                <a:spcPts val="0"/>
              </a:spcAft>
              <a:buSzPts val="2000"/>
              <a:buChar char="○"/>
            </a:pPr>
            <a:r>
              <a:rPr lang="en-US" sz="3200" dirty="0"/>
              <a:t>Bias in training examples used to develop models</a:t>
            </a:r>
          </a:p>
          <a:p>
            <a:pPr marL="914400" lvl="1" indent="-355600" algn="l" rtl="0">
              <a:spcBef>
                <a:spcPts val="1000"/>
              </a:spcBef>
              <a:spcAft>
                <a:spcPts val="0"/>
              </a:spcAft>
              <a:buSzPts val="2000"/>
              <a:buChar char="○"/>
            </a:pPr>
            <a:r>
              <a:rPr lang="en-US" sz="3200" dirty="0"/>
              <a:t>Judgement by others</a:t>
            </a:r>
          </a:p>
          <a:p>
            <a:pPr marL="914400" lvl="1" indent="-355600" algn="l" rtl="0">
              <a:spcBef>
                <a:spcPts val="1000"/>
              </a:spcBef>
              <a:spcAft>
                <a:spcPts val="0"/>
              </a:spcAft>
              <a:buSzPts val="2000"/>
              <a:buChar char="○"/>
            </a:pPr>
            <a:r>
              <a:rPr lang="en-US" sz="3200" dirty="0"/>
              <a:t>Judgement by self</a:t>
            </a:r>
          </a:p>
          <a:p>
            <a:pPr marL="914400" lvl="1" indent="-355600" algn="l" rtl="0">
              <a:spcBef>
                <a:spcPts val="1000"/>
              </a:spcBef>
              <a:spcAft>
                <a:spcPts val="1000"/>
              </a:spcAft>
              <a:buSzPts val="2000"/>
              <a:buChar char="○"/>
            </a:pPr>
            <a:r>
              <a:rPr lang="en-US" sz="3200" dirty="0"/>
              <a:t>Human coders</a:t>
            </a:r>
          </a:p>
          <a:p>
            <a:pPr marL="114300" lvl="0" indent="0" algn="l" rtl="0">
              <a:spcBef>
                <a:spcPts val="1200"/>
              </a:spcBef>
              <a:spcAft>
                <a:spcPts val="0"/>
              </a:spcAft>
              <a:buSzPts val="1800"/>
              <a:buNone/>
            </a:pPr>
            <a:endParaRPr lang="en-US" sz="6000" dirty="0"/>
          </a:p>
        </p:txBody>
      </p:sp>
    </p:spTree>
    <p:extLst>
      <p:ext uri="{BB962C8B-B14F-4D97-AF65-F5344CB8AC3E}">
        <p14:creationId xmlns:p14="http://schemas.microsoft.com/office/powerpoint/2010/main" val="305466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311700" y="0"/>
            <a:ext cx="8520600" cy="902100"/>
          </a:xfrm>
          <a:prstGeom prst="rect">
            <a:avLst/>
          </a:prstGeom>
        </p:spPr>
        <p:txBody>
          <a:bodyPr spcFirstLastPara="1" vert="horz" wrap="square" lIns="91425" tIns="91425" rIns="91425" bIns="91425" anchor="t" anchorCtr="0">
            <a:noAutofit/>
          </a:bodyPr>
          <a:lstStyle/>
          <a:p>
            <a:r>
              <a:rPr lang="en" sz="3600" dirty="0"/>
              <a:t>What do we know about bias impacting learners in common demographic categories?</a:t>
            </a:r>
            <a:endParaRPr sz="3600" dirty="0"/>
          </a:p>
        </p:txBody>
      </p:sp>
      <p:sp>
        <p:nvSpPr>
          <p:cNvPr id="223" name="Google Shape;223;p24"/>
          <p:cNvSpPr txBox="1">
            <a:spLocks noGrp="1"/>
          </p:cNvSpPr>
          <p:nvPr>
            <p:ph type="body" idx="1"/>
          </p:nvPr>
        </p:nvSpPr>
        <p:spPr>
          <a:xfrm>
            <a:off x="311700" y="1676400"/>
            <a:ext cx="8520600" cy="2942700"/>
          </a:xfrm>
          <a:prstGeom prst="rect">
            <a:avLst/>
          </a:prstGeom>
        </p:spPr>
        <p:txBody>
          <a:bodyPr spcFirstLastPara="1" vert="horz" wrap="square" lIns="91425" tIns="91425" rIns="91425" bIns="91425" anchor="t" anchorCtr="0">
            <a:normAutofit fontScale="85000" lnSpcReduction="10000"/>
          </a:bodyPr>
          <a:lstStyle/>
          <a:p>
            <a:r>
              <a:rPr lang="en" dirty="0"/>
              <a:t>“[Industrial] Teams often struggled to anticipate which subpopulations and forms of unfairness they need to consider for specific kinds of ML applications.” (Holstein et al., 2019)</a:t>
            </a:r>
            <a:endParaRPr dirty="0"/>
          </a:p>
          <a:p>
            <a:pPr marL="0" indent="0">
              <a:spcBef>
                <a:spcPts val="1200"/>
              </a:spcBef>
              <a:buNone/>
            </a:pPr>
            <a:endParaRPr dirty="0"/>
          </a:p>
          <a:p>
            <a:pPr>
              <a:spcBef>
                <a:spcPts val="1200"/>
              </a:spcBef>
            </a:pPr>
            <a:r>
              <a:rPr lang="en" dirty="0"/>
              <a:t>Most educational data mining research does not even mention learner demographics, much less research it (Paquette et al., 2020)</a:t>
            </a:r>
            <a:endParaRPr dirty="0"/>
          </a:p>
          <a:p>
            <a:pPr marL="0" indent="0">
              <a:spcBef>
                <a:spcPts val="1200"/>
              </a:spcBef>
              <a:spcAft>
                <a:spcPts val="1200"/>
              </a:spcAft>
              <a:buClr>
                <a:schemeClr val="dk1"/>
              </a:buClr>
              <a:buSzPts val="11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US" dirty="0"/>
              <a:t>A brief summary of evidence on algorithmic bias in education</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a:bodyPr>
          <a:lstStyle/>
          <a:p>
            <a:r>
              <a:rPr lang="en-US" dirty="0"/>
              <a:t>For full details as of 2021, see our IJAIED article (Baker &amp; Hawn, 2022) </a:t>
            </a:r>
          </a:p>
          <a:p>
            <a:endParaRPr lang="en-US" dirty="0"/>
          </a:p>
          <a:p>
            <a:r>
              <a:rPr lang="en-US" dirty="0"/>
              <a:t>For the very most up-to-date info, see our wiki at </a:t>
            </a:r>
            <a:r>
              <a:rPr lang="en-US" dirty="0">
                <a:hlinkClick r:id="rId2"/>
              </a:rPr>
              <a:t>https://www.pcla.wiki/index.php/Algorithmic_Bias_in_Education</a:t>
            </a:r>
            <a:endParaRPr lang="en-US" dirty="0"/>
          </a:p>
          <a:p>
            <a:endParaRPr lang="en-US" dirty="0"/>
          </a:p>
          <a:p>
            <a:endParaRPr lang="en-US" dirty="0"/>
          </a:p>
        </p:txBody>
      </p:sp>
    </p:spTree>
    <p:extLst>
      <p:ext uri="{BB962C8B-B14F-4D97-AF65-F5344CB8AC3E}">
        <p14:creationId xmlns:p14="http://schemas.microsoft.com/office/powerpoint/2010/main" val="348548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92500" lnSpcReduction="10000"/>
          </a:bodyPr>
          <a:lstStyle/>
          <a:p>
            <a:pPr marL="457200" lvl="0" indent="-342900" algn="l" rtl="0">
              <a:spcBef>
                <a:spcPts val="0"/>
              </a:spcBef>
              <a:spcAft>
                <a:spcPts val="0"/>
              </a:spcAft>
              <a:buSzPts val="1800"/>
              <a:buChar char="●"/>
            </a:pPr>
            <a:r>
              <a:rPr lang="en" sz="2400" dirty="0"/>
              <a:t>Several papers show that educational prediction algorithms perform worse for African-American students and Latino students </a:t>
            </a:r>
            <a:br>
              <a:rPr lang="en" sz="2400" dirty="0"/>
            </a:br>
            <a:r>
              <a:rPr lang="en" sz="2400" dirty="0"/>
              <a:t>(Hu &amp; Rangwala, 2020; Anderson et al., 2019; Lee &amp; Kizilcec, 2020)</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Including prediction of grades, course failure, graduation, dropout </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However, automated essay scoring and self-regulated learning detection found to be largely unbiased (Litman et al., 2021; Zhang et al., 2022)</a:t>
            </a:r>
          </a:p>
          <a:p>
            <a:pPr marL="457200" lvl="0" indent="-342900" algn="l" rtl="0">
              <a:spcBef>
                <a:spcPts val="0"/>
              </a:spcBef>
              <a:spcAft>
                <a:spcPts val="0"/>
              </a:spcAft>
              <a:buSzPts val="1800"/>
              <a:buChar char="●"/>
            </a:pPr>
            <a:endParaRPr lang="en" sz="2400" dirty="0"/>
          </a:p>
          <a:p>
            <a:r>
              <a:rPr lang="en-US" sz="2400" dirty="0"/>
              <a:t>Almost never enough data to test for biases impacting Native American learners (but see Christie et al., 2019)</a:t>
            </a:r>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78164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a:bodyPr>
          <a:lstStyle/>
          <a:p>
            <a:r>
              <a:rPr lang="en-US" dirty="0"/>
              <a:t>Algorithmic Bias: Classical Definition</a:t>
            </a:r>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lstStyle/>
          <a:p>
            <a:pPr marL="457200" lvl="0" indent="-342900" algn="l" rtl="0">
              <a:spcBef>
                <a:spcPts val="0"/>
              </a:spcBef>
              <a:spcAft>
                <a:spcPts val="0"/>
              </a:spcAft>
              <a:buSzPts val="1800"/>
              <a:buChar char="●"/>
            </a:pPr>
            <a:r>
              <a:rPr lang="en-US" dirty="0"/>
              <a:t>Biased computer systems “</a:t>
            </a:r>
            <a:r>
              <a:rPr lang="en-US" i="1" dirty="0"/>
              <a:t>systematically</a:t>
            </a:r>
            <a:r>
              <a:rPr lang="en-US" dirty="0"/>
              <a:t> and </a:t>
            </a:r>
            <a:r>
              <a:rPr lang="en-US" i="1" dirty="0"/>
              <a:t>unfairly discriminate</a:t>
            </a:r>
            <a:r>
              <a:rPr lang="en-US" dirty="0"/>
              <a:t> against individuals or groups of individuals in favor of others.</a:t>
            </a:r>
          </a:p>
          <a:p>
            <a:pPr marL="457200" lvl="0" indent="0" algn="l" rtl="0">
              <a:spcBef>
                <a:spcPts val="1200"/>
              </a:spcBef>
              <a:spcAft>
                <a:spcPts val="0"/>
              </a:spcAft>
              <a:buNone/>
            </a:pPr>
            <a:r>
              <a:rPr lang="en-US" dirty="0"/>
              <a:t>(Friedman &amp; </a:t>
            </a:r>
            <a:r>
              <a:rPr lang="en-US" dirty="0" err="1"/>
              <a:t>Nissenbaum</a:t>
            </a:r>
            <a:r>
              <a:rPr lang="en-US" dirty="0"/>
              <a:t>, 1996)</a:t>
            </a:r>
          </a:p>
        </p:txBody>
      </p:sp>
    </p:spTree>
    <p:extLst>
      <p:ext uri="{BB962C8B-B14F-4D97-AF65-F5344CB8AC3E}">
        <p14:creationId xmlns:p14="http://schemas.microsoft.com/office/powerpoint/2010/main" val="322157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a:xfrm>
            <a:off x="612648" y="1600200"/>
            <a:ext cx="8153400" cy="5105400"/>
          </a:xfrm>
        </p:spPr>
        <p:txBody>
          <a:bodyPr>
            <a:normAutofit fontScale="92500"/>
          </a:bodyPr>
          <a:lstStyle/>
          <a:p>
            <a:pPr marL="457200" lvl="0" indent="-342900" algn="l" rtl="0">
              <a:buSzPts val="1800"/>
              <a:buChar char="●"/>
            </a:pPr>
            <a:r>
              <a:rPr lang="en" dirty="0"/>
              <a:t>Import</a:t>
            </a:r>
            <a:r>
              <a:rPr lang="en-US" dirty="0"/>
              <a:t>an</a:t>
            </a:r>
            <a:r>
              <a:rPr lang="en" dirty="0"/>
              <a:t>t note: many argue for predicting explicitly based on race, but doing so:</a:t>
            </a:r>
          </a:p>
          <a:p>
            <a:pPr lvl="1" indent="-342900">
              <a:buSzPts val="1800"/>
              <a:buChar char="●"/>
            </a:pPr>
            <a:r>
              <a:rPr lang="en" dirty="0"/>
              <a:t>Can actually make model less accurate (Yu et al., 2020, 2021) </a:t>
            </a:r>
          </a:p>
          <a:p>
            <a:pPr lvl="1" indent="-342900">
              <a:buSzPts val="1800"/>
              <a:buChar char="●"/>
            </a:pPr>
            <a:r>
              <a:rPr lang="en" dirty="0"/>
              <a:t>Can replicate bias in decisions being made by instructors (i.e. Wolff et al., 2017)</a:t>
            </a:r>
          </a:p>
          <a:p>
            <a:pPr lvl="1" indent="-342900">
              <a:buSzPts val="1800"/>
              <a:buChar char="●"/>
            </a:pPr>
            <a:r>
              <a:rPr lang="en" dirty="0"/>
              <a:t>Can lead to blatantly discriminatory algorithms that make prediction almost entirely based on race (Feathers, 2022)</a:t>
            </a:r>
          </a:p>
          <a:p>
            <a:pPr lvl="1" indent="-342900">
              <a:buSzPts val="1800"/>
              <a:buChar char="●"/>
            </a:pPr>
            <a:endParaRPr lang="en" dirty="0"/>
          </a:p>
          <a:p>
            <a:pPr lvl="1" indent="-342900">
              <a:buSzPts val="1800"/>
              <a:buChar char="●"/>
            </a:pPr>
            <a:r>
              <a:rPr lang="en" dirty="0"/>
              <a:t>For an (unbalanced) in-depth discussion of issue, see (Baker, Esbensahade, Vitale, &amp; Karumbaiah, under review)</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71809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8954-7A24-7845-282A-033D64E63E53}"/>
              </a:ext>
            </a:extLst>
          </p:cNvPr>
          <p:cNvSpPr>
            <a:spLocks noGrp="1"/>
          </p:cNvSpPr>
          <p:nvPr>
            <p:ph type="title"/>
          </p:nvPr>
        </p:nvSpPr>
        <p:spPr/>
        <p:txBody>
          <a:bodyPr/>
          <a:lstStyle/>
          <a:p>
            <a:r>
              <a:rPr lang="en-US" dirty="0"/>
              <a:t>Additional Note</a:t>
            </a:r>
          </a:p>
        </p:txBody>
      </p:sp>
      <p:sp>
        <p:nvSpPr>
          <p:cNvPr id="3" name="Content Placeholder 2">
            <a:extLst>
              <a:ext uri="{FF2B5EF4-FFF2-40B4-BE49-F238E27FC236}">
                <a16:creationId xmlns:a16="http://schemas.microsoft.com/office/drawing/2014/main" id="{6F25490E-D55F-3364-D6E1-58BA73B535D7}"/>
              </a:ext>
            </a:extLst>
          </p:cNvPr>
          <p:cNvSpPr>
            <a:spLocks noGrp="1"/>
          </p:cNvSpPr>
          <p:nvPr>
            <p:ph sz="quarter" idx="1"/>
          </p:nvPr>
        </p:nvSpPr>
        <p:spPr/>
        <p:txBody>
          <a:bodyPr/>
          <a:lstStyle/>
          <a:p>
            <a:r>
              <a:rPr lang="en-US" dirty="0"/>
              <a:t>Not including demographic variables as predictors is sometimes referred to as </a:t>
            </a:r>
            <a:r>
              <a:rPr lang="en-US" i="1" dirty="0"/>
              <a:t>fairness through unawareness</a:t>
            </a:r>
          </a:p>
          <a:p>
            <a:endParaRPr lang="en-US" i="1" dirty="0"/>
          </a:p>
          <a:p>
            <a:r>
              <a:rPr lang="en-US" dirty="0"/>
              <a:t>However, other variables can secretly act as proxies for demographic variables</a:t>
            </a:r>
          </a:p>
          <a:p>
            <a:r>
              <a:rPr lang="en-US" dirty="0"/>
              <a:t>So fairness through unawareness is by itself insufficient</a:t>
            </a:r>
          </a:p>
        </p:txBody>
      </p:sp>
    </p:spTree>
    <p:extLst>
      <p:ext uri="{BB962C8B-B14F-4D97-AF65-F5344CB8AC3E}">
        <p14:creationId xmlns:p14="http://schemas.microsoft.com/office/powerpoint/2010/main" val="253297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Gender</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92500" lnSpcReduction="10000"/>
          </a:bodyPr>
          <a:lstStyle/>
          <a:p>
            <a:pPr marL="457200" lvl="0" indent="-342900" algn="l" rtl="0">
              <a:lnSpc>
                <a:spcPct val="115000"/>
              </a:lnSpc>
              <a:spcBef>
                <a:spcPts val="0"/>
              </a:spcBef>
              <a:spcAft>
                <a:spcPts val="0"/>
              </a:spcAft>
              <a:buSzPts val="1800"/>
              <a:buChar char="●"/>
            </a:pPr>
            <a:r>
              <a:rPr lang="en" dirty="0"/>
              <a:t>Mixed complicated results for gender – has been studied several times</a:t>
            </a:r>
          </a:p>
          <a:p>
            <a:pPr marL="457200" lvl="0" indent="-342900" algn="l" rtl="0">
              <a:lnSpc>
                <a:spcPct val="115000"/>
              </a:lnSpc>
              <a:spcBef>
                <a:spcPts val="0"/>
              </a:spcBef>
              <a:spcAft>
                <a:spcPts val="0"/>
              </a:spcAft>
              <a:buSzPts val="1800"/>
              <a:buChar char="●"/>
            </a:pPr>
            <a:endParaRPr lang="en" dirty="0"/>
          </a:p>
          <a:p>
            <a:pPr marL="457200" lvl="0" indent="-342900" algn="l" rtl="0">
              <a:lnSpc>
                <a:spcPct val="115000"/>
              </a:lnSpc>
              <a:spcBef>
                <a:spcPts val="0"/>
              </a:spcBef>
              <a:spcAft>
                <a:spcPts val="0"/>
              </a:spcAft>
              <a:buSzPts val="1800"/>
              <a:buChar char="●"/>
            </a:pPr>
            <a:r>
              <a:rPr lang="en" dirty="0"/>
              <a:t>But sometimes models seem to be biased against female students (Gardner et al., 2019; Yu et al., 2020, 2021; Verdugo et al., 2022)</a:t>
            </a:r>
          </a:p>
          <a:p>
            <a:pPr marL="457200" lvl="0" indent="-342900" algn="l" rtl="0">
              <a:lnSpc>
                <a:spcPct val="115000"/>
              </a:lnSpc>
              <a:spcBef>
                <a:spcPts val="0"/>
              </a:spcBef>
              <a:spcAft>
                <a:spcPts val="0"/>
              </a:spcAft>
              <a:buSzPts val="1800"/>
              <a:buChar char="●"/>
            </a:pPr>
            <a:endParaRPr lang="en" dirty="0"/>
          </a:p>
          <a:p>
            <a:r>
              <a:rPr lang="en" dirty="0"/>
              <a:t>And sometimes models seem to be biased against male students </a:t>
            </a:r>
            <a:r>
              <a:rPr lang="en-US" dirty="0"/>
              <a:t>(Hu &amp; </a:t>
            </a:r>
            <a:r>
              <a:rPr lang="en-US" dirty="0" err="1"/>
              <a:t>Rangwala</a:t>
            </a:r>
            <a:r>
              <a:rPr lang="en-US" dirty="0"/>
              <a:t>, 2020; Anderson et al., 2019; Lee &amp; </a:t>
            </a:r>
            <a:r>
              <a:rPr lang="en-US" dirty="0" err="1"/>
              <a:t>Kizilcec</a:t>
            </a:r>
            <a:r>
              <a:rPr lang="en-US" dirty="0"/>
              <a:t>, 2020; Yu et al., 2021) </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96320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6"/>
          <p:cNvSpPr txBox="1">
            <a:spLocks noGrp="1"/>
          </p:cNvSpPr>
          <p:nvPr>
            <p:ph type="title"/>
          </p:nvPr>
        </p:nvSpPr>
        <p:spPr>
          <a:xfrm>
            <a:off x="623400" y="189300"/>
            <a:ext cx="8520600" cy="572700"/>
          </a:xfrm>
          <a:prstGeom prst="rect">
            <a:avLst/>
          </a:prstGeom>
        </p:spPr>
        <p:txBody>
          <a:bodyPr spcFirstLastPara="1" vert="horz" wrap="square" lIns="91425" tIns="91425" rIns="91425" bIns="91425" anchor="t" anchorCtr="0">
            <a:normAutofit fontScale="90000"/>
          </a:bodyPr>
          <a:lstStyle/>
          <a:p>
            <a:r>
              <a:rPr lang="en" dirty="0"/>
              <a:t>Nationality</a:t>
            </a:r>
            <a:endParaRPr dirty="0"/>
          </a:p>
        </p:txBody>
      </p:sp>
      <p:sp>
        <p:nvSpPr>
          <p:cNvPr id="235" name="Google Shape;235;p26"/>
          <p:cNvSpPr txBox="1">
            <a:spLocks noGrp="1"/>
          </p:cNvSpPr>
          <p:nvPr>
            <p:ph type="body" idx="1"/>
          </p:nvPr>
        </p:nvSpPr>
        <p:spPr>
          <a:xfrm>
            <a:off x="311700" y="1981200"/>
            <a:ext cx="8520600" cy="4695875"/>
          </a:xfrm>
          <a:prstGeom prst="rect">
            <a:avLst/>
          </a:prstGeom>
        </p:spPr>
        <p:txBody>
          <a:bodyPr spcFirstLastPara="1" vert="horz" wrap="square" lIns="91425" tIns="91425" rIns="91425" bIns="91425" anchor="t" anchorCtr="0">
            <a:normAutofit fontScale="85000" lnSpcReduction="10000"/>
          </a:bodyPr>
          <a:lstStyle/>
          <a:p>
            <a:pPr>
              <a:lnSpc>
                <a:spcPct val="95000"/>
              </a:lnSpc>
            </a:pPr>
            <a:r>
              <a:rPr lang="en" dirty="0"/>
              <a:t>On a test of foreign language proficiency, one system inaccurately gave Arabic and Hindi-speaking students lower scores than human essay raters. (Bridgeman et al., 2012)</a:t>
            </a:r>
            <a:endParaRPr dirty="0"/>
          </a:p>
          <a:p>
            <a:pPr>
              <a:lnSpc>
                <a:spcPct val="95000"/>
              </a:lnSpc>
              <a:spcBef>
                <a:spcPts val="1000"/>
              </a:spcBef>
            </a:pPr>
            <a:r>
              <a:rPr lang="en" dirty="0"/>
              <a:t>Models of help-seeking built using data from learners in the Philippines, Costa Rica, and the United States were each more accurate on students from their own countries than for students from other countries. (Ogan et al., 2015)</a:t>
            </a:r>
          </a:p>
          <a:p>
            <a:pPr>
              <a:lnSpc>
                <a:spcPct val="95000"/>
              </a:lnSpc>
              <a:spcBef>
                <a:spcPts val="1000"/>
              </a:spcBef>
            </a:pPr>
            <a:r>
              <a:rPr lang="en" dirty="0"/>
              <a:t>Models predicting standardized examination scores trained on data from the USA were more accurate for students in economically developed countries than students in less economically developed countries (Li et al., 2021)</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US" dirty="0"/>
              <a:t>Also evidence for algorithmic bias in education in terms of</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lnSpcReduction="10000"/>
          </a:bodyPr>
          <a:lstStyle/>
          <a:p>
            <a:r>
              <a:rPr lang="en-US" dirty="0"/>
              <a:t>Socioeconomic status (</a:t>
            </a:r>
            <a:r>
              <a:rPr lang="en-US" dirty="0" err="1"/>
              <a:t>Yudelson</a:t>
            </a:r>
            <a:r>
              <a:rPr lang="en-US" dirty="0"/>
              <a:t> et al., 2014; Yu et al., 2020)</a:t>
            </a:r>
          </a:p>
          <a:p>
            <a:r>
              <a:rPr lang="en-US" dirty="0"/>
              <a:t>Native language (Naismith et al., 2018; Sha et al., 2021)</a:t>
            </a:r>
          </a:p>
          <a:p>
            <a:r>
              <a:rPr lang="en-US" dirty="0"/>
              <a:t>Disabilities (</a:t>
            </a:r>
            <a:r>
              <a:rPr lang="en-US" dirty="0" err="1"/>
              <a:t>Loukina</a:t>
            </a:r>
            <a:r>
              <a:rPr lang="en-US" dirty="0"/>
              <a:t> et al., 2018; </a:t>
            </a:r>
            <a:r>
              <a:rPr lang="en-US" dirty="0" err="1"/>
              <a:t>Riazy</a:t>
            </a:r>
            <a:r>
              <a:rPr lang="en-US" dirty="0"/>
              <a:t> et al., 2020)</a:t>
            </a:r>
          </a:p>
          <a:p>
            <a:r>
              <a:rPr lang="en-US" dirty="0"/>
              <a:t>Urbanicity (</a:t>
            </a:r>
            <a:r>
              <a:rPr lang="en-US" dirty="0" err="1"/>
              <a:t>Ocumpaugh</a:t>
            </a:r>
            <a:r>
              <a:rPr lang="en-US" dirty="0"/>
              <a:t> et al., 2014)</a:t>
            </a:r>
          </a:p>
          <a:p>
            <a:r>
              <a:rPr lang="en-US" dirty="0"/>
              <a:t>Parental Educational Background (Kai et al., 2017)</a:t>
            </a:r>
          </a:p>
          <a:p>
            <a:r>
              <a:rPr lang="en-US" dirty="0"/>
              <a:t>Parent in military (Baker et al., 2020)</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17988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56898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a:xfrm>
            <a:off x="457200" y="1600200"/>
            <a:ext cx="8229600" cy="4983162"/>
          </a:xfrm>
        </p:spPr>
        <p:txBody>
          <a:bodyPr>
            <a:normAutofit lnSpcReduction="10000"/>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457200" lvl="0" indent="-342900" algn="l" rtl="0">
              <a:spcBef>
                <a:spcPts val="1000"/>
              </a:spcBef>
              <a:spcAft>
                <a:spcPts val="1000"/>
              </a:spcAft>
              <a:buSzPts val="1800"/>
              <a:buChar char="●"/>
            </a:pPr>
            <a:endParaRPr lang="en-US" dirty="0"/>
          </a:p>
          <a:p>
            <a:pPr marL="457200" lvl="0" indent="-342900" algn="l" rtl="0">
              <a:spcBef>
                <a:spcPts val="1000"/>
              </a:spcBef>
              <a:spcAft>
                <a:spcPts val="1000"/>
              </a:spcAft>
              <a:buSzPts val="1800"/>
              <a:buChar char="●"/>
            </a:pPr>
            <a:r>
              <a:rPr lang="en-US" dirty="0"/>
              <a:t>Majority of empirical evidence for algorithmic bias in education published by researchers in USA (Baker, Hawn, &amp; Lee, in press)</a:t>
            </a:r>
          </a:p>
          <a:p>
            <a:pPr marL="457200" lvl="0" indent="-342900" algn="l" rtl="0">
              <a:spcBef>
                <a:spcPts val="1000"/>
              </a:spcBef>
              <a:spcAft>
                <a:spcPts val="1000"/>
              </a:spcAft>
              <a:buSzPts val="1800"/>
              <a:buChar char="●"/>
            </a:pPr>
            <a:r>
              <a:rPr lang="en-US" dirty="0"/>
              <a:t>We need to learn more about algorithmic bias worldwide</a:t>
            </a: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360984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F7F4-BE11-0783-9CA2-04C8DA71A8EF}"/>
              </a:ext>
            </a:extLst>
          </p:cNvPr>
          <p:cNvSpPr>
            <a:spLocks noGrp="1"/>
          </p:cNvSpPr>
          <p:nvPr>
            <p:ph type="title"/>
          </p:nvPr>
        </p:nvSpPr>
        <p:spPr/>
        <p:txBody>
          <a:bodyPr/>
          <a:lstStyle/>
          <a:p>
            <a:r>
              <a:rPr lang="en-US" dirty="0"/>
              <a:t>Other takeaways</a:t>
            </a:r>
          </a:p>
        </p:txBody>
      </p:sp>
      <p:sp>
        <p:nvSpPr>
          <p:cNvPr id="3" name="Content Placeholder 2">
            <a:extLst>
              <a:ext uri="{FF2B5EF4-FFF2-40B4-BE49-F238E27FC236}">
                <a16:creationId xmlns:a16="http://schemas.microsoft.com/office/drawing/2014/main" id="{C764C5D9-3BA9-F669-7530-A46C255C5C90}"/>
              </a:ext>
            </a:extLst>
          </p:cNvPr>
          <p:cNvSpPr>
            <a:spLocks noGrp="1"/>
          </p:cNvSpPr>
          <p:nvPr>
            <p:ph idx="1"/>
          </p:nvPr>
        </p:nvSpPr>
        <p:spPr/>
        <p:txBody>
          <a:bodyPr>
            <a:normAutofit/>
          </a:bodyPr>
          <a:lstStyle/>
          <a:p>
            <a:pPr marL="457200" lvl="0" indent="-342900" algn="l" rtl="0">
              <a:spcBef>
                <a:spcPts val="0"/>
              </a:spcBef>
              <a:spcAft>
                <a:spcPts val="0"/>
              </a:spcAft>
              <a:buSzPts val="1800"/>
              <a:buChar char="●"/>
            </a:pPr>
            <a:r>
              <a:rPr lang="en-US" dirty="0"/>
              <a:t>Models trained on one group of learners generally perform more poorly for new groups.</a:t>
            </a:r>
          </a:p>
          <a:p>
            <a:pPr marL="457200" lvl="0" indent="-342900" algn="l" rtl="0">
              <a:spcBef>
                <a:spcPts val="1000"/>
              </a:spcBef>
              <a:spcAft>
                <a:spcPts val="0"/>
              </a:spcAft>
              <a:buSzPts val="1800"/>
              <a:buChar char="●"/>
            </a:pPr>
            <a:r>
              <a:rPr lang="en-US" dirty="0"/>
              <a:t>Investigation of bias for many groups still needed, e.g. indigenous learners, non-standard dialects, specific disabilities, non-binary and transgender learners, religious minorities.</a:t>
            </a:r>
          </a:p>
          <a:p>
            <a:pPr marL="457200" lvl="0" indent="-342900" algn="l" rtl="0">
              <a:spcBef>
                <a:spcPts val="1000"/>
              </a:spcBef>
              <a:spcAft>
                <a:spcPts val="0"/>
              </a:spcAft>
              <a:buSzPts val="1800"/>
              <a:buChar char="●"/>
            </a:pPr>
            <a:r>
              <a:rPr lang="en-US" dirty="0"/>
              <a:t>Collecting and training on a diverse sample of students can help.</a:t>
            </a:r>
          </a:p>
          <a:p>
            <a:endParaRPr lang="en-US" dirty="0"/>
          </a:p>
        </p:txBody>
      </p:sp>
    </p:spTree>
    <p:extLst>
      <p:ext uri="{BB962C8B-B14F-4D97-AF65-F5344CB8AC3E}">
        <p14:creationId xmlns:p14="http://schemas.microsoft.com/office/powerpoint/2010/main" val="133005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fontScale="90000"/>
          </a:bodyPr>
          <a:lstStyle/>
          <a:p>
            <a:r>
              <a:rPr lang="en-US" dirty="0"/>
              <a:t>How can we address 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Better data (with demographic variables)</a:t>
            </a:r>
          </a:p>
          <a:p>
            <a:r>
              <a:rPr lang="en-US" dirty="0"/>
              <a:t>Actually checking for algorithmic bias</a:t>
            </a:r>
          </a:p>
          <a:p>
            <a:endParaRPr lang="en-US" dirty="0"/>
          </a:p>
          <a:p>
            <a:endParaRPr lang="en-US" dirty="0"/>
          </a:p>
          <a:p>
            <a:endParaRPr lang="en-US" dirty="0"/>
          </a:p>
          <a:p>
            <a:endParaRPr lang="en-US" dirty="0"/>
          </a:p>
          <a:p>
            <a:r>
              <a:rPr lang="en-US" dirty="0"/>
              <a:t>And of course…</a:t>
            </a:r>
          </a:p>
          <a:p>
            <a:endParaRPr lang="en-US" dirty="0"/>
          </a:p>
        </p:txBody>
      </p:sp>
    </p:spTree>
    <p:extLst>
      <p:ext uri="{BB962C8B-B14F-4D97-AF65-F5344CB8AC3E}">
        <p14:creationId xmlns:p14="http://schemas.microsoft.com/office/powerpoint/2010/main" val="382756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fontScale="90000"/>
          </a:bodyPr>
          <a:lstStyle/>
          <a:p>
            <a:r>
              <a:rPr lang="en-US" dirty="0"/>
              <a:t>How can we address 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Good discussion of this in (</a:t>
            </a:r>
            <a:r>
              <a:rPr lang="en-US" dirty="0" err="1"/>
              <a:t>Kizilcec</a:t>
            </a:r>
            <a:r>
              <a:rPr lang="en-US" dirty="0"/>
              <a:t> &amp; Lee, 2022)</a:t>
            </a:r>
          </a:p>
        </p:txBody>
      </p:sp>
    </p:spTree>
    <p:extLst>
      <p:ext uri="{BB962C8B-B14F-4D97-AF65-F5344CB8AC3E}">
        <p14:creationId xmlns:p14="http://schemas.microsoft.com/office/powerpoint/2010/main" val="110904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a:bodyPr>
          <a:lstStyle/>
          <a:p>
            <a:r>
              <a:rPr lang="en-US" dirty="0"/>
              <a:t>Algorithmic Bias: Working Definition</a:t>
            </a:r>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lstStyle/>
          <a:p>
            <a:pPr marL="457200" lvl="0" indent="-342900" algn="l" rtl="0">
              <a:spcBef>
                <a:spcPts val="1200"/>
              </a:spcBef>
              <a:spcAft>
                <a:spcPts val="0"/>
              </a:spcAft>
              <a:buSzPts val="1800"/>
              <a:buChar char="●"/>
            </a:pPr>
            <a:r>
              <a:rPr lang="en-US" dirty="0"/>
              <a:t>Cases where model performance is substantially better or worse across mutually exclusive groups, separated by non-malleable factors</a:t>
            </a:r>
          </a:p>
          <a:p>
            <a:pPr marL="114300" indent="0">
              <a:spcBef>
                <a:spcPts val="1200"/>
              </a:spcBef>
              <a:buSzPts val="1800"/>
              <a:buNone/>
            </a:pPr>
            <a:r>
              <a:rPr lang="en-US" dirty="0"/>
              <a:t>   (Baker &amp; Hawn, 2022)</a:t>
            </a:r>
          </a:p>
          <a:p>
            <a:pPr marL="114300" lvl="0" indent="0" algn="l" rtl="0">
              <a:spcBef>
                <a:spcPts val="1200"/>
              </a:spcBef>
              <a:spcAft>
                <a:spcPts val="0"/>
              </a:spcAft>
              <a:buSzPts val="1800"/>
              <a:buNone/>
            </a:pPr>
            <a:endParaRPr lang="en-US" dirty="0"/>
          </a:p>
        </p:txBody>
      </p:sp>
    </p:spTree>
    <p:extLst>
      <p:ext uri="{BB962C8B-B14F-4D97-AF65-F5344CB8AC3E}">
        <p14:creationId xmlns:p14="http://schemas.microsoft.com/office/powerpoint/2010/main" val="23056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dirty="0"/>
              <a:t>Data Rebalancing</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If one group much less common than another in data set</a:t>
            </a:r>
          </a:p>
          <a:p>
            <a:endParaRPr lang="en-US" dirty="0"/>
          </a:p>
          <a:p>
            <a:r>
              <a:rPr lang="en-US" dirty="0"/>
              <a:t>Use methods like SMOTE (Fernandez et al., 2018) or data cloning to create more balanced data set</a:t>
            </a:r>
          </a:p>
          <a:p>
            <a:endParaRPr lang="en-US" dirty="0"/>
          </a:p>
          <a:p>
            <a:r>
              <a:rPr lang="en-US" dirty="0"/>
              <a:t>But can only address biases due to unbalanced data</a:t>
            </a:r>
          </a:p>
        </p:txBody>
      </p:sp>
    </p:spTree>
    <p:extLst>
      <p:ext uri="{BB962C8B-B14F-4D97-AF65-F5344CB8AC3E}">
        <p14:creationId xmlns:p14="http://schemas.microsoft.com/office/powerpoint/2010/main" val="205543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dirty="0"/>
              <a:t>Cost-sensitive classification</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Overweight errors on data points from groups where model performs less well</a:t>
            </a:r>
          </a:p>
          <a:p>
            <a:r>
              <a:rPr lang="en-US" dirty="0"/>
              <a:t>Can be used to improve balance of model accuracy between groups of learners</a:t>
            </a:r>
          </a:p>
          <a:p>
            <a:r>
              <a:rPr lang="en-US" dirty="0"/>
              <a:t>Some demonstrations of usefulness for algorithmic bias (Agarwal et al., 2018), including in education (Vasquez Verdugo et al., 2022)</a:t>
            </a:r>
          </a:p>
        </p:txBody>
      </p:sp>
    </p:spTree>
    <p:extLst>
      <p:ext uri="{BB962C8B-B14F-4D97-AF65-F5344CB8AC3E}">
        <p14:creationId xmlns:p14="http://schemas.microsoft.com/office/powerpoint/2010/main" val="186127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dirty="0"/>
              <a:t>Adversarial Learning</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One algorithm predicts what you want to predict</a:t>
            </a:r>
          </a:p>
          <a:p>
            <a:r>
              <a:rPr lang="en-US" dirty="0"/>
              <a:t>Another (the adversary) predicts the sensitive attribute from its output</a:t>
            </a:r>
          </a:p>
          <a:p>
            <a:r>
              <a:rPr lang="en-US" dirty="0"/>
              <a:t>Re-train main prediction algorithm to make adversary less effective</a:t>
            </a:r>
          </a:p>
          <a:p>
            <a:endParaRPr lang="en-US" dirty="0"/>
          </a:p>
        </p:txBody>
      </p:sp>
    </p:spTree>
    <p:extLst>
      <p:ext uri="{BB962C8B-B14F-4D97-AF65-F5344CB8AC3E}">
        <p14:creationId xmlns:p14="http://schemas.microsoft.com/office/powerpoint/2010/main" val="3930969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a:t>Addressing </a:t>
            </a:r>
            <a:r>
              <a:rPr lang="en-US" dirty="0"/>
              <a:t>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Techniques getting better for this all the time</a:t>
            </a:r>
          </a:p>
        </p:txBody>
      </p:sp>
    </p:spTree>
    <p:extLst>
      <p:ext uri="{BB962C8B-B14F-4D97-AF65-F5344CB8AC3E}">
        <p14:creationId xmlns:p14="http://schemas.microsoft.com/office/powerpoint/2010/main" val="114893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End of Week 2</a:t>
            </a:r>
          </a:p>
        </p:txBody>
      </p:sp>
      <p:sp>
        <p:nvSpPr>
          <p:cNvPr id="3" name="Content Placeholder 2"/>
          <p:cNvSpPr>
            <a:spLocks noGrp="1"/>
          </p:cNvSpPr>
          <p:nvPr>
            <p:ph sz="quarter" idx="1"/>
          </p:nvPr>
        </p:nvSpPr>
        <p:spPr/>
        <p:txBody>
          <a:bodyPr/>
          <a:lstStyle/>
          <a:p>
            <a:r>
              <a:rPr lang="en-US" dirty="0"/>
              <a:t>See </a:t>
            </a:r>
            <a:r>
              <a:rPr lang="en-US"/>
              <a:t>you next week</a:t>
            </a:r>
            <a:endParaRPr lang="en-US" dirty="0"/>
          </a:p>
          <a:p>
            <a:endParaRPr lang="en-US" dirty="0"/>
          </a:p>
          <a:p>
            <a:endParaRPr lang="en-US" dirty="0"/>
          </a:p>
        </p:txBody>
      </p:sp>
    </p:spTree>
    <p:extLst>
      <p:ext uri="{BB962C8B-B14F-4D97-AF65-F5344CB8AC3E}">
        <p14:creationId xmlns:p14="http://schemas.microsoft.com/office/powerpoint/2010/main" val="387656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1524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Where does it come from?</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229646" y="2286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The Machine Learning Lifecycle</a:t>
            </a:r>
            <a:endParaRPr dirty="0"/>
          </a:p>
        </p:txBody>
      </p:sp>
      <p:sp>
        <p:nvSpPr>
          <p:cNvPr id="96" name="Google Shape;96;p18"/>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97" name="Google Shape;97;p18"/>
          <p:cNvGrpSpPr/>
          <p:nvPr/>
        </p:nvGrpSpPr>
        <p:grpSpPr>
          <a:xfrm>
            <a:off x="6308750" y="1953650"/>
            <a:ext cx="2036800" cy="680372"/>
            <a:chOff x="5214050" y="851700"/>
            <a:chExt cx="2036800" cy="680372"/>
          </a:xfrm>
        </p:grpSpPr>
        <p:cxnSp>
          <p:nvCxnSpPr>
            <p:cNvPr id="98" name="Google Shape;98;p18"/>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99" name="Google Shape;99;p18"/>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00" name="Google Shape;100;p18"/>
          <p:cNvGrpSpPr/>
          <p:nvPr/>
        </p:nvGrpSpPr>
        <p:grpSpPr>
          <a:xfrm>
            <a:off x="2151925" y="1953650"/>
            <a:ext cx="2850736" cy="680372"/>
            <a:chOff x="1057225" y="851700"/>
            <a:chExt cx="2850736" cy="680372"/>
          </a:xfrm>
        </p:grpSpPr>
        <p:cxnSp>
          <p:nvCxnSpPr>
            <p:cNvPr id="101" name="Google Shape;101;p18"/>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02" name="Google Shape;102;p18"/>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03" name="Google Shape;103;p18"/>
          <p:cNvGrpSpPr/>
          <p:nvPr/>
        </p:nvGrpSpPr>
        <p:grpSpPr>
          <a:xfrm>
            <a:off x="6720175" y="3803675"/>
            <a:ext cx="1937400" cy="409500"/>
            <a:chOff x="5625475" y="2701725"/>
            <a:chExt cx="1937400" cy="409500"/>
          </a:xfrm>
        </p:grpSpPr>
        <p:cxnSp>
          <p:nvCxnSpPr>
            <p:cNvPr id="104" name="Google Shape;104;p18"/>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05" name="Google Shape;105;p18"/>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06" name="Google Shape;106;p18"/>
          <p:cNvGrpSpPr/>
          <p:nvPr/>
        </p:nvGrpSpPr>
        <p:grpSpPr>
          <a:xfrm>
            <a:off x="2338700" y="3719633"/>
            <a:ext cx="2265673" cy="485996"/>
            <a:chOff x="1244002" y="2635088"/>
            <a:chExt cx="2265673" cy="669600"/>
          </a:xfrm>
        </p:grpSpPr>
        <p:cxnSp>
          <p:nvCxnSpPr>
            <p:cNvPr id="107" name="Google Shape;107;p18"/>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08" name="Google Shape;108;p18"/>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09" name="Google Shape;109;p18"/>
          <p:cNvGrpSpPr/>
          <p:nvPr/>
        </p:nvGrpSpPr>
        <p:grpSpPr>
          <a:xfrm>
            <a:off x="4040300" y="4631125"/>
            <a:ext cx="2540100" cy="1159200"/>
            <a:chOff x="3293350" y="3541000"/>
            <a:chExt cx="2540100" cy="1159200"/>
          </a:xfrm>
        </p:grpSpPr>
        <p:cxnSp>
          <p:nvCxnSpPr>
            <p:cNvPr id="110" name="Google Shape;110;p18"/>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11" name="Google Shape;111;p18"/>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12" name="Google Shape;112;p18"/>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3" name="Google Shape;113;p18"/>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4" name="Google Shape;114;p18"/>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15" name="Google Shape;115;p18"/>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16" name="Google Shape;116;p18"/>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7" name="Google Shape;117;p18"/>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8" name="Google Shape;118;p18"/>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9" name="Google Shape;119;p18"/>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0" name="Google Shape;120;p18"/>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1" name="Google Shape;121;p18"/>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22" name="Google Shape;122;p18"/>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23" name="Google Shape;123;p18"/>
          <p:cNvSpPr txBox="1"/>
          <p:nvPr/>
        </p:nvSpPr>
        <p:spPr>
          <a:xfrm>
            <a:off x="61200" y="5528376"/>
            <a:ext cx="5475900" cy="738633"/>
          </a:xfrm>
          <a:prstGeom prst="rect">
            <a:avLst/>
          </a:prstGeom>
          <a:noFill/>
          <a:ln>
            <a:noFill/>
          </a:ln>
        </p:spPr>
        <p:txBody>
          <a:bodyPr spcFirstLastPara="1" wrap="square" lIns="91425" tIns="91425" rIns="91425" bIns="91425" anchor="t" anchorCtr="0">
            <a:spAutoFit/>
          </a:bodyPr>
          <a:lstStyle/>
          <a:p>
            <a:r>
              <a:rPr lang="en"/>
              <a:t>(Barocas et al., 2019; Cramer et al., 2019; Kizilcec &amp; Lee, 2020) </a:t>
            </a:r>
            <a:endParaRPr/>
          </a:p>
        </p:txBody>
      </p:sp>
    </p:spTree>
    <p:extLst>
      <p:ext uri="{BB962C8B-B14F-4D97-AF65-F5344CB8AC3E}">
        <p14:creationId xmlns:p14="http://schemas.microsoft.com/office/powerpoint/2010/main" val="391368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9" name="Google Shape;129;p19"/>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30" name="Google Shape;130;p19"/>
          <p:cNvGrpSpPr/>
          <p:nvPr/>
        </p:nvGrpSpPr>
        <p:grpSpPr>
          <a:xfrm>
            <a:off x="6308750" y="1953650"/>
            <a:ext cx="2036800" cy="680372"/>
            <a:chOff x="5214050" y="851700"/>
            <a:chExt cx="2036800" cy="680372"/>
          </a:xfrm>
        </p:grpSpPr>
        <p:cxnSp>
          <p:nvCxnSpPr>
            <p:cNvPr id="131" name="Google Shape;131;p19"/>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32" name="Google Shape;132;p19"/>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33" name="Google Shape;133;p19"/>
          <p:cNvGrpSpPr/>
          <p:nvPr/>
        </p:nvGrpSpPr>
        <p:grpSpPr>
          <a:xfrm>
            <a:off x="2151925" y="1953650"/>
            <a:ext cx="2850736" cy="680372"/>
            <a:chOff x="1057225" y="851700"/>
            <a:chExt cx="2850736" cy="680372"/>
          </a:xfrm>
        </p:grpSpPr>
        <p:cxnSp>
          <p:nvCxnSpPr>
            <p:cNvPr id="134" name="Google Shape;134;p19"/>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35" name="Google Shape;135;p19"/>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36" name="Google Shape;136;p19"/>
          <p:cNvGrpSpPr/>
          <p:nvPr/>
        </p:nvGrpSpPr>
        <p:grpSpPr>
          <a:xfrm>
            <a:off x="6720175" y="3803675"/>
            <a:ext cx="1937400" cy="409500"/>
            <a:chOff x="5625475" y="2701725"/>
            <a:chExt cx="1937400" cy="409500"/>
          </a:xfrm>
        </p:grpSpPr>
        <p:cxnSp>
          <p:nvCxnSpPr>
            <p:cNvPr id="137" name="Google Shape;137;p19"/>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38" name="Google Shape;138;p19"/>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39" name="Google Shape;139;p19"/>
          <p:cNvGrpSpPr/>
          <p:nvPr/>
        </p:nvGrpSpPr>
        <p:grpSpPr>
          <a:xfrm>
            <a:off x="2338700" y="3719633"/>
            <a:ext cx="2265673" cy="485996"/>
            <a:chOff x="1244002" y="2635088"/>
            <a:chExt cx="2265673" cy="669600"/>
          </a:xfrm>
        </p:grpSpPr>
        <p:cxnSp>
          <p:nvCxnSpPr>
            <p:cNvPr id="140" name="Google Shape;140;p19"/>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41" name="Google Shape;141;p19"/>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42" name="Google Shape;142;p19"/>
          <p:cNvGrpSpPr/>
          <p:nvPr/>
        </p:nvGrpSpPr>
        <p:grpSpPr>
          <a:xfrm>
            <a:off x="4040300" y="4631125"/>
            <a:ext cx="2540100" cy="1159200"/>
            <a:chOff x="3293350" y="3541000"/>
            <a:chExt cx="2540100" cy="1159200"/>
          </a:xfrm>
        </p:grpSpPr>
        <p:cxnSp>
          <p:nvCxnSpPr>
            <p:cNvPr id="143" name="Google Shape;143;p19"/>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44" name="Google Shape;144;p19"/>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45" name="Google Shape;145;p19"/>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6" name="Google Shape;146;p19"/>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7" name="Google Shape;147;p19"/>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48" name="Google Shape;148;p19"/>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49" name="Google Shape;149;p19"/>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0" name="Google Shape;150;p19"/>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1" name="Google Shape;151;p19"/>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2" name="Google Shape;152;p19"/>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3" name="Google Shape;153;p19"/>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4" name="Google Shape;154;p19"/>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55" name="Google Shape;155;p19"/>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56" name="Google Shape;156;p19"/>
          <p:cNvSpPr/>
          <p:nvPr/>
        </p:nvSpPr>
        <p:spPr>
          <a:xfrm>
            <a:off x="2099250" y="3278475"/>
            <a:ext cx="2265600" cy="13527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7" name="Google Shape;157;p19"/>
          <p:cNvSpPr txBox="1"/>
          <p:nvPr/>
        </p:nvSpPr>
        <p:spPr>
          <a:xfrm>
            <a:off x="391075" y="4631126"/>
            <a:ext cx="3771050" cy="461635"/>
          </a:xfrm>
          <a:prstGeom prst="rect">
            <a:avLst/>
          </a:prstGeom>
          <a:noFill/>
          <a:ln>
            <a:noFill/>
          </a:ln>
        </p:spPr>
        <p:txBody>
          <a:bodyPr spcFirstLastPara="1" wrap="square" lIns="91425" tIns="91425" rIns="91425" bIns="91425" anchor="t" anchorCtr="0">
            <a:spAutoFit/>
          </a:bodyPr>
          <a:lstStyle/>
          <a:p>
            <a:r>
              <a:rPr lang="en" dirty="0"/>
              <a:t>See review by Kizilcec &amp; Lee (2022)</a:t>
            </a:r>
            <a:endParaRPr dirty="0"/>
          </a:p>
        </p:txBody>
      </p:sp>
      <p:sp>
        <p:nvSpPr>
          <p:cNvPr id="3" name="Title 2">
            <a:extLst>
              <a:ext uri="{FF2B5EF4-FFF2-40B4-BE49-F238E27FC236}">
                <a16:creationId xmlns:a16="http://schemas.microsoft.com/office/drawing/2014/main" id="{A83746E0-5862-DADC-AA29-AC903F2B0491}"/>
              </a:ext>
            </a:extLst>
          </p:cNvPr>
          <p:cNvSpPr>
            <a:spLocks noGrp="1"/>
          </p:cNvSpPr>
          <p:nvPr>
            <p:ph type="title"/>
          </p:nvPr>
        </p:nvSpPr>
        <p:spPr/>
        <p:txBody>
          <a:bodyPr>
            <a:normAutofit fontScale="90000"/>
          </a:bodyPr>
          <a:lstStyle/>
          <a:p>
            <a:endParaRPr lang="en-US"/>
          </a:p>
        </p:txBody>
      </p:sp>
      <p:sp>
        <p:nvSpPr>
          <p:cNvPr id="4" name="Google Shape;95;p18">
            <a:extLst>
              <a:ext uri="{FF2B5EF4-FFF2-40B4-BE49-F238E27FC236}">
                <a16:creationId xmlns:a16="http://schemas.microsoft.com/office/drawing/2014/main" id="{FF9DF2F0-C5F9-9CE9-382E-42243DA91F94}"/>
              </a:ext>
            </a:extLst>
          </p:cNvPr>
          <p:cNvSpPr txBox="1">
            <a:spLocks/>
          </p:cNvSpPr>
          <p:nvPr/>
        </p:nvSpPr>
        <p:spPr>
          <a:xfrm>
            <a:off x="229646" y="241752"/>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The Machine Learning Lifecycle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0"/>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64" name="Google Shape;164;p20"/>
          <p:cNvGrpSpPr/>
          <p:nvPr/>
        </p:nvGrpSpPr>
        <p:grpSpPr>
          <a:xfrm>
            <a:off x="6308750" y="1953650"/>
            <a:ext cx="2036800" cy="680372"/>
            <a:chOff x="5214050" y="851700"/>
            <a:chExt cx="2036800" cy="680372"/>
          </a:xfrm>
        </p:grpSpPr>
        <p:cxnSp>
          <p:nvCxnSpPr>
            <p:cNvPr id="165" name="Google Shape;165;p20"/>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66" name="Google Shape;166;p20"/>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67" name="Google Shape;167;p20"/>
          <p:cNvGrpSpPr/>
          <p:nvPr/>
        </p:nvGrpSpPr>
        <p:grpSpPr>
          <a:xfrm>
            <a:off x="2151925" y="1953650"/>
            <a:ext cx="2850736" cy="680372"/>
            <a:chOff x="1057225" y="851700"/>
            <a:chExt cx="2850736" cy="680372"/>
          </a:xfrm>
        </p:grpSpPr>
        <p:cxnSp>
          <p:nvCxnSpPr>
            <p:cNvPr id="168" name="Google Shape;168;p20"/>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69" name="Google Shape;169;p20"/>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70" name="Google Shape;170;p20"/>
          <p:cNvGrpSpPr/>
          <p:nvPr/>
        </p:nvGrpSpPr>
        <p:grpSpPr>
          <a:xfrm>
            <a:off x="6720175" y="3803675"/>
            <a:ext cx="1937400" cy="409500"/>
            <a:chOff x="5625475" y="2701725"/>
            <a:chExt cx="1937400" cy="409500"/>
          </a:xfrm>
        </p:grpSpPr>
        <p:cxnSp>
          <p:nvCxnSpPr>
            <p:cNvPr id="171" name="Google Shape;171;p20"/>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72" name="Google Shape;172;p20"/>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73" name="Google Shape;173;p20"/>
          <p:cNvGrpSpPr/>
          <p:nvPr/>
        </p:nvGrpSpPr>
        <p:grpSpPr>
          <a:xfrm>
            <a:off x="2338700" y="3719633"/>
            <a:ext cx="2265673" cy="485996"/>
            <a:chOff x="1244002" y="2635088"/>
            <a:chExt cx="2265673" cy="669600"/>
          </a:xfrm>
        </p:grpSpPr>
        <p:cxnSp>
          <p:nvCxnSpPr>
            <p:cNvPr id="174" name="Google Shape;174;p20"/>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75" name="Google Shape;175;p20"/>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76" name="Google Shape;176;p20"/>
          <p:cNvGrpSpPr/>
          <p:nvPr/>
        </p:nvGrpSpPr>
        <p:grpSpPr>
          <a:xfrm>
            <a:off x="4040300" y="4631125"/>
            <a:ext cx="2540100" cy="1159200"/>
            <a:chOff x="3293350" y="3541000"/>
            <a:chExt cx="2540100" cy="1159200"/>
          </a:xfrm>
        </p:grpSpPr>
        <p:cxnSp>
          <p:nvCxnSpPr>
            <p:cNvPr id="177" name="Google Shape;177;p20"/>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78" name="Google Shape;178;p20"/>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79" name="Google Shape;179;p20"/>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0" name="Google Shape;180;p20"/>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1" name="Google Shape;181;p20"/>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82" name="Google Shape;182;p20"/>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3" name="Google Shape;183;p20"/>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4" name="Google Shape;184;p20"/>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5" name="Google Shape;185;p20"/>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6" name="Google Shape;186;p20"/>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7" name="Google Shape;187;p20"/>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8" name="Google Shape;188;p20"/>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9" name="Google Shape;189;p20"/>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90" name="Google Shape;190;p20"/>
          <p:cNvSpPr/>
          <p:nvPr/>
        </p:nvSpPr>
        <p:spPr>
          <a:xfrm>
            <a:off x="4177550" y="4730350"/>
            <a:ext cx="2265600" cy="11592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1" name="Google Shape;191;p20"/>
          <p:cNvSpPr txBox="1"/>
          <p:nvPr/>
        </p:nvSpPr>
        <p:spPr>
          <a:xfrm>
            <a:off x="6580400" y="5273950"/>
            <a:ext cx="2265599" cy="738633"/>
          </a:xfrm>
          <a:prstGeom prst="rect">
            <a:avLst/>
          </a:prstGeom>
          <a:noFill/>
          <a:ln>
            <a:noFill/>
          </a:ln>
        </p:spPr>
        <p:txBody>
          <a:bodyPr spcFirstLastPara="1" wrap="square" lIns="91425" tIns="91425" rIns="91425" bIns="91425" anchor="t" anchorCtr="0">
            <a:spAutoFit/>
          </a:bodyPr>
          <a:lstStyle/>
          <a:p>
            <a:r>
              <a:rPr lang="en" dirty="0"/>
              <a:t>See review by </a:t>
            </a:r>
            <a:br>
              <a:rPr lang="en" dirty="0"/>
            </a:br>
            <a:r>
              <a:rPr lang="en" dirty="0"/>
              <a:t>Baker &amp; Hawn (2022)</a:t>
            </a:r>
            <a:endParaRPr dirty="0"/>
          </a:p>
        </p:txBody>
      </p:sp>
      <p:sp>
        <p:nvSpPr>
          <p:cNvPr id="3" name="Title 2">
            <a:extLst>
              <a:ext uri="{FF2B5EF4-FFF2-40B4-BE49-F238E27FC236}">
                <a16:creationId xmlns:a16="http://schemas.microsoft.com/office/drawing/2014/main" id="{186DD65A-80F1-7225-A4CB-4403849715F3}"/>
              </a:ext>
            </a:extLst>
          </p:cNvPr>
          <p:cNvSpPr>
            <a:spLocks noGrp="1"/>
          </p:cNvSpPr>
          <p:nvPr>
            <p:ph type="title"/>
          </p:nvPr>
        </p:nvSpPr>
        <p:spPr/>
        <p:txBody>
          <a:bodyPr>
            <a:normAutofit fontScale="90000"/>
          </a:bodyPr>
          <a:lstStyle/>
          <a:p>
            <a:endParaRPr lang="en-US"/>
          </a:p>
        </p:txBody>
      </p:sp>
      <p:sp>
        <p:nvSpPr>
          <p:cNvPr id="4" name="Google Shape;95;p18">
            <a:extLst>
              <a:ext uri="{FF2B5EF4-FFF2-40B4-BE49-F238E27FC236}">
                <a16:creationId xmlns:a16="http://schemas.microsoft.com/office/drawing/2014/main" id="{460EEE19-05C1-4FAD-4307-049BA6ACD7AD}"/>
              </a:ext>
            </a:extLst>
          </p:cNvPr>
          <p:cNvSpPr txBox="1">
            <a:spLocks/>
          </p:cNvSpPr>
          <p:nvPr/>
        </p:nvSpPr>
        <p:spPr>
          <a:xfrm>
            <a:off x="229646" y="241752"/>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The Machine Learning Lifecycle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 dirty="0"/>
              <a:t>Bias from </a:t>
            </a:r>
            <a:br>
              <a:rPr lang="en" dirty="0"/>
            </a:br>
            <a:r>
              <a:rPr lang="en" dirty="0"/>
              <a:t>Measurement/Data Collection</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fontScale="92500" lnSpcReduction="10000"/>
          </a:bodyPr>
          <a:lstStyle/>
          <a:p>
            <a:pPr marL="457200" lvl="0" indent="-368300" algn="l" rtl="0">
              <a:spcBef>
                <a:spcPts val="0"/>
              </a:spcBef>
              <a:spcAft>
                <a:spcPts val="0"/>
              </a:spcAft>
              <a:buSzPts val="2200"/>
              <a:buChar char="●"/>
            </a:pPr>
            <a:r>
              <a:rPr lang="en-US" dirty="0"/>
              <a:t>Representational Bias (Suresh &amp; </a:t>
            </a:r>
            <a:r>
              <a:rPr lang="en-US" dirty="0" err="1"/>
              <a:t>Guttag</a:t>
            </a:r>
            <a:r>
              <a:rPr lang="en-US" dirty="0"/>
              <a:t>, 2020)</a:t>
            </a:r>
          </a:p>
          <a:p>
            <a:pPr marL="914400" lvl="1" indent="-355600" algn="l" rtl="0">
              <a:spcBef>
                <a:spcPts val="1000"/>
              </a:spcBef>
              <a:spcAft>
                <a:spcPts val="0"/>
              </a:spcAft>
              <a:buSzPts val="2000"/>
              <a:buChar char="○"/>
            </a:pPr>
            <a:r>
              <a:rPr lang="en-US" sz="3200" dirty="0"/>
              <a:t>Model performs less well for groups less represented in data used to develop models </a:t>
            </a:r>
          </a:p>
          <a:p>
            <a:pPr marL="1371600" lvl="2" indent="-355600" algn="l" rtl="0">
              <a:spcBef>
                <a:spcPts val="1000"/>
              </a:spcBef>
              <a:spcAft>
                <a:spcPts val="0"/>
              </a:spcAft>
              <a:buSzPts val="2000"/>
              <a:buChar char="■"/>
            </a:pPr>
            <a:r>
              <a:rPr lang="en-US" sz="3200" dirty="0"/>
              <a:t>For example, model mostly developed using data from suburban middle class learners and then used in urban setting</a:t>
            </a:r>
          </a:p>
          <a:p>
            <a:pPr marL="1371600" lvl="2" indent="-355600" algn="l" rtl="0">
              <a:spcBef>
                <a:spcPts val="1000"/>
              </a:spcBef>
              <a:spcAft>
                <a:spcPts val="1000"/>
              </a:spcAft>
              <a:buSzPts val="2000"/>
              <a:buChar char="■"/>
            </a:pPr>
            <a:r>
              <a:rPr lang="en-US" sz="3200" dirty="0"/>
              <a:t>Even a “complete” data set may not be enough if a group is rarely seen in the data set</a:t>
            </a:r>
          </a:p>
          <a:p>
            <a:pPr marL="114300" lvl="0" indent="0" algn="l" rtl="0">
              <a:spcBef>
                <a:spcPts val="1200"/>
              </a:spcBef>
              <a:spcAft>
                <a:spcPts val="0"/>
              </a:spcAft>
              <a:buSzPts val="1800"/>
              <a:buNone/>
            </a:pPr>
            <a:endParaRPr lang="en-US" sz="4400" dirty="0"/>
          </a:p>
        </p:txBody>
      </p:sp>
    </p:spTree>
    <p:extLst>
      <p:ext uri="{BB962C8B-B14F-4D97-AF65-F5344CB8AC3E}">
        <p14:creationId xmlns:p14="http://schemas.microsoft.com/office/powerpoint/2010/main" val="402893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a:bodyPr>
          <a:lstStyle/>
          <a:p>
            <a:r>
              <a:rPr lang="en" dirty="0"/>
              <a:t>Measuring Algorithmic Bias</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a:bodyPr>
          <a:lstStyle/>
          <a:p>
            <a:pPr marL="457200" lvl="0" indent="-368300" algn="l" rtl="0">
              <a:spcBef>
                <a:spcPts val="0"/>
              </a:spcBef>
              <a:spcAft>
                <a:spcPts val="0"/>
              </a:spcAft>
              <a:buSzPts val="2200"/>
              <a:buChar char="●"/>
            </a:pPr>
            <a:r>
              <a:rPr lang="en-US" dirty="0"/>
              <a:t>Testing by group</a:t>
            </a:r>
          </a:p>
          <a:p>
            <a:pPr marL="777240" lvl="1" indent="-368300">
              <a:spcBef>
                <a:spcPts val="0"/>
              </a:spcBef>
              <a:buSzPts val="2200"/>
              <a:buChar char="●"/>
            </a:pPr>
            <a:r>
              <a:rPr lang="en-US" dirty="0"/>
              <a:t>Understand how well a model works for groups we currently have data for</a:t>
            </a:r>
          </a:p>
          <a:p>
            <a:pPr marL="457200" lvl="0" indent="-368300" algn="l" rtl="0">
              <a:spcBef>
                <a:spcPts val="0"/>
              </a:spcBef>
              <a:spcAft>
                <a:spcPts val="0"/>
              </a:spcAft>
              <a:buSzPts val="2200"/>
              <a:buChar char="●"/>
            </a:pPr>
            <a:r>
              <a:rPr lang="en-US" dirty="0"/>
              <a:t>Cross-validating by group</a:t>
            </a:r>
          </a:p>
          <a:p>
            <a:pPr marL="777240" lvl="1" indent="-368300">
              <a:spcBef>
                <a:spcPts val="0"/>
              </a:spcBef>
              <a:buSzPts val="2200"/>
              <a:buFont typeface="Wingdings 2"/>
              <a:buChar char="●"/>
            </a:pPr>
            <a:r>
              <a:rPr lang="en-US" dirty="0"/>
              <a:t>Estimating how well a model works for groups we don’t yet have data for</a:t>
            </a:r>
          </a:p>
          <a:p>
            <a:pPr marL="457200" indent="-368300">
              <a:spcBef>
                <a:spcPts val="0"/>
              </a:spcBef>
              <a:buSzPts val="2200"/>
              <a:buFont typeface="Wingdings 2"/>
              <a:buChar char="●"/>
            </a:pPr>
            <a:r>
              <a:rPr lang="en-US" dirty="0"/>
              <a:t>Metrics that compare groups</a:t>
            </a:r>
          </a:p>
          <a:p>
            <a:pPr marL="457200" indent="-368300">
              <a:spcBef>
                <a:spcPts val="0"/>
              </a:spcBef>
              <a:buSzPts val="2200"/>
              <a:buChar char="●"/>
            </a:pPr>
            <a:endParaRPr lang="en-US" dirty="0"/>
          </a:p>
          <a:p>
            <a:pPr marL="457200" lvl="0" indent="-368300" algn="l" rtl="0">
              <a:spcBef>
                <a:spcPts val="0"/>
              </a:spcBef>
              <a:spcAft>
                <a:spcPts val="0"/>
              </a:spcAft>
              <a:buSzPts val="2200"/>
              <a:buChar char="●"/>
            </a:pPr>
            <a:endParaRPr lang="en-US" dirty="0"/>
          </a:p>
          <a:p>
            <a:pPr marL="457200" lvl="0" indent="-368300" algn="l" rtl="0">
              <a:spcBef>
                <a:spcPts val="0"/>
              </a:spcBef>
              <a:spcAft>
                <a:spcPts val="0"/>
              </a:spcAft>
              <a:buSzPts val="2200"/>
              <a:buChar char="●"/>
            </a:pPr>
            <a:endParaRPr lang="en-US" dirty="0"/>
          </a:p>
          <a:p>
            <a:pPr marL="457200" lvl="0" indent="-368300" algn="l" rtl="0">
              <a:spcBef>
                <a:spcPts val="0"/>
              </a:spcBef>
              <a:spcAft>
                <a:spcPts val="0"/>
              </a:spcAft>
              <a:buSzPts val="2200"/>
              <a:buChar char="●"/>
            </a:pPr>
            <a:endParaRPr lang="en-US" dirty="0"/>
          </a:p>
          <a:p>
            <a:pPr marL="114300" lvl="0" indent="0" algn="l" rtl="0">
              <a:spcBef>
                <a:spcPts val="1200"/>
              </a:spcBef>
              <a:spcAft>
                <a:spcPts val="0"/>
              </a:spcAft>
              <a:buSzPts val="1800"/>
              <a:buNone/>
            </a:pPr>
            <a:endParaRPr lang="en-US" sz="4400" dirty="0"/>
          </a:p>
        </p:txBody>
      </p:sp>
    </p:spTree>
    <p:extLst>
      <p:ext uri="{BB962C8B-B14F-4D97-AF65-F5344CB8AC3E}">
        <p14:creationId xmlns:p14="http://schemas.microsoft.com/office/powerpoint/2010/main" val="94603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364</TotalTime>
  <Words>1727</Words>
  <Application>Microsoft Office PowerPoint</Application>
  <PresentationFormat>On-screen Show (4:3)</PresentationFormat>
  <Paragraphs>183</Paragraphs>
  <Slides>34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MJXc-TeX-main-R</vt:lpstr>
      <vt:lpstr>MJXc-TeX-math-I</vt:lpstr>
      <vt:lpstr>Calibri</vt:lpstr>
      <vt:lpstr>Roboto</vt:lpstr>
      <vt:lpstr>Tw Cen MT</vt:lpstr>
      <vt:lpstr>Wingdings</vt:lpstr>
      <vt:lpstr>Wingdings 2</vt:lpstr>
      <vt:lpstr>Median</vt:lpstr>
      <vt:lpstr>Week 2 Video 7</vt:lpstr>
      <vt:lpstr>Algorithmic Bias: Classical Definition</vt:lpstr>
      <vt:lpstr>Algorithmic Bias: Working Definition</vt:lpstr>
      <vt:lpstr>Where does it come from?</vt:lpstr>
      <vt:lpstr>The Machine Learning Lifecycle</vt:lpstr>
      <vt:lpstr>PowerPoint Presentation</vt:lpstr>
      <vt:lpstr>PowerPoint Presentation</vt:lpstr>
      <vt:lpstr>Bias from  Measurement/Data Collection</vt:lpstr>
      <vt:lpstr>Measuring Algorithmic Bias</vt:lpstr>
      <vt:lpstr>Metrics that compare groups: Three Paradigms</vt:lpstr>
      <vt:lpstr>Metrics that compare groups: Three Paradigms</vt:lpstr>
      <vt:lpstr>Metrics that compare groups: Three Paradigms</vt:lpstr>
      <vt:lpstr>Metrics that compare groups: Three Paradigms</vt:lpstr>
      <vt:lpstr>Other paradigms (see Kizilcec &amp; Lee, 2022)</vt:lpstr>
      <vt:lpstr>But…</vt:lpstr>
      <vt:lpstr>Bias from  Measurement/Data Collection</vt:lpstr>
      <vt:lpstr>What do we know about bias impacting learners in common demographic categories?</vt:lpstr>
      <vt:lpstr>A brief summary of evidence on algorithmic bias in education</vt:lpstr>
      <vt:lpstr>Race/ethnicity</vt:lpstr>
      <vt:lpstr>Race/ethnicity</vt:lpstr>
      <vt:lpstr>Additional Note</vt:lpstr>
      <vt:lpstr>Gender</vt:lpstr>
      <vt:lpstr>Nationality</vt:lpstr>
      <vt:lpstr>Also evidence for algorithmic bias in education in terms of</vt:lpstr>
      <vt:lpstr>What do we know about bias impacting other groups?</vt:lpstr>
      <vt:lpstr>What do we know about bias impacting other groups?</vt:lpstr>
      <vt:lpstr>Other takeaways</vt:lpstr>
      <vt:lpstr>How can we address algorithmic bias</vt:lpstr>
      <vt:lpstr>How can we address algorithmic bias</vt:lpstr>
      <vt:lpstr>Data Rebalancing</vt:lpstr>
      <vt:lpstr>Cost-sensitive classification</vt:lpstr>
      <vt:lpstr>Adversarial Learning</vt:lpstr>
      <vt:lpstr>Addressing algorithmic bias</vt:lpstr>
      <vt:lpstr>End of Week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video 2</dc:title>
  <dc:creator>KG</dc:creator>
  <cp:lastModifiedBy>Ryan</cp:lastModifiedBy>
  <cp:revision>64</cp:revision>
  <dcterms:created xsi:type="dcterms:W3CDTF">2013-04-05T03:11:44Z</dcterms:created>
  <dcterms:modified xsi:type="dcterms:W3CDTF">2022-12-19T21:56:39Z</dcterms:modified>
</cp:coreProperties>
</file>