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5" r:id="rId2"/>
    <p:sldId id="302" r:id="rId3"/>
    <p:sldId id="368" r:id="rId4"/>
    <p:sldId id="373" r:id="rId5"/>
    <p:sldId id="370" r:id="rId6"/>
    <p:sldId id="371" r:id="rId7"/>
    <p:sldId id="372" r:id="rId8"/>
    <p:sldId id="376" r:id="rId9"/>
    <p:sldId id="375" r:id="rId10"/>
    <p:sldId id="377" r:id="rId11"/>
    <p:sldId id="378" r:id="rId12"/>
    <p:sldId id="379" r:id="rId13"/>
    <p:sldId id="380" r:id="rId14"/>
    <p:sldId id="381" r:id="rId15"/>
    <p:sldId id="382" r:id="rId16"/>
    <p:sldId id="383" r:id="rId17"/>
    <p:sldId id="384" r:id="rId18"/>
    <p:sldId id="34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A84AD5-D568-4B05-838D-38B0CED33E3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2667000"/>
            <a:ext cx="7123113" cy="174942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Behavior Detection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3 Video 1</a:t>
            </a:r>
          </a:p>
        </p:txBody>
      </p:sp>
    </p:spTree>
    <p:extLst>
      <p:ext uri="{BB962C8B-B14F-4D97-AF65-F5344CB8AC3E}">
        <p14:creationId xmlns:p14="http://schemas.microsoft.com/office/powerpoint/2010/main" val="371661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Related problem: </a:t>
            </a:r>
            <a:br>
              <a:rPr lang="en-US" dirty="0"/>
            </a:br>
            <a:r>
              <a:rPr lang="en-US" dirty="0"/>
              <a:t>LMS and MOOC Usage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Studying online learning behaviors</a:t>
            </a:r>
          </a:p>
          <a:p>
            <a:endParaRPr lang="en-US" dirty="0"/>
          </a:p>
          <a:p>
            <a:r>
              <a:rPr lang="en-US" dirty="0"/>
              <a:t>But typically not the same methods/process I’ll be discussing in the next lectures</a:t>
            </a:r>
          </a:p>
          <a:p>
            <a:endParaRPr lang="en-US" dirty="0"/>
          </a:p>
          <a:p>
            <a:r>
              <a:rPr lang="en-US" dirty="0"/>
              <a:t>More often, researchers in this area have looked to predict outcomes from relatively straightforward behaviors</a:t>
            </a:r>
          </a:p>
          <a:p>
            <a:endParaRPr lang="en-US" dirty="0"/>
          </a:p>
          <a:p>
            <a:r>
              <a:rPr lang="en-US" dirty="0"/>
              <a:t>Due to what’s visible in the log files (access to resources rather than thinking processes made visible through complex activities)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561233-E1D8-4AA6-907C-C578EBBF5C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Related problem: </a:t>
            </a:r>
            <a:br>
              <a:rPr lang="en-US" dirty="0"/>
            </a:br>
            <a:r>
              <a:rPr lang="en-US" dirty="0"/>
              <a:t>LMS and MOOC Usage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That said, lots of great prediction modeling research in this area</a:t>
            </a:r>
          </a:p>
          <a:p>
            <a:endParaRPr lang="en-US" dirty="0"/>
          </a:p>
          <a:p>
            <a:r>
              <a:rPr lang="en-US" dirty="0"/>
              <a:t>Predicting and analyzing outcomes based on when and how much learners use videos, quizzes, labs, forums, and other resources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(Arnold, 2010; Breslow et al., 2013; Sharkey &amp; Sanders, 2014; dozens of other examples)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561233-E1D8-4AA6-907C-C578EBBF5C5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8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 Truth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Where do you get the prediction labels?</a:t>
            </a:r>
          </a:p>
        </p:txBody>
      </p:sp>
    </p:spTree>
    <p:extLst>
      <p:ext uri="{BB962C8B-B14F-4D97-AF65-F5344CB8AC3E}">
        <p14:creationId xmlns:p14="http://schemas.microsoft.com/office/powerpoint/2010/main" val="323577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 Labels are Noisy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 perfect way to get indicators of student behavior</a:t>
            </a:r>
          </a:p>
          <a:p>
            <a:endParaRPr lang="en-US" dirty="0"/>
          </a:p>
          <a:p>
            <a:r>
              <a:rPr lang="en-US" dirty="0"/>
              <a:t>It’s not truth</a:t>
            </a:r>
          </a:p>
          <a:p>
            <a:pPr lvl="1"/>
            <a:r>
              <a:rPr lang="en-US" i="1" dirty="0"/>
              <a:t>It’s ground truth</a:t>
            </a:r>
          </a:p>
        </p:txBody>
      </p:sp>
    </p:spTree>
    <p:extLst>
      <p:ext uri="{BB962C8B-B14F-4D97-AF65-F5344CB8AC3E}">
        <p14:creationId xmlns:p14="http://schemas.microsoft.com/office/powerpoint/2010/main" val="418693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 Labels are Noisy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Another way to think of it</a:t>
            </a:r>
          </a:p>
          <a:p>
            <a:endParaRPr lang="en-US" dirty="0"/>
          </a:p>
          <a:p>
            <a:r>
              <a:rPr lang="en-US" dirty="0"/>
              <a:t>In some fields, there are “gold-standard” measures</a:t>
            </a:r>
          </a:p>
          <a:p>
            <a:pPr lvl="1"/>
            <a:r>
              <a:rPr lang="en-US" dirty="0"/>
              <a:t>As good as gold</a:t>
            </a:r>
          </a:p>
          <a:p>
            <a:pPr lvl="1"/>
            <a:endParaRPr lang="en-US" dirty="0"/>
          </a:p>
          <a:p>
            <a:r>
              <a:rPr lang="en-US" dirty="0"/>
              <a:t>With behavior detection, we have to work with “bronze-standard” measures</a:t>
            </a:r>
          </a:p>
          <a:p>
            <a:pPr lvl="1"/>
            <a:r>
              <a:rPr lang="en-US" dirty="0"/>
              <a:t>Gold’s less expensive cousin</a:t>
            </a:r>
          </a:p>
        </p:txBody>
      </p:sp>
    </p:spTree>
    <p:extLst>
      <p:ext uri="{BB962C8B-B14F-4D97-AF65-F5344CB8AC3E}">
        <p14:creationId xmlns:p14="http://schemas.microsoft.com/office/powerpoint/2010/main" val="136066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 problem?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Not really</a:t>
            </a:r>
          </a:p>
          <a:p>
            <a:endParaRPr lang="en-US" dirty="0"/>
          </a:p>
          <a:p>
            <a:r>
              <a:rPr lang="en-US" dirty="0"/>
              <a:t>It does limit how good we can realistically expect our models to be</a:t>
            </a:r>
          </a:p>
          <a:p>
            <a:endParaRPr lang="en-US" dirty="0"/>
          </a:p>
          <a:p>
            <a:r>
              <a:rPr lang="en-US" dirty="0"/>
              <a:t>If your training labels have inter-rater agreement of Kappa = 0.62</a:t>
            </a:r>
          </a:p>
          <a:p>
            <a:endParaRPr lang="en-US" dirty="0"/>
          </a:p>
          <a:p>
            <a:r>
              <a:rPr lang="en-US" dirty="0"/>
              <a:t>You probably should not expect (or want) your detector to have Kappa = 0.75</a:t>
            </a:r>
          </a:p>
        </p:txBody>
      </p:sp>
    </p:spTree>
    <p:extLst>
      <p:ext uri="{BB962C8B-B14F-4D97-AF65-F5344CB8AC3E}">
        <p14:creationId xmlns:p14="http://schemas.microsoft.com/office/powerpoint/2010/main" val="335157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90678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Some Sources of Ground Truth for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Self-report</a:t>
            </a:r>
          </a:p>
          <a:p>
            <a:r>
              <a:rPr lang="en-US" dirty="0"/>
              <a:t>Field observations</a:t>
            </a:r>
          </a:p>
          <a:p>
            <a:r>
              <a:rPr lang="en-US" dirty="0"/>
              <a:t>Hand-coding of logs (aka “text replays”)</a:t>
            </a:r>
          </a:p>
          <a:p>
            <a:r>
              <a:rPr lang="en-US" dirty="0"/>
              <a:t>Video coding</a:t>
            </a:r>
          </a:p>
        </p:txBody>
      </p:sp>
    </p:spTree>
    <p:extLst>
      <p:ext uri="{BB962C8B-B14F-4D97-AF65-F5344CB8AC3E}">
        <p14:creationId xmlns:p14="http://schemas.microsoft.com/office/powerpoint/2010/main" val="335952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Advantages and 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Somewhat outside the scope of this course</a:t>
            </a:r>
          </a:p>
          <a:p>
            <a:endParaRPr lang="en-US" dirty="0"/>
          </a:p>
          <a:p>
            <a:r>
              <a:rPr lang="en-US" dirty="0"/>
              <a:t>Important note: no matter which coding method you use, try to make sure the reliability/quality is as high as feasible</a:t>
            </a:r>
          </a:p>
          <a:p>
            <a:pPr lvl="1"/>
            <a:r>
              <a:rPr lang="en-US" dirty="0"/>
              <a:t>While noting that 1,000 codes with Kappa = 0.5</a:t>
            </a:r>
          </a:p>
          <a:p>
            <a:pPr marL="365760" lvl="1" indent="0">
              <a:buNone/>
            </a:pPr>
            <a:r>
              <a:rPr lang="en-US" dirty="0"/>
              <a:t>might be better than 100 codes with Kappa = 0.8!</a:t>
            </a:r>
          </a:p>
          <a:p>
            <a:endParaRPr lang="en-US" dirty="0"/>
          </a:p>
          <a:p>
            <a:r>
              <a:rPr lang="en-US" dirty="0"/>
              <a:t>Harder to get higher reliability for video coding than other methods</a:t>
            </a:r>
          </a:p>
          <a:p>
            <a:pPr lvl="1"/>
            <a:r>
              <a:rPr lang="en-US" dirty="0"/>
              <a:t>A bit non-intuitive</a:t>
            </a:r>
          </a:p>
        </p:txBody>
      </p:sp>
    </p:spTree>
    <p:extLst>
      <p:ext uri="{BB962C8B-B14F-4D97-AF65-F5344CB8AC3E}">
        <p14:creationId xmlns:p14="http://schemas.microsoft.com/office/powerpoint/2010/main" val="419345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Data Synchronization and Grain-Sizes</a:t>
            </a:r>
          </a:p>
        </p:txBody>
      </p:sp>
    </p:spTree>
    <p:extLst>
      <p:ext uri="{BB962C8B-B14F-4D97-AF65-F5344CB8AC3E}">
        <p14:creationId xmlns:p14="http://schemas.microsoft.com/office/powerpoint/2010/main" val="199766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Week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Over the last two weeks, we’ve discussed prediction models</a:t>
            </a:r>
          </a:p>
          <a:p>
            <a:endParaRPr lang="en-US" dirty="0"/>
          </a:p>
          <a:p>
            <a:r>
              <a:rPr lang="en-US" dirty="0"/>
              <a:t>This week, we focus on a type of prediction model called behavior detectors</a:t>
            </a:r>
          </a:p>
        </p:txBody>
      </p:sp>
    </p:spTree>
    <p:extLst>
      <p:ext uri="{BB962C8B-B14F-4D97-AF65-F5344CB8AC3E}">
        <p14:creationId xmlns:p14="http://schemas.microsoft.com/office/powerpoint/2010/main" val="262041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 Detectors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Automated models that can infer from interaction/logs whether a student is behaving in a certain way</a:t>
            </a:r>
          </a:p>
          <a:p>
            <a:endParaRPr lang="en-US" dirty="0"/>
          </a:p>
          <a:p>
            <a:r>
              <a:rPr lang="en-US" dirty="0"/>
              <a:t>We discussed examples of this – SRL behaviors – in the Zhang et al. case study in week 1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07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Infer meaningful (and complex) behaviors from logs or in real-time</a:t>
            </a:r>
          </a:p>
          <a:p>
            <a:endParaRPr lang="en-US" dirty="0"/>
          </a:p>
          <a:p>
            <a:r>
              <a:rPr lang="en-US" dirty="0"/>
              <a:t>So we can study those behaviors more deeply</a:t>
            </a:r>
          </a:p>
          <a:p>
            <a:pPr lvl="1"/>
            <a:r>
              <a:rPr lang="en-US" dirty="0"/>
              <a:t>How do they correlate with learning?</a:t>
            </a:r>
          </a:p>
          <a:p>
            <a:pPr lvl="1"/>
            <a:r>
              <a:rPr lang="en-US" dirty="0"/>
              <a:t>What are their </a:t>
            </a:r>
            <a:r>
              <a:rPr lang="en-US" dirty="0" err="1"/>
              <a:t>antecedents?s</a:t>
            </a:r>
            <a:endParaRPr lang="en-US" dirty="0"/>
          </a:p>
          <a:p>
            <a:endParaRPr lang="en-US" dirty="0"/>
          </a:p>
          <a:p>
            <a:r>
              <a:rPr lang="en-US" dirty="0"/>
              <a:t>And so we can identify when they occur</a:t>
            </a:r>
          </a:p>
          <a:p>
            <a:pPr lvl="1"/>
            <a:r>
              <a:rPr lang="en-US" dirty="0"/>
              <a:t>In order to intervene</a:t>
            </a:r>
          </a:p>
        </p:txBody>
      </p:sp>
    </p:spTree>
    <p:extLst>
      <p:ext uri="{BB962C8B-B14F-4D97-AF65-F5344CB8AC3E}">
        <p14:creationId xmlns:p14="http://schemas.microsoft.com/office/powerpoint/2010/main" val="102432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Behaviors people have detected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8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Disengaged Behaviors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Gaming the System (Baker et al., 2004; Paquette &amp; Baker, 2019; Xia et al., 2021; </a:t>
            </a:r>
            <a:r>
              <a:rPr lang="en-US" dirty="0" err="1"/>
              <a:t>Almoubayyed</a:t>
            </a:r>
            <a:r>
              <a:rPr lang="en-US" dirty="0"/>
              <a:t> &amp; </a:t>
            </a:r>
            <a:r>
              <a:rPr lang="en-US" dirty="0" err="1"/>
              <a:t>Fancsali</a:t>
            </a:r>
            <a:r>
              <a:rPr lang="en-US" dirty="0"/>
              <a:t>, 2022; Levin et al., 2022)</a:t>
            </a:r>
          </a:p>
          <a:p>
            <a:r>
              <a:rPr lang="en-US" dirty="0"/>
              <a:t>Off-Task Behavior (Baker, 2007; </a:t>
            </a:r>
            <a:r>
              <a:rPr lang="en-US" dirty="0" err="1"/>
              <a:t>Kovanovic</a:t>
            </a:r>
            <a:r>
              <a:rPr lang="en-US" dirty="0"/>
              <a:t> et al., 2015; </a:t>
            </a:r>
            <a:r>
              <a:rPr lang="en-US" dirty="0" err="1"/>
              <a:t>Gokhan</a:t>
            </a:r>
            <a:r>
              <a:rPr lang="en-US" dirty="0"/>
              <a:t> et al., 2019)</a:t>
            </a:r>
          </a:p>
          <a:p>
            <a:r>
              <a:rPr lang="en-US" dirty="0"/>
              <a:t>Carelessness (San Pedro et al., 2011; Hershkovitz et al., 2011)</a:t>
            </a:r>
          </a:p>
          <a:p>
            <a:r>
              <a:rPr lang="en-US" dirty="0"/>
              <a:t>WTF/Inexplicable Behavior (Rowe et al., 2009; </a:t>
            </a:r>
            <a:r>
              <a:rPr lang="en-US" dirty="0" err="1"/>
              <a:t>Wixon</a:t>
            </a:r>
            <a:r>
              <a:rPr lang="en-US" dirty="0"/>
              <a:t> et al., 2012; Gobert et al., 2015)</a:t>
            </a:r>
          </a:p>
          <a:p>
            <a:r>
              <a:rPr lang="en-US" dirty="0" err="1"/>
              <a:t>Stopout</a:t>
            </a:r>
            <a:r>
              <a:rPr lang="en-US" dirty="0"/>
              <a:t> (Botelho et al., 2019)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561233-E1D8-4AA6-907C-C578EBBF5C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7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SRL Behaviors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Help Avoidance (</a:t>
            </a:r>
            <a:r>
              <a:rPr lang="en-US" dirty="0" err="1"/>
              <a:t>Aleven</a:t>
            </a:r>
            <a:r>
              <a:rPr lang="en-US" dirty="0"/>
              <a:t> et al., 2004, 2006; Almeda et al., 2017)</a:t>
            </a:r>
          </a:p>
          <a:p>
            <a:r>
              <a:rPr lang="en-US" dirty="0"/>
              <a:t>Persistence (Ventura et al., 2012; Botelho, 2018; Kai et al., 2018)</a:t>
            </a:r>
          </a:p>
          <a:p>
            <a:r>
              <a:rPr lang="en-US" dirty="0"/>
              <a:t>Wheel-Spinning (Beck &amp; Gong, 2013; Matsuda et al., 2016; Kai et al., 2018; Botelho et al., 2019; Owen et al., 2019)</a:t>
            </a:r>
          </a:p>
          <a:p>
            <a:r>
              <a:rPr lang="en-US" dirty="0" err="1"/>
              <a:t>Unscaffolded</a:t>
            </a:r>
            <a:r>
              <a:rPr lang="en-US" dirty="0"/>
              <a:t> Self-Explanation (Shih et al., 2008; Baker et al., 2013)</a:t>
            </a:r>
          </a:p>
          <a:p>
            <a:r>
              <a:rPr lang="en-US" dirty="0"/>
              <a:t>Computational Thinking Strategies (Rowe et al., 2021)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561233-E1D8-4AA6-907C-C578EBBF5C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0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Teacher Strategic Behaviors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Curriculum Planning Behaviors (</a:t>
            </a:r>
            <a:r>
              <a:rPr lang="en-US" dirty="0" err="1"/>
              <a:t>Maull</a:t>
            </a:r>
            <a:r>
              <a:rPr lang="en-US" dirty="0"/>
              <a:t> et al., 2010)</a:t>
            </a:r>
          </a:p>
          <a:p>
            <a:r>
              <a:rPr lang="en-US" dirty="0"/>
              <a:t>Teacher “Proactive Remediation” Interventions (Miller et al., 2015)</a:t>
            </a:r>
          </a:p>
          <a:p>
            <a:r>
              <a:rPr lang="en-US" dirty="0"/>
              <a:t>Classroom Discussion Management Strategies (Suresh et al., 2022)</a:t>
            </a:r>
          </a:p>
          <a:p>
            <a:r>
              <a:rPr lang="en-US" dirty="0"/>
              <a:t>Asking Authentic Questions (Kelly et al., 2018; Dale et al., 2022)</a:t>
            </a:r>
          </a:p>
          <a:p>
            <a:r>
              <a:rPr lang="en-US" dirty="0"/>
              <a:t>Uptake of Student Ideas (Dale et al., 2022)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D561233-E1D8-4AA6-907C-C578EBBF5C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8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Related problem: </a:t>
            </a:r>
            <a:br>
              <a:rPr lang="en-US" dirty="0"/>
            </a:br>
            <a:r>
              <a:rPr lang="en-US" dirty="0"/>
              <a:t>Sensor-free affect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Not quite the same conceptually</a:t>
            </a:r>
          </a:p>
          <a:p>
            <a:endParaRPr lang="en-US" dirty="0"/>
          </a:p>
          <a:p>
            <a:r>
              <a:rPr lang="en-US" dirty="0"/>
              <a:t>But the methods turn out to be quite similar</a:t>
            </a:r>
          </a:p>
          <a:p>
            <a:endParaRPr lang="en-US" dirty="0"/>
          </a:p>
          <a:p>
            <a:r>
              <a:rPr lang="en-US" dirty="0"/>
              <a:t>Detecting</a:t>
            </a:r>
          </a:p>
          <a:p>
            <a:pPr lvl="1"/>
            <a:r>
              <a:rPr lang="en-US" dirty="0"/>
              <a:t>Boredom</a:t>
            </a:r>
          </a:p>
          <a:p>
            <a:pPr lvl="1"/>
            <a:r>
              <a:rPr lang="en-US" dirty="0"/>
              <a:t>Confusion</a:t>
            </a:r>
          </a:p>
          <a:p>
            <a:pPr lvl="1"/>
            <a:r>
              <a:rPr lang="en-US" dirty="0"/>
              <a:t>Frustration</a:t>
            </a:r>
          </a:p>
          <a:p>
            <a:pPr lvl="1"/>
            <a:r>
              <a:rPr lang="en-US" dirty="0"/>
              <a:t>Engaged Concentration</a:t>
            </a:r>
          </a:p>
          <a:p>
            <a:pPr lvl="1"/>
            <a:r>
              <a:rPr lang="en-US" dirty="0"/>
              <a:t>Delight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D’Mello</a:t>
            </a:r>
            <a:r>
              <a:rPr lang="en-US" dirty="0"/>
              <a:t> et al., 2008 and dozens of papers afterwards)</a:t>
            </a:r>
          </a:p>
        </p:txBody>
      </p:sp>
    </p:spTree>
    <p:extLst>
      <p:ext uri="{BB962C8B-B14F-4D97-AF65-F5344CB8AC3E}">
        <p14:creationId xmlns:p14="http://schemas.microsoft.com/office/powerpoint/2010/main" val="122685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206</TotalTime>
  <Words>773</Words>
  <Application>Microsoft Office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Tw Cen MT</vt:lpstr>
      <vt:lpstr>Wingdings</vt:lpstr>
      <vt:lpstr>Wingdings 2</vt:lpstr>
      <vt:lpstr>Median</vt:lpstr>
      <vt:lpstr>Week 3 Video 1</vt:lpstr>
      <vt:lpstr>Welcome to Week 3</vt:lpstr>
      <vt:lpstr>Behavior Detectors</vt:lpstr>
      <vt:lpstr>The Goal</vt:lpstr>
      <vt:lpstr>Behaviors people have detected</vt:lpstr>
      <vt:lpstr>Disengaged Behaviors</vt:lpstr>
      <vt:lpstr>SRL Behaviors</vt:lpstr>
      <vt:lpstr>Teacher Strategic Behaviors</vt:lpstr>
      <vt:lpstr>Related problem:  Sensor-free affect detection</vt:lpstr>
      <vt:lpstr>Related problem:  LMS and MOOC Usage Analysis</vt:lpstr>
      <vt:lpstr>Related problem:  LMS and MOOC Usage Analysis</vt:lpstr>
      <vt:lpstr>Ground Truth</vt:lpstr>
      <vt:lpstr>Behavior Labels are Noisy</vt:lpstr>
      <vt:lpstr>Behavior Labels are Noisy</vt:lpstr>
      <vt:lpstr>Is this a problem?</vt:lpstr>
      <vt:lpstr>Some Sources of Ground Truth for Behavior</vt:lpstr>
      <vt:lpstr>Advantages and Disadvantages</vt:lpstr>
      <vt:lpstr>Next Lecture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</dc:title>
  <dc:creator>Baker, Ryan Shaun</dc:creator>
  <cp:lastModifiedBy>Ryan</cp:lastModifiedBy>
  <cp:revision>77</cp:revision>
  <dcterms:created xsi:type="dcterms:W3CDTF">2013-06-19T18:06:33Z</dcterms:created>
  <dcterms:modified xsi:type="dcterms:W3CDTF">2023-01-18T16:47:22Z</dcterms:modified>
</cp:coreProperties>
</file>