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15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15119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008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8619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9708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578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5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6937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9703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2274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8516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4411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739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5453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59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0422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2845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1392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85024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84345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97952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04677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03839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759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21030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8338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907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7001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943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485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3524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302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ymbol"/>
              <a:buNone/>
            </a:pP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Data Synchronization and </a:t>
            </a:r>
            <a:b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Grain-Sizes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3 Video 2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 level</a:t>
            </a:r>
          </a:p>
        </p:txBody>
      </p:sp>
      <p:sp>
        <p:nvSpPr>
          <p:cNvPr id="223" name="Shape 223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7162800" y="2286000"/>
            <a:ext cx="17526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Not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student is 33.33%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Seen early in behavior detection work, when synchronization was difficult (cf. Baker et al., 2004)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Makes sense sometimes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want to know how much students engage in a behavior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drive overall reporting to teachers, administrators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drive very coarse-level interventions</a:t>
            </a:r>
          </a:p>
          <a:p>
            <a:pPr marL="914400" marR="0" lvl="2" indent="-228600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if you want to select six students to receive additional tutoring over the next month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Day level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across all of your observations of the student on a specific day, to get the percent of observations that were gaming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Day level</a:t>
            </a:r>
          </a:p>
        </p:txBody>
      </p:sp>
      <p:sp>
        <p:nvSpPr>
          <p:cNvPr id="243" name="Shape 243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Shape 244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5" name="Shape 245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7" name="Shape 247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1" name="Shape 251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4" name="Shape 254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5" name="Shape 255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Shape 256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7" name="Shape 257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8" name="Shape 258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cxnSp>
        <p:nvCxnSpPr>
          <p:cNvPr id="259" name="Shape 259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3962400" y="28194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1" name="Shape 261"/>
          <p:cNvCxnSpPr/>
          <p:nvPr/>
        </p:nvCxnSpPr>
        <p:spPr>
          <a:xfrm>
            <a:off x="3962400" y="3886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2" name="Shape 262"/>
          <p:cNvCxnSpPr/>
          <p:nvPr/>
        </p:nvCxnSpPr>
        <p:spPr>
          <a:xfrm>
            <a:off x="3962400" y="4876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3" name="Shape 263"/>
          <p:cNvCxnSpPr/>
          <p:nvPr/>
        </p:nvCxnSpPr>
        <p:spPr>
          <a:xfrm>
            <a:off x="3962400" y="5638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4" name="Shape 264"/>
          <p:cNvSpPr txBox="1"/>
          <p:nvPr/>
        </p:nvSpPr>
        <p:spPr>
          <a:xfrm>
            <a:off x="6781800" y="1754832"/>
            <a:ext cx="2133599" cy="4801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40%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Tuesday 0%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Wednesday 20%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Thursday 0%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40%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Affords finer intervention than student-level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Still better for coarse-level interactions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level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across all of your observations of the student within a specific level, to get the percent of observations that were gaming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level</a:t>
            </a:r>
          </a:p>
        </p:txBody>
      </p:sp>
      <p:sp>
        <p:nvSpPr>
          <p:cNvPr id="282" name="Shape 282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3" name="Shape 283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5" name="Shape 285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6" name="Shape 286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7" name="Shape 287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8" name="Shape 288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Shape 289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1" name="Shape 291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2" name="Shape 292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3" name="Shape 293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4" name="Shape 294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5" name="Shape 295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6" name="Shape 296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7" name="Shape 297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9" name="Shape 299"/>
          <p:cNvCxnSpPr/>
          <p:nvPr/>
        </p:nvCxnSpPr>
        <p:spPr>
          <a:xfrm>
            <a:off x="3962400" y="43434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0" name="Shape 300"/>
          <p:cNvSpPr txBox="1"/>
          <p:nvPr/>
        </p:nvSpPr>
        <p:spPr>
          <a:xfrm>
            <a:off x="6324600" y="1754832"/>
            <a:ext cx="2590800" cy="3139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1: 40%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2: 30% gaming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for end-of-lesson interventions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for evaluating lesson quality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 level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across all of your observations of the student within a specific problem, to get the percent of observations that were gaming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 level</a:t>
            </a:r>
          </a:p>
        </p:txBody>
      </p:sp>
      <p:sp>
        <p:nvSpPr>
          <p:cNvPr id="318" name="Shape 318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9" name="Shape 319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2" name="Shape 322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3" name="Shape 323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4" name="Shape 324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5" name="Shape 325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8" name="Shape 328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1" name="Shape 331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2" name="Shape 332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3" name="Shape 333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cxnSp>
        <p:nvCxnSpPr>
          <p:cNvPr id="334" name="Shape 334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>
            <a:off x="3962400" y="43434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6" name="Shape 336"/>
          <p:cNvCxnSpPr/>
          <p:nvPr/>
        </p:nvCxnSpPr>
        <p:spPr>
          <a:xfrm>
            <a:off x="3962400" y="1828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>
            <a:off x="3962400" y="198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8" name="Shape 338"/>
          <p:cNvCxnSpPr/>
          <p:nvPr/>
        </p:nvCxnSpPr>
        <p:spPr>
          <a:xfrm>
            <a:off x="3962400" y="23245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9" name="Shape 339"/>
          <p:cNvCxnSpPr/>
          <p:nvPr/>
        </p:nvCxnSpPr>
        <p:spPr>
          <a:xfrm>
            <a:off x="3952773" y="2390273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>
            <a:off x="3962400" y="25146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1" name="Shape 341"/>
          <p:cNvCxnSpPr/>
          <p:nvPr/>
        </p:nvCxnSpPr>
        <p:spPr>
          <a:xfrm>
            <a:off x="3962400" y="2590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2" name="Shape 342"/>
          <p:cNvCxnSpPr/>
          <p:nvPr/>
        </p:nvCxnSpPr>
        <p:spPr>
          <a:xfrm>
            <a:off x="3962400" y="2743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3" name="Shape 343"/>
          <p:cNvCxnSpPr/>
          <p:nvPr/>
        </p:nvCxnSpPr>
        <p:spPr>
          <a:xfrm>
            <a:off x="3962400" y="2971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4" name="Shape 344"/>
          <p:cNvCxnSpPr/>
          <p:nvPr/>
        </p:nvCxnSpPr>
        <p:spPr>
          <a:xfrm>
            <a:off x="3962400" y="4267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5" name="Shape 345"/>
          <p:cNvCxnSpPr/>
          <p:nvPr/>
        </p:nvCxnSpPr>
        <p:spPr>
          <a:xfrm>
            <a:off x="3962400" y="44196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>
            <a:off x="3960796" y="4543926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>
            <a:off x="3941546" y="4620928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960796" y="4765307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>
            <a:off x="3962400" y="4876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>
            <a:off x="3962400" y="5029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>
            <a:off x="3962400" y="49530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3962400" y="51054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3962400" y="5982101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>
            <a:off x="3962400" y="5905901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962400" y="6058301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6" name="Shape 356"/>
          <p:cNvCxnSpPr/>
          <p:nvPr/>
        </p:nvCxnSpPr>
        <p:spPr>
          <a:xfrm>
            <a:off x="3962400" y="56388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3962400" y="617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8" name="Shape 358"/>
          <p:cNvCxnSpPr/>
          <p:nvPr/>
        </p:nvCxnSpPr>
        <p:spPr>
          <a:xfrm>
            <a:off x="3962400" y="6324600"/>
            <a:ext cx="1371599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9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have ground truth training labels…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you connect them to your log files?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problem of synchronization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Turns out to be intertwined with the question of what grain-size to use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for end-of-problem or between-problem interventions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Fairly common type of intervention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used for evaluating problem quality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Sometimes observations cut across problems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assign observation to 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 when observation entered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 which had majority of observation time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problems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Observation level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each observation, and try to predict it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Observation level</a:t>
            </a:r>
          </a:p>
        </p:txBody>
      </p:sp>
      <p:sp>
        <p:nvSpPr>
          <p:cNvPr id="382" name="Shape 382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3" name="Shape 383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4" name="Shape 384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5" name="Shape 385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7" name="Shape 387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8" name="Shape 388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9" name="Shape 389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0" name="Shape 390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1" name="Shape 391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2" name="Shape 392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3" name="Shape 393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4" name="Shape 394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5" name="Shape 395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96" name="Shape 396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7" name="Shape 397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5638800" y="18288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Gaming</a:t>
            </a:r>
          </a:p>
        </p:txBody>
      </p:sp>
      <p:cxnSp>
        <p:nvCxnSpPr>
          <p:cNvPr id="399" name="Shape 399"/>
          <p:cNvCxnSpPr/>
          <p:nvPr/>
        </p:nvCxnSpPr>
        <p:spPr>
          <a:xfrm flipH="1">
            <a:off x="5333999" y="19812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0" name="Shape 400"/>
          <p:cNvCxnSpPr/>
          <p:nvPr/>
        </p:nvCxnSpPr>
        <p:spPr>
          <a:xfrm flipH="1">
            <a:off x="5333999" y="2057400"/>
            <a:ext cx="381000" cy="283028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/>
          <p:nvPr/>
        </p:nvCxnSpPr>
        <p:spPr>
          <a:xfrm flipH="1">
            <a:off x="5334000" y="2133600"/>
            <a:ext cx="533399" cy="2438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402" name="Shape 402"/>
          <p:cNvSpPr txBox="1"/>
          <p:nvPr/>
        </p:nvSpPr>
        <p:spPr>
          <a:xfrm>
            <a:off x="5600700" y="57912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Gaming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5333999" y="57150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/>
          <p:nvPr/>
        </p:nvCxnSpPr>
        <p:spPr>
          <a:xfrm flipH="1">
            <a:off x="5333999" y="5975866"/>
            <a:ext cx="381000" cy="43933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5" name="Shape 405"/>
          <p:cNvCxnSpPr/>
          <p:nvPr/>
        </p:nvCxnSpPr>
        <p:spPr>
          <a:xfrm flipH="1">
            <a:off x="5333999" y="6019800"/>
            <a:ext cx="381000" cy="22860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6" name="Shape 406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“Most natural” mapping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Affords close-to-immediate intervention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supports fine-grained discovery with models analyses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Synchronizing observations with log files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to determine time window which observation occurred in </a:t>
            </a:r>
          </a:p>
          <a:p>
            <a:pPr marL="812800" marR="0" lvl="1" indent="-4572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only an end-time for field observations; you have to guess start-time</a:t>
            </a:r>
          </a:p>
          <a:p>
            <a:pPr marL="812800" marR="0" lvl="1" indent="-4572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 if you have start-time, exactly where in window did desired behavior occur?</a:t>
            </a:r>
          </a:p>
          <a:p>
            <a:pPr marL="812800" marR="0" lvl="1" indent="-4572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do you trust your synchronization between observations and logs?</a:t>
            </a:r>
          </a:p>
          <a:p>
            <a:pPr marL="914400" marR="0" lvl="2" indent="-228600" algn="l" rtl="0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Noto Symbol"/>
              <a:buChar char="■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don’t trust it very much, you may want to use a wider window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Challenge</a:t>
            </a:r>
          </a:p>
        </p:txBody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you transform from action-level logs to time-window-level clips?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conduct careful feature engineering to create meaningful features out of all the actions in a clip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you can just hack counts, averages, </a:t>
            </a:r>
            <a:r>
              <a:rPr lang="en-US" sz="26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stdev’s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min, max from the features of the actions in a clip (cf. Sao Pedro et al., 2012; Baker et al., 2012)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Action level</a:t>
            </a:r>
          </a:p>
        </p:txBody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could also apply your observation labels to each action in the time window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then fit a model at the level of actions</a:t>
            </a:r>
          </a:p>
          <a:p>
            <a:pPr marL="812800" marR="0" lvl="1" indent="-457200" algn="l" rtl="0"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Treating actions from the same clip as independent from one another</a:t>
            </a:r>
          </a:p>
          <a:p>
            <a:pPr marL="640080" marR="0" lvl="1" indent="-28448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ymbol"/>
              <a:buNone/>
            </a:pPr>
            <a:endParaRPr sz="2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Offers the potential for truly immediate intervention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Action level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models identify the overall construct at the action level, but validate at the clip level</a:t>
            </a:r>
            <a:b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(Paquette et al., 2015)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endParaRPr lang="en-US" sz="2900" dirty="0">
              <a:solidFill>
                <a:schemeClr val="dk1"/>
              </a:solidFill>
            </a:endParaRP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certain, action by action, but allows more rapid and targeted intervention</a:t>
            </a: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Bottom-line</a:t>
            </a:r>
          </a:p>
        </p:txBody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several grain-sizes you can build models at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grain-size you use determines </a:t>
            </a:r>
          </a:p>
          <a:p>
            <a:pPr marL="812800" marR="0" lvl="1" indent="-4572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much work you have to put in (coarser grain-sizes are less work to set up)</a:t>
            </a:r>
          </a:p>
          <a:p>
            <a:pPr marL="812800" marR="0" lvl="1" indent="-457200" algn="l" rtl="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can use your models (more immediate use requires finer grain-sizes)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also influences how good your models are, although not in a perfectly deterministic way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Grain-size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level do you want to detect the construct at?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Lecture</a:t>
            </a:r>
          </a:p>
        </p:txBody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Feature Engineering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Orienting Example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say that you want to detect whether a student is gaming the system, and you have field observations of gaming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observation has an entry time (e.g. when the coder noted the observation), but no start of observation time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problem is similar even if you have a time for the start of each observation</a:t>
            </a: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125" name="Shape 125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Shape 126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7" name="Shape 127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8" name="Shape 128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Shape 130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Shape 131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Shape 132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Shape 133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Shape 134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Shape 135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Shape 136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Shape 137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Shape 138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Shape 139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0" name="Shape 140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638800" y="18288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Gaming</a:t>
            </a:r>
          </a:p>
        </p:txBody>
      </p:sp>
      <p:cxnSp>
        <p:nvCxnSpPr>
          <p:cNvPr id="142" name="Shape 142"/>
          <p:cNvCxnSpPr/>
          <p:nvPr/>
        </p:nvCxnSpPr>
        <p:spPr>
          <a:xfrm flipH="1">
            <a:off x="5333999" y="19812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3" name="Shape 143"/>
          <p:cNvCxnSpPr/>
          <p:nvPr/>
        </p:nvCxnSpPr>
        <p:spPr>
          <a:xfrm flipH="1">
            <a:off x="5333999" y="2057400"/>
            <a:ext cx="381000" cy="283028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4" name="Shape 144"/>
          <p:cNvCxnSpPr/>
          <p:nvPr/>
        </p:nvCxnSpPr>
        <p:spPr>
          <a:xfrm flipH="1">
            <a:off x="5334000" y="2133600"/>
            <a:ext cx="533399" cy="2438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5" name="Shape 145"/>
          <p:cNvSpPr txBox="1"/>
          <p:nvPr/>
        </p:nvSpPr>
        <p:spPr>
          <a:xfrm>
            <a:off x="5600700" y="57912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Gaming</a:t>
            </a:r>
          </a:p>
        </p:txBody>
      </p:sp>
      <p:cxnSp>
        <p:nvCxnSpPr>
          <p:cNvPr id="146" name="Shape 146"/>
          <p:cNvCxnSpPr/>
          <p:nvPr/>
        </p:nvCxnSpPr>
        <p:spPr>
          <a:xfrm rot="10800000">
            <a:off x="5333999" y="57150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7" name="Shape 147"/>
          <p:cNvCxnSpPr/>
          <p:nvPr/>
        </p:nvCxnSpPr>
        <p:spPr>
          <a:xfrm flipH="1">
            <a:off x="5333999" y="5975866"/>
            <a:ext cx="381000" cy="43933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8" name="Shape 148"/>
          <p:cNvCxnSpPr/>
          <p:nvPr/>
        </p:nvCxnSpPr>
        <p:spPr>
          <a:xfrm flipH="1">
            <a:off x="5333999" y="6019800"/>
            <a:ext cx="381000" cy="22860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9" name="Shape 149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</a:t>
            </a:r>
          </a:p>
        </p:txBody>
      </p:sp>
      <p:sp>
        <p:nvSpPr>
          <p:cNvPr id="155" name="Shape 155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Shape 156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7" name="Shape 157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8" name="Shape 158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Shape 159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Shape 160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Shape 161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Shape 162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3" name="Shape 163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Shape 164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5" name="Shape 165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Shape 166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8" name="Shape 168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9" name="Shape 169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0" name="Shape 170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2" name="Shape 172"/>
          <p:cNvSpPr txBox="1"/>
          <p:nvPr/>
        </p:nvSpPr>
        <p:spPr>
          <a:xfrm>
            <a:off x="6781800" y="2895600"/>
            <a:ext cx="2133599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the gap; maybe students were off this day…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maybe the observer couldn’t make it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5334000" y="2590800"/>
            <a:ext cx="1447800" cy="38100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4" name="Shape 174"/>
          <p:cNvCxnSpPr/>
          <p:nvPr/>
        </p:nvCxnSpPr>
        <p:spPr>
          <a:xfrm>
            <a:off x="5334000" y="4343400"/>
            <a:ext cx="1447800" cy="0"/>
          </a:xfrm>
          <a:prstGeom prst="straightConnector1">
            <a:avLst/>
          </a:prstGeom>
          <a:noFill/>
          <a:ln w="100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Orienting Example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grain-size do you want to detect gaming at?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Student-level?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Day-level?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Lesson-level?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Problem-level?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Observation-level?</a:t>
            </a:r>
          </a:p>
          <a:p>
            <a:pPr marL="320040" marR="0" lvl="0" indent="-32004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Action-level?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 level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ymbol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across all of your observations of the student, to get the percent of observations that were gaming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 level</a:t>
            </a:r>
          </a:p>
        </p:txBody>
      </p:sp>
      <p:sp>
        <p:nvSpPr>
          <p:cNvPr id="192" name="Shape 192"/>
          <p:cNvSpPr/>
          <p:nvPr/>
        </p:nvSpPr>
        <p:spPr>
          <a:xfrm>
            <a:off x="3962400" y="1676400"/>
            <a:ext cx="1371599" cy="4800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Shape 193"/>
          <p:cNvCxnSpPr/>
          <p:nvPr/>
        </p:nvCxnSpPr>
        <p:spPr>
          <a:xfrm>
            <a:off x="3962400" y="213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4" name="Shape 194"/>
          <p:cNvCxnSpPr/>
          <p:nvPr/>
        </p:nvCxnSpPr>
        <p:spPr>
          <a:xfrm>
            <a:off x="3962400" y="2362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Shape 195"/>
          <p:cNvCxnSpPr/>
          <p:nvPr/>
        </p:nvCxnSpPr>
        <p:spPr>
          <a:xfrm>
            <a:off x="3962400" y="4572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6" name="Shape 196"/>
          <p:cNvCxnSpPr/>
          <p:nvPr/>
        </p:nvCxnSpPr>
        <p:spPr>
          <a:xfrm>
            <a:off x="3962400" y="5791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Shape 197"/>
          <p:cNvCxnSpPr/>
          <p:nvPr/>
        </p:nvCxnSpPr>
        <p:spPr>
          <a:xfrm>
            <a:off x="3962400" y="5943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8" name="Shape 198"/>
          <p:cNvCxnSpPr/>
          <p:nvPr/>
        </p:nvCxnSpPr>
        <p:spPr>
          <a:xfrm>
            <a:off x="3962400" y="220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9" name="Shape 199"/>
          <p:cNvCxnSpPr/>
          <p:nvPr/>
        </p:nvCxnSpPr>
        <p:spPr>
          <a:xfrm>
            <a:off x="3962400" y="2286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0" name="Shape 200"/>
          <p:cNvCxnSpPr/>
          <p:nvPr/>
        </p:nvCxnSpPr>
        <p:spPr>
          <a:xfrm>
            <a:off x="3962400" y="243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1" name="Shape 201"/>
          <p:cNvCxnSpPr/>
          <p:nvPr/>
        </p:nvCxnSpPr>
        <p:spPr>
          <a:xfrm>
            <a:off x="3962400" y="4495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2" name="Shape 202"/>
          <p:cNvCxnSpPr/>
          <p:nvPr/>
        </p:nvCxnSpPr>
        <p:spPr>
          <a:xfrm>
            <a:off x="3962400" y="46482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3" name="Shape 203"/>
          <p:cNvCxnSpPr/>
          <p:nvPr/>
        </p:nvCxnSpPr>
        <p:spPr>
          <a:xfrm>
            <a:off x="3962400" y="4724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>
            <a:off x="3962400" y="57150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Shape 205"/>
          <p:cNvCxnSpPr/>
          <p:nvPr/>
        </p:nvCxnSpPr>
        <p:spPr>
          <a:xfrm>
            <a:off x="3962400" y="60198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Shape 206"/>
          <p:cNvCxnSpPr/>
          <p:nvPr/>
        </p:nvCxnSpPr>
        <p:spPr>
          <a:xfrm>
            <a:off x="3962400" y="62484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7" name="Shape 207"/>
          <p:cNvSpPr txBox="1"/>
          <p:nvPr/>
        </p:nvSpPr>
        <p:spPr>
          <a:xfrm>
            <a:off x="2133600" y="1524000"/>
            <a:ext cx="1752600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8am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3pm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Friday 3pm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638800" y="18288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Gaming</a:t>
            </a:r>
          </a:p>
        </p:txBody>
      </p:sp>
      <p:cxnSp>
        <p:nvCxnSpPr>
          <p:cNvPr id="209" name="Shape 209"/>
          <p:cNvCxnSpPr/>
          <p:nvPr/>
        </p:nvCxnSpPr>
        <p:spPr>
          <a:xfrm flipH="1">
            <a:off x="5333999" y="19812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0" name="Shape 210"/>
          <p:cNvCxnSpPr/>
          <p:nvPr/>
        </p:nvCxnSpPr>
        <p:spPr>
          <a:xfrm flipH="1">
            <a:off x="5333999" y="2057400"/>
            <a:ext cx="381000" cy="283028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1" name="Shape 211"/>
          <p:cNvCxnSpPr/>
          <p:nvPr/>
        </p:nvCxnSpPr>
        <p:spPr>
          <a:xfrm flipH="1">
            <a:off x="5334000" y="2133600"/>
            <a:ext cx="533399" cy="2438399"/>
          </a:xfrm>
          <a:prstGeom prst="straightConnector1">
            <a:avLst/>
          </a:prstGeom>
          <a:noFill/>
          <a:ln w="100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12" name="Shape 212"/>
          <p:cNvSpPr txBox="1"/>
          <p:nvPr/>
        </p:nvSpPr>
        <p:spPr>
          <a:xfrm>
            <a:off x="5600700" y="5791200"/>
            <a:ext cx="228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Gaming</a:t>
            </a:r>
          </a:p>
        </p:txBody>
      </p:sp>
      <p:cxnSp>
        <p:nvCxnSpPr>
          <p:cNvPr id="213" name="Shape 213"/>
          <p:cNvCxnSpPr/>
          <p:nvPr/>
        </p:nvCxnSpPr>
        <p:spPr>
          <a:xfrm rot="10800000">
            <a:off x="5333999" y="5715000"/>
            <a:ext cx="381000" cy="152399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4" name="Shape 214"/>
          <p:cNvCxnSpPr/>
          <p:nvPr/>
        </p:nvCxnSpPr>
        <p:spPr>
          <a:xfrm flipH="1">
            <a:off x="5333999" y="5975866"/>
            <a:ext cx="381000" cy="43933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15" name="Shape 215"/>
          <p:cNvCxnSpPr/>
          <p:nvPr/>
        </p:nvCxnSpPr>
        <p:spPr>
          <a:xfrm flipH="1">
            <a:off x="5333999" y="6019800"/>
            <a:ext cx="381000" cy="22860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16" name="Shape 216"/>
          <p:cNvSpPr txBox="1"/>
          <p:nvPr/>
        </p:nvSpPr>
        <p:spPr>
          <a:xfrm>
            <a:off x="7162800" y="2286000"/>
            <a:ext cx="1752600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Not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student is 33.33% Gaming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7" name="Shape 217"/>
          <p:cNvCxnSpPr/>
          <p:nvPr/>
        </p:nvCxnSpPr>
        <p:spPr>
          <a:xfrm>
            <a:off x="3962400" y="4800600"/>
            <a:ext cx="1371599" cy="0"/>
          </a:xfrm>
          <a:prstGeom prst="straightConnector1">
            <a:avLst/>
          </a:prstGeom>
          <a:noFill/>
          <a:ln w="10000" cap="flat" cmpd="sng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834</Words>
  <Application>Microsoft Office PowerPoint</Application>
  <PresentationFormat>On-screen Show (4:3)</PresentationFormat>
  <Paragraphs>290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Noto Symbol</vt:lpstr>
      <vt:lpstr>Wingdings</vt:lpstr>
      <vt:lpstr>Median</vt:lpstr>
      <vt:lpstr>Week 3 Video 2</vt:lpstr>
      <vt:lpstr>You have ground truth training labels…</vt:lpstr>
      <vt:lpstr>Grain-size</vt:lpstr>
      <vt:lpstr>Orienting Example</vt:lpstr>
      <vt:lpstr>Data</vt:lpstr>
      <vt:lpstr>Data</vt:lpstr>
      <vt:lpstr>Orienting Example</vt:lpstr>
      <vt:lpstr>Student level</vt:lpstr>
      <vt:lpstr>Student level</vt:lpstr>
      <vt:lpstr>Student level</vt:lpstr>
      <vt:lpstr>Notes</vt:lpstr>
      <vt:lpstr>Day level</vt:lpstr>
      <vt:lpstr>Day level</vt:lpstr>
      <vt:lpstr>Notes</vt:lpstr>
      <vt:lpstr>Lesson level</vt:lpstr>
      <vt:lpstr>Lesson level</vt:lpstr>
      <vt:lpstr>Notes</vt:lpstr>
      <vt:lpstr>Problem level</vt:lpstr>
      <vt:lpstr>Problem level</vt:lpstr>
      <vt:lpstr>Notes</vt:lpstr>
      <vt:lpstr>Challenge</vt:lpstr>
      <vt:lpstr>Observation level</vt:lpstr>
      <vt:lpstr>Observation level</vt:lpstr>
      <vt:lpstr>Notes</vt:lpstr>
      <vt:lpstr>Challenge</vt:lpstr>
      <vt:lpstr>Challenge</vt:lpstr>
      <vt:lpstr>Action level</vt:lpstr>
      <vt:lpstr>Action level</vt:lpstr>
      <vt:lpstr>Bottom-line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Video 2</dc:title>
  <dc:creator>Chelsea ~</dc:creator>
  <cp:lastModifiedBy>Chelsea Porter</cp:lastModifiedBy>
  <cp:revision>4</cp:revision>
  <dcterms:modified xsi:type="dcterms:W3CDTF">2022-10-06T19:10:15Z</dcterms:modified>
</cp:coreProperties>
</file>