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93" r:id="rId11"/>
    <p:sldId id="294" r:id="rId12"/>
    <p:sldId id="320" r:id="rId13"/>
    <p:sldId id="321" r:id="rId14"/>
    <p:sldId id="265" r:id="rId15"/>
    <p:sldId id="266" r:id="rId16"/>
    <p:sldId id="267" r:id="rId17"/>
    <p:sldId id="310" r:id="rId18"/>
    <p:sldId id="268" r:id="rId19"/>
    <p:sldId id="269" r:id="rId20"/>
    <p:sldId id="270" r:id="rId21"/>
    <p:sldId id="271" r:id="rId22"/>
    <p:sldId id="272" r:id="rId23"/>
    <p:sldId id="322" r:id="rId24"/>
    <p:sldId id="302" r:id="rId25"/>
    <p:sldId id="279" r:id="rId26"/>
    <p:sldId id="280" r:id="rId27"/>
    <p:sldId id="287" r:id="rId28"/>
    <p:sldId id="288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7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705337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67807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8765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603818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68666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64770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60959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32477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52432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740192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17296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8058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07964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61486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47799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94372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56270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73190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55060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875558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143825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33081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18282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29804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70463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2" name="Shape 27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82761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22199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298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4308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99985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590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15727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4230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buClr>
                <a:srgbClr val="888888"/>
              </a:buClr>
              <a:buNone/>
              <a:defRPr/>
            </a:lvl2pPr>
            <a:lvl3pPr lvl="2" rtl="0">
              <a:spcBef>
                <a:spcPts val="0"/>
              </a:spcBef>
              <a:buClr>
                <a:srgbClr val="888888"/>
              </a:buClr>
              <a:buNone/>
              <a:defRPr/>
            </a:lvl3pPr>
            <a:lvl4pPr lvl="3" rtl="0">
              <a:spcBef>
                <a:spcPts val="0"/>
              </a:spcBef>
              <a:buClr>
                <a:srgbClr val="888888"/>
              </a:buClr>
              <a:buNone/>
              <a:defRPr/>
            </a:lvl4pPr>
            <a:lvl5pPr lvl="4" rtl="0">
              <a:spcBef>
                <a:spcPts val="0"/>
              </a:spcBef>
              <a:buClr>
                <a:srgbClr val="888888"/>
              </a:buClr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0" y="1600200"/>
            <a:ext cx="1295400" cy="990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1371600" y="1600200"/>
            <a:ext cx="7772400" cy="990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 rot="5400000">
            <a:off x="2426207" y="-213359"/>
            <a:ext cx="4526279" cy="815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 rot="5400000">
            <a:off x="4823618" y="2339181"/>
            <a:ext cx="5516562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 rot="5400000">
            <a:off x="480217" y="586581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6553200" y="6248401"/>
            <a:ext cx="2209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457200" y="6248207"/>
            <a:ext cx="55734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2" name="Shape 92"/>
          <p:cNvSpPr/>
          <p:nvPr/>
        </p:nvSpPr>
        <p:spPr>
          <a:xfrm>
            <a:off x="6096317" y="0"/>
            <a:ext cx="32003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6142037" y="609600"/>
            <a:ext cx="228600" cy="6248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6142037" y="0"/>
            <a:ext cx="228600" cy="5333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 rot="5400000">
            <a:off x="5989638" y="144462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2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0" y="5971032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2359151" y="6044183"/>
            <a:ext cx="6784847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700"/>
              </a:spcBef>
              <a:buClr>
                <a:schemeClr val="accent2"/>
              </a:buClr>
              <a:buFont typeface="Noto Symbol"/>
              <a:buNone/>
              <a:defRPr/>
            </a:lvl1pPr>
            <a:lvl2pPr marL="457200" marR="0" lvl="1" indent="0" algn="ctr" rtl="0">
              <a:spcBef>
                <a:spcPts val="550"/>
              </a:spcBef>
              <a:buClr>
                <a:schemeClr val="accent1"/>
              </a:buClr>
              <a:buFont typeface="Noto Symbol"/>
              <a:buNone/>
              <a:defRPr/>
            </a:lvl2pPr>
            <a:lvl3pPr marL="914400" marR="0" lvl="2" indent="0" algn="ctr" rtl="0">
              <a:spcBef>
                <a:spcPts val="500"/>
              </a:spcBef>
              <a:buClr>
                <a:schemeClr val="accent2"/>
              </a:buClr>
              <a:buFont typeface="Noto Symbol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chemeClr val="accent3"/>
              </a:buClr>
              <a:buFont typeface="Noto Symbol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chemeClr val="accent4"/>
              </a:buClr>
              <a:buFont typeface="Noto Symbol"/>
              <a:buNone/>
              <a:defRPr/>
            </a:lvl5pPr>
            <a:lvl6pPr marL="2286000" marR="0" lvl="5" indent="0" algn="ctr" rtl="0">
              <a:spcBef>
                <a:spcPts val="360"/>
              </a:spcBef>
              <a:buClr>
                <a:schemeClr val="accent1"/>
              </a:buClr>
              <a:buFont typeface="Noto Symbol"/>
              <a:buNone/>
              <a:defRPr/>
            </a:lvl6pPr>
            <a:lvl7pPr marL="2743200" marR="0" lvl="6" indent="0" algn="ctr" rtl="0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7pPr>
            <a:lvl8pPr marL="3200400" marR="0" lvl="7" indent="0" algn="ctr" rtl="0">
              <a:spcBef>
                <a:spcPts val="360"/>
              </a:spcBef>
              <a:buClr>
                <a:schemeClr val="accent3"/>
              </a:buClr>
              <a:buFont typeface="Noto Symbol"/>
              <a:buNone/>
              <a:defRPr/>
            </a:lvl8pPr>
            <a:lvl9pPr marL="3657600" marR="0" lvl="8" indent="0" algn="ctr" rtl="0">
              <a:spcBef>
                <a:spcPts val="360"/>
              </a:spcBef>
              <a:buClr>
                <a:schemeClr val="accent4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76200" y="6068698"/>
            <a:ext cx="20574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2085392" y="236537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001000" y="228600"/>
            <a:ext cx="8381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533400" y="273050"/>
            <a:ext cx="8153399" cy="869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09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4800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3"/>
          </p:nvPr>
        </p:nvSpPr>
        <p:spPr>
          <a:xfrm>
            <a:off x="609600" y="1752600"/>
            <a:ext cx="3886200" cy="6400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4"/>
          </p:nvPr>
        </p:nvSpPr>
        <p:spPr>
          <a:xfrm>
            <a:off x="4800600" y="1752600"/>
            <a:ext cx="3886200" cy="6400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0" y="6248400"/>
            <a:ext cx="5333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8077199" cy="869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09600" y="1752600"/>
            <a:ext cx="1600199" cy="4343400"/>
          </a:xfrm>
          <a:prstGeom prst="rect">
            <a:avLst/>
          </a:prstGeom>
          <a:solidFill>
            <a:schemeClr val="accent2"/>
          </a:solidFill>
          <a:ln w="50800" cap="sq" cmpd="dbl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spcAft>
                <a:spcPts val="1000"/>
              </a:spcAft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2362200" y="1752600"/>
            <a:ext cx="6400799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600200" y="54864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/>
          <p:nvPr/>
        </p:nvSpPr>
        <p:spPr>
          <a:xfrm>
            <a:off x="-9144" y="4572000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Shape 73"/>
          <p:cNvSpPr/>
          <p:nvPr/>
        </p:nvSpPr>
        <p:spPr>
          <a:xfrm>
            <a:off x="-9144" y="4663439"/>
            <a:ext cx="1463039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1545336" y="4654296"/>
            <a:ext cx="7598663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1600200" y="46482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/>
          <p:nvPr/>
        </p:nvSpPr>
        <p:spPr>
          <a:xfrm>
            <a:off x="1447800" y="0"/>
            <a:ext cx="100584" cy="686714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0" y="4667248"/>
            <a:ext cx="1447800" cy="663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600200" y="6248205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pic" idx="2"/>
          </p:nvPr>
        </p:nvSpPr>
        <p:spPr>
          <a:xfrm>
            <a:off x="1560575" y="0"/>
            <a:ext cx="7583423" cy="4568952"/>
          </a:xfrm>
          <a:prstGeom prst="rect">
            <a:avLst/>
          </a:prstGeom>
          <a:solidFill>
            <a:srgbClr val="E9F0F5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526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marR="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marR="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marR="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marR="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1234440"/>
            <a:ext cx="9144000" cy="32003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1280159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590550" y="1280159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371600" y="2667000"/>
            <a:ext cx="7123113" cy="1749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4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Feature Engineering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Week 3 Video 3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Or to put it another way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want features that are </a:t>
            </a:r>
            <a:r>
              <a:rPr lang="en-US" sz="2900" b="1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effective</a:t>
            </a: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8213534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Or to put it another way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want features that are </a:t>
            </a:r>
            <a:r>
              <a:rPr lang="en-US" sz="2900" b="1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effective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But also not </a:t>
            </a:r>
            <a:r>
              <a:rPr lang="en-US" sz="2900" b="1" i="1" dirty="0">
                <a:solidFill>
                  <a:schemeClr val="dk1"/>
                </a:solidFill>
              </a:rPr>
              <a:t>tautological</a:t>
            </a:r>
            <a:endParaRPr lang="en-US" sz="2900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3758415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Examples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Predicting final course grade from the grades on all the assignments and tests…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Predicting that students who have engaged in violence will engage in violence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Predicting that students who stop participating in a course are likely to drop out…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354037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That said…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person’s silly tautology is another person’s </a:t>
            </a:r>
            <a:r>
              <a:rPr lang="en-US" sz="2900" dirty="0">
                <a:solidFill>
                  <a:schemeClr val="dk1"/>
                </a:solidFill>
              </a:rPr>
              <a:t>meaningful</a:t>
            </a:r>
            <a:r>
              <a:rPr lang="en-US" sz="2900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finding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921245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 process in its own right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buClr>
                <a:schemeClr val="accent2"/>
              </a:buClr>
              <a:buSzPct val="59999"/>
              <a:buFont typeface="Arial"/>
              <a:buAutoNum type="arabicPeriod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Brainstorming features </a:t>
            </a:r>
          </a:p>
          <a:p>
            <a:pPr marL="514350" marR="0" lvl="0" indent="-514350" algn="l" rtl="0">
              <a:spcBef>
                <a:spcPts val="700"/>
              </a:spcBef>
              <a:buClr>
                <a:schemeClr val="accent2"/>
              </a:buClr>
              <a:buSzPct val="59999"/>
              <a:buFont typeface="Arial"/>
              <a:buAutoNum type="arabicPeriod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Deciding what features to create</a:t>
            </a:r>
          </a:p>
          <a:p>
            <a:pPr marL="514350" marR="0" lvl="0" indent="-514350" algn="l" rtl="0">
              <a:spcBef>
                <a:spcPts val="700"/>
              </a:spcBef>
              <a:buClr>
                <a:schemeClr val="accent2"/>
              </a:buClr>
              <a:buSzPct val="59999"/>
              <a:buFont typeface="Arial"/>
              <a:buAutoNum type="arabicPeriod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Creating the features</a:t>
            </a:r>
          </a:p>
          <a:p>
            <a:pPr marL="514350" marR="0" lvl="0" indent="-514350" algn="l" rtl="0">
              <a:spcBef>
                <a:spcPts val="700"/>
              </a:spcBef>
              <a:buClr>
                <a:schemeClr val="accent2"/>
              </a:buClr>
              <a:buSzPct val="59999"/>
              <a:buFont typeface="Arial"/>
              <a:buAutoNum type="arabicPeriod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Studying the impact of features on model goodness</a:t>
            </a:r>
          </a:p>
          <a:p>
            <a:pPr marL="514350" marR="0" lvl="0" indent="-514350" algn="l" rtl="0">
              <a:spcBef>
                <a:spcPts val="700"/>
              </a:spcBef>
              <a:buClr>
                <a:schemeClr val="accent2"/>
              </a:buClr>
              <a:buSzPct val="59999"/>
              <a:buFont typeface="Arial"/>
              <a:buAutoNum type="arabicPeriod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Iterating on features if useful</a:t>
            </a:r>
          </a:p>
          <a:p>
            <a:pPr marL="514350" marR="0" lvl="0" indent="-514350" algn="l" rtl="0">
              <a:spcBef>
                <a:spcPts val="700"/>
              </a:spcBef>
              <a:buClr>
                <a:schemeClr val="accent2"/>
              </a:buClr>
              <a:buSzPct val="59999"/>
              <a:buFont typeface="Arial"/>
              <a:buAutoNum type="arabicPeriod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 to 3 (or 1)</a:t>
            </a:r>
          </a:p>
          <a:p>
            <a:pPr marL="514350" marR="0" lvl="0" indent="-514350" algn="l" rtl="0">
              <a:spcBef>
                <a:spcPts val="700"/>
              </a:spcBef>
              <a:buClr>
                <a:schemeClr val="accent2"/>
              </a:buClr>
              <a:buSzPct val="59999"/>
              <a:buFont typeface="Aria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Brainstorming Features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be more or less formal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IDEO tips for Brainstorming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2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Defer judgment</a:t>
            </a:r>
          </a:p>
          <a:p>
            <a:pPr marL="0" marR="0" lvl="0" indent="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2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Encourage wild ideas</a:t>
            </a:r>
          </a:p>
          <a:p>
            <a:pPr marL="0" marR="0" lvl="0" indent="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2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Build on the ideas of others</a:t>
            </a:r>
          </a:p>
          <a:p>
            <a:pPr marL="0" marR="0" lvl="0" indent="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2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Stay focused on the topic</a:t>
            </a:r>
          </a:p>
          <a:p>
            <a:pPr marL="0" marR="0" lvl="0" indent="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2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 One conversation at a time</a:t>
            </a:r>
          </a:p>
          <a:p>
            <a:pPr marL="0" marR="0" lvl="0" indent="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2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6. Be visual</a:t>
            </a:r>
          </a:p>
          <a:p>
            <a:pPr marL="0" marR="0" lvl="0" indent="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2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7. Go for quantity</a:t>
            </a:r>
          </a:p>
          <a:p>
            <a:pPr marL="0" marR="0" lvl="0" indent="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endParaRPr sz="27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http://www.openideo.com/fieldnotes/openideo-team-notes/seven-tips-on-better-brainstorming</a:t>
            </a:r>
          </a:p>
          <a:p>
            <a:pPr marL="0" marR="0" lvl="0" indent="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endParaRPr sz="2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Brainstorming Features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Good to have both EDM/LAK experts and domain experts in the room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Domain experts: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People who understand the literature in the area (if any)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 who have</a:t>
            </a:r>
            <a:r>
              <a:rPr lang="en-US" sz="2900" dirty="0">
                <a:solidFill>
                  <a:schemeClr val="dk1"/>
                </a:solidFill>
              </a:rPr>
              <a:t> conducted classroom observations relevant to the construct you’re interested in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 who have taught </a:t>
            </a:r>
            <a:r>
              <a:rPr lang="en-US" sz="2900" dirty="0">
                <a:solidFill>
                  <a:schemeClr val="dk1"/>
                </a:solidFill>
              </a:rPr>
              <a:t>relevant to the construct you’re interested in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0608938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Building on the Ideas of Others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Doesn’t just have to be people nearby</a:t>
            </a: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None/>
            </a:pPr>
            <a:endParaRPr sz="2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There’s a huge literature out there of features people have tried and what has worked, or failed to work, for a range of problems</a:t>
            </a: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None/>
            </a:pPr>
            <a:endParaRPr sz="2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 papers from researchers working on similar problems, and see what you can use</a:t>
            </a: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None/>
            </a:pPr>
            <a:endParaRPr sz="2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 folks have also tried crowd-sourcing (Veeramacheneni et al., 2014)</a:t>
            </a: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Brainstorming Features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 hard projects, my research group often meets as a team over pizza and beer to brainstorm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 easier projects, one person brainstorms solo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then often discusses their features with another person, who offers further suggestions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Feature Engineering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Deciding what features to create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is never infinite time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trade-off between the effort to create a feature and how likely it is to be useful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“How likely it is to be useful” – the best you can do is to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Noto Symbo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Look at whether similar features have been useful for similar problems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Noto Symbol"/>
              <a:buChar char="■"/>
            </a:pPr>
            <a:r>
              <a:rPr lang="en-US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your best intuition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Worth biasing in favor of features that are different than anything else you’ve tried before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Explores a different part of the space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Creating features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Excel – Really good for prototyping features, has fallen out of fashion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See past versions of this MOOC for detailed info on how to use Excel for this</a:t>
            </a: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 err="1">
                <a:solidFill>
                  <a:schemeClr val="dk1"/>
                </a:solidFill>
              </a:rPr>
              <a:t>Jupyter</a:t>
            </a:r>
            <a:r>
              <a:rPr lang="en-US" sz="2900" dirty="0">
                <a:solidFill>
                  <a:schemeClr val="dk1"/>
                </a:solidFill>
              </a:rPr>
              <a:t> Notebook – Allows quick prototyping and iteration with code, just a little bit harder to see what you’re doing than Excel</a:t>
            </a: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Distillation Code – The scalable solution… but harder to check yourself or explore</a:t>
            </a:r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Some useful types of </a:t>
            </a:r>
            <a:r>
              <a:rPr lang="en-US" sz="4400" dirty="0">
                <a:solidFill>
                  <a:schemeClr val="dk2"/>
                </a:solidFill>
              </a:rPr>
              <a:t>features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Average, min, max, </a:t>
            </a:r>
            <a:r>
              <a:rPr lang="en-US" sz="29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stdev</a:t>
            </a: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Total counts</a:t>
            </a: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indent="-320040">
              <a:spcBef>
                <a:spcPts val="0"/>
              </a:spcBef>
              <a:buSzPct val="59999"/>
            </a:pPr>
            <a:r>
              <a:rPr lang="en-US" sz="2900" dirty="0">
                <a:solidFill>
                  <a:schemeClr val="dk1"/>
                </a:solidFill>
              </a:rPr>
              <a:t>Counts-so-far </a:t>
            </a:r>
          </a:p>
          <a:p>
            <a:pPr lvl="0" indent="-320040">
              <a:buSzPct val="59999"/>
            </a:pPr>
            <a:r>
              <a:rPr lang="en-US" sz="2900" dirty="0">
                <a:solidFill>
                  <a:schemeClr val="dk1"/>
                </a:solidFill>
              </a:rPr>
              <a:t>Counts-last-n-actions</a:t>
            </a:r>
          </a:p>
          <a:p>
            <a:pPr lvl="0" indent="-320040">
              <a:buSzPct val="59999"/>
            </a:pPr>
            <a:r>
              <a:rPr lang="en-US" sz="2900" dirty="0">
                <a:solidFill>
                  <a:schemeClr val="dk1"/>
                </a:solidFill>
              </a:rPr>
              <a:t>Differentiating first and subsequent attempts</a:t>
            </a:r>
          </a:p>
          <a:p>
            <a:pPr lvl="0" indent="-320040">
              <a:buSzPct val="59999"/>
            </a:pPr>
            <a:r>
              <a:rPr lang="en-US" sz="2900" dirty="0">
                <a:solidFill>
                  <a:schemeClr val="dk1"/>
                </a:solidFill>
              </a:rPr>
              <a:t>Ratios between events of interest</a:t>
            </a:r>
          </a:p>
          <a:p>
            <a:pPr lvl="0" indent="-320040">
              <a:buSzPct val="59999"/>
            </a:pPr>
            <a:r>
              <a:rPr lang="en-US" sz="2900" dirty="0">
                <a:solidFill>
                  <a:schemeClr val="dk1"/>
                </a:solidFill>
              </a:rPr>
              <a:t>Cut-off based features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Some useful types of </a:t>
            </a:r>
            <a:r>
              <a:rPr lang="en-US" sz="4400" dirty="0">
                <a:solidFill>
                  <a:schemeClr val="dk2"/>
                </a:solidFill>
              </a:rPr>
              <a:t>features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20040">
              <a:buSzPct val="59999"/>
            </a:pPr>
            <a:r>
              <a:rPr lang="en-US" sz="2800" dirty="0"/>
              <a:t>Percentages of action type so far</a:t>
            </a:r>
          </a:p>
          <a:p>
            <a:pPr lvl="0" indent="-320040">
              <a:buSzPct val="59999"/>
            </a:pPr>
            <a:r>
              <a:rPr lang="en-US" sz="2800" dirty="0"/>
              <a:t>Percentages of time spent per action/location/KC/etc.</a:t>
            </a:r>
          </a:p>
          <a:p>
            <a:pPr lvl="0" indent="-320040">
              <a:spcBef>
                <a:spcPts val="0"/>
              </a:spcBef>
              <a:buSzPct val="59999"/>
            </a:pPr>
            <a:r>
              <a:rPr lang="en-US" sz="2800" dirty="0">
                <a:solidFill>
                  <a:schemeClr val="dk1"/>
                </a:solidFill>
              </a:rPr>
              <a:t>Did event of interest ever occur for student?</a:t>
            </a:r>
          </a:p>
          <a:p>
            <a:pPr lvl="0" indent="-320040">
              <a:spcBef>
                <a:spcPts val="0"/>
              </a:spcBef>
              <a:buSzPct val="59999"/>
            </a:pPr>
            <a:r>
              <a:rPr lang="en-US" sz="2800" dirty="0"/>
              <a:t>Times-so-far</a:t>
            </a:r>
          </a:p>
          <a:p>
            <a:pPr lvl="0" indent="-320040">
              <a:spcBef>
                <a:spcPts val="0"/>
              </a:spcBef>
              <a:buSzPct val="59999"/>
            </a:pPr>
            <a:r>
              <a:rPr lang="en-US" sz="2800" dirty="0"/>
              <a:t>Comparing earlier behaviors to later behaviors through caching</a:t>
            </a:r>
            <a:endParaRPr lang="en-US" sz="2800" dirty="0">
              <a:solidFill>
                <a:schemeClr val="dk1"/>
              </a:solidFill>
            </a:endParaRPr>
          </a:p>
          <a:p>
            <a:pPr lvl="0" indent="-320040">
              <a:buSzPct val="59999"/>
            </a:pPr>
            <a:endParaRPr lang="en-US" sz="28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30439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4000" dirty="0">
                <a:solidFill>
                  <a:schemeClr val="dk2"/>
                </a:solidFill>
              </a:rPr>
              <a:t>Some features</a:t>
            </a:r>
            <a:endParaRPr lang="en-US" sz="395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Standard deviations above or below the mean (aka unitization)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Several means and standard deviations you can take</a:t>
            </a:r>
          </a:p>
          <a:p>
            <a:pPr lvl="2" indent="-320040">
              <a:spcBef>
                <a:spcPts val="0"/>
              </a:spcBef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Across students in any situation</a:t>
            </a:r>
          </a:p>
          <a:p>
            <a:pPr lvl="2" indent="-320040">
              <a:spcBef>
                <a:spcPts val="0"/>
              </a:spcBef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Across students in same situation </a:t>
            </a:r>
          </a:p>
          <a:p>
            <a:pPr lvl="2" indent="-320040">
              <a:spcBef>
                <a:spcPts val="0"/>
              </a:spcBef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Across same student in different situations so far</a:t>
            </a:r>
          </a:p>
          <a:p>
            <a:pPr lvl="2" indent="-320040">
              <a:spcBef>
                <a:spcPts val="0"/>
              </a:spcBef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lvl="2" indent="-320040">
              <a:spcBef>
                <a:spcPts val="0"/>
              </a:spcBef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lvl="2" indent="-320040">
              <a:spcBef>
                <a:spcPts val="0"/>
              </a:spcBef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6649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Feature Iteration</a:t>
            </a:r>
          </a:p>
        </p:txBody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Sometimes when a feature looks like it might be good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It’s worth iterating on that feature, trying close variants to see if they do better</a:t>
            </a:r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have a feature “slow actions after hints”</a:t>
            </a:r>
            <a:b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(cf. Shih, Koedinger, &amp; Scheines, 2008)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define “slow action” as an action taking over 20 seconds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if 30 seconds is a better cut-off?</a:t>
            </a:r>
          </a:p>
        </p:txBody>
      </p:sp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Details of features matter</a:t>
            </a:r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example, the same feature can have different impact depending on context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0769028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408" y="3551582"/>
            <a:ext cx="6816594" cy="3306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(Baker et al., 2015)</a:t>
            </a:r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Whether a student has opened their e-textbook predicts whether they fail the course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But with totally different precision and recall on the first day of the class versus the 7</a:t>
            </a:r>
            <a:r>
              <a:rPr lang="en-US" sz="2900" baseline="30000" dirty="0">
                <a:solidFill>
                  <a:schemeClr val="dk1"/>
                </a:solidFill>
              </a:rPr>
              <a:t>th</a:t>
            </a:r>
            <a:r>
              <a:rPr lang="en-US" sz="2900" dirty="0">
                <a:solidFill>
                  <a:schemeClr val="dk1"/>
                </a:solidFill>
              </a:rPr>
              <a:t> day of the class</a:t>
            </a: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6801375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 few thoughts</a:t>
            </a:r>
          </a:p>
        </p:txBody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Feature Engineering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 until this point in the class, we’ve talked about building and validating prediction models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Models that infer a predicted variable from predictor variables</a:t>
            </a:r>
          </a:p>
        </p:txBody>
      </p:sp>
    </p:spTree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Does feature engineering over-fit?</a:t>
            </a:r>
          </a:p>
        </p:txBody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can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Which is why it’s useful to remember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true test of a model is whether it works on entirely unseen data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iterate a lot and use cross-validated goodness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Then the true test of your model will be either a held-out data set or newly-collected data later on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Feature Engineering</a:t>
            </a:r>
          </a:p>
        </p:txBody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features come from somewhere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can take a standard set of variables or pre-existing variables 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question it’s faster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But thinking about your variables is likely to lead to better models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Actually evidence for this, see (Sao Pedro et al., 2012)</a:t>
            </a:r>
          </a:p>
        </p:txBody>
      </p:sp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Next Lecture</a:t>
            </a:r>
          </a:p>
        </p:txBody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Automated feature generation and selection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Where the Predicted Variable Comes From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couple lectures ago, we went into a little more detail about where the predicted variable can come from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Where the Predictor Variables Come From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do the predictor variables come from?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they fall out of the sky?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they come from the Office for Predictor Variables in Washington, DC? 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Feature Engineering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art of creating predictor variables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major topic in its own right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Why is it important?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502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Feature engineering is the least well-studied part of the process of developing prediction models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But it’s arguably the most important part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model will never be any good if your features (predictors) aren’t very good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4400" dirty="0">
                <a:solidFill>
                  <a:schemeClr val="dk2"/>
                </a:solidFill>
              </a:rPr>
              <a:t>Why is it important?</a:t>
            </a:r>
            <a:endParaRPr lang="en-US" sz="4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502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is an art, it is human-driven design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involves lore rather than well-known and validated principles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is hard!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Big Idea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can we take the voluminous, ill-formed, and yet under-specified data that we now have in education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shape it into a reasonable set of variables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an efficient, effective, and predictive way?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Median">
  <a:themeElements>
    <a:clrScheme name="Median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1074</Words>
  <Application>Microsoft Office PowerPoint</Application>
  <PresentationFormat>On-screen Show (4:3)</PresentationFormat>
  <Paragraphs>154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Noto Symbol</vt:lpstr>
      <vt:lpstr>Arial</vt:lpstr>
      <vt:lpstr>Median</vt:lpstr>
      <vt:lpstr>Week 3 Video 3</vt:lpstr>
      <vt:lpstr>Feature Engineering</vt:lpstr>
      <vt:lpstr>Feature Engineering</vt:lpstr>
      <vt:lpstr>Where the Predicted Variable Comes From</vt:lpstr>
      <vt:lpstr>Where the Predictor Variables Come From</vt:lpstr>
      <vt:lpstr>Feature Engineering</vt:lpstr>
      <vt:lpstr>Why is it important?</vt:lpstr>
      <vt:lpstr>Why is it important?</vt:lpstr>
      <vt:lpstr>The Big Idea</vt:lpstr>
      <vt:lpstr>Or to put it another way</vt:lpstr>
      <vt:lpstr>Or to put it another way</vt:lpstr>
      <vt:lpstr>Examples</vt:lpstr>
      <vt:lpstr>That said…</vt:lpstr>
      <vt:lpstr>A process in its own right</vt:lpstr>
      <vt:lpstr>Brainstorming Features</vt:lpstr>
      <vt:lpstr>IDEO tips for Brainstorming</vt:lpstr>
      <vt:lpstr>Brainstorming Features</vt:lpstr>
      <vt:lpstr>Building on the Ideas of Others</vt:lpstr>
      <vt:lpstr>Brainstorming Features</vt:lpstr>
      <vt:lpstr>Deciding what features to create</vt:lpstr>
      <vt:lpstr>Creating features</vt:lpstr>
      <vt:lpstr>Some useful types of features</vt:lpstr>
      <vt:lpstr>Some useful types of features</vt:lpstr>
      <vt:lpstr>Some features</vt:lpstr>
      <vt:lpstr>Feature Iteration</vt:lpstr>
      <vt:lpstr>Example</vt:lpstr>
      <vt:lpstr>Details of features matter</vt:lpstr>
      <vt:lpstr>(Baker et al., 2015)</vt:lpstr>
      <vt:lpstr>A few thoughts</vt:lpstr>
      <vt:lpstr>Does feature engineering over-fit?</vt:lpstr>
      <vt:lpstr>Feature Engineering</vt:lpstr>
      <vt:lpstr>Next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 Video 3</dc:title>
  <cp:lastModifiedBy>Ryan</cp:lastModifiedBy>
  <cp:revision>10</cp:revision>
  <dcterms:modified xsi:type="dcterms:W3CDTF">2023-01-10T17:00:39Z</dcterms:modified>
</cp:coreProperties>
</file>