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74" r:id="rId2"/>
    <p:sldId id="479" r:id="rId3"/>
    <p:sldId id="486" r:id="rId4"/>
    <p:sldId id="487" r:id="rId5"/>
    <p:sldId id="481" r:id="rId6"/>
    <p:sldId id="483" r:id="rId7"/>
    <p:sldId id="484" r:id="rId8"/>
    <p:sldId id="485" r:id="rId9"/>
    <p:sldId id="489" r:id="rId10"/>
    <p:sldId id="482" r:id="rId11"/>
    <p:sldId id="490" r:id="rId12"/>
    <p:sldId id="4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19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03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95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94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74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Transfer Learning and Active Learning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3 Video 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Mixed-Initiative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User can choose which data point to label next, or system can propose which data point to label next</a:t>
            </a:r>
          </a:p>
          <a:p>
            <a:endParaRPr lang="en-US" dirty="0"/>
          </a:p>
          <a:p>
            <a:r>
              <a:rPr lang="en-US" dirty="0"/>
              <a:t>User can choose labels/categories, or system can use unsupervised methods to propose categories</a:t>
            </a:r>
          </a:p>
          <a:p>
            <a:endParaRPr lang="en-US" dirty="0"/>
          </a:p>
          <a:p>
            <a:r>
              <a:rPr lang="en-US" dirty="0"/>
              <a:t>Example: Codey/</a:t>
            </a:r>
            <a:r>
              <a:rPr lang="en-US" dirty="0" err="1"/>
              <a:t>nCoder</a:t>
            </a:r>
            <a:r>
              <a:rPr lang="en-US" dirty="0"/>
              <a:t> (Choi et al., 2022)</a:t>
            </a:r>
          </a:p>
        </p:txBody>
      </p:sp>
    </p:spTree>
    <p:extLst>
      <p:ext uri="{BB962C8B-B14F-4D97-AF65-F5344CB8AC3E}">
        <p14:creationId xmlns:p14="http://schemas.microsoft.com/office/powerpoint/2010/main" val="196632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E7731-A820-A4AA-0CE4-2F97707A0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Learning and Active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399A6-C574-12BF-1929-F181B58AA5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Essential contemporary methods for making classifiers general across contexts and efficient to transfer/develop</a:t>
            </a:r>
          </a:p>
        </p:txBody>
      </p:sp>
    </p:spTree>
    <p:extLst>
      <p:ext uri="{BB962C8B-B14F-4D97-AF65-F5344CB8AC3E}">
        <p14:creationId xmlns:p14="http://schemas.microsoft.com/office/powerpoint/2010/main" val="81599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of Week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Next Up: Knowledge Tracing</a:t>
            </a:r>
          </a:p>
        </p:txBody>
      </p:sp>
    </p:spTree>
    <p:extLst>
      <p:ext uri="{BB962C8B-B14F-4D97-AF65-F5344CB8AC3E}">
        <p14:creationId xmlns:p14="http://schemas.microsoft.com/office/powerpoint/2010/main" val="336156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Transfer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Applying knowledge gained from one task to another task</a:t>
            </a:r>
          </a:p>
          <a:p>
            <a:endParaRPr lang="en-US" dirty="0"/>
          </a:p>
          <a:p>
            <a:r>
              <a:rPr lang="en-US" dirty="0"/>
              <a:t>Most commonly: Build classifier in one context, find a way to use classifier in another context</a:t>
            </a:r>
          </a:p>
        </p:txBody>
      </p:sp>
    </p:spTree>
    <p:extLst>
      <p:ext uri="{BB962C8B-B14F-4D97-AF65-F5344CB8AC3E}">
        <p14:creationId xmlns:p14="http://schemas.microsoft.com/office/powerpoint/2010/main" val="359757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5423F-DD00-D9A5-6073-2C9DCEF9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transfer learning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3C148-3CB8-8877-C551-C20E1BDD50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Pre-training: build model on huge general data set, then use fine-tuning to adapt to specific problem</a:t>
            </a:r>
          </a:p>
          <a:p>
            <a:pPr lvl="1"/>
            <a:r>
              <a:rPr lang="en-US" dirty="0"/>
              <a:t>Requires (some) new data</a:t>
            </a:r>
          </a:p>
          <a:p>
            <a:pPr lvl="1"/>
            <a:r>
              <a:rPr lang="en-US" dirty="0"/>
              <a:t>Now very effective on language data (in education, see Jensen et al., 2020)</a:t>
            </a:r>
          </a:p>
          <a:p>
            <a:pPr lvl="1"/>
            <a:r>
              <a:rPr lang="en-US" dirty="0"/>
              <a:t>Only occasionally useful for interaction data (but see successful example in Swamy et al., 2022)</a:t>
            </a:r>
          </a:p>
          <a:p>
            <a:pPr lvl="1"/>
            <a:endParaRPr lang="en-US" dirty="0"/>
          </a:p>
          <a:p>
            <a:r>
              <a:rPr lang="en-US" dirty="0"/>
              <a:t>Feature extraction: auto-generate features in original data set (using autoencoder, for instance) and apply those features in new data set </a:t>
            </a:r>
            <a:r>
              <a:rPr lang="en-US" sz="2600" dirty="0"/>
              <a:t>(in education, see Emerson et al., 2023)</a:t>
            </a:r>
            <a:endParaRPr lang="en-US" dirty="0"/>
          </a:p>
          <a:p>
            <a:pPr lvl="1"/>
            <a:r>
              <a:rPr lang="en-US" dirty="0"/>
              <a:t>Requires (some) new data </a:t>
            </a:r>
          </a:p>
          <a:p>
            <a:endParaRPr lang="en-US" dirty="0"/>
          </a:p>
          <a:p>
            <a:r>
              <a:rPr lang="en-US" dirty="0"/>
              <a:t>Domain adaptation: adapt or re-fit the original model for the new domain</a:t>
            </a:r>
          </a:p>
          <a:p>
            <a:pPr lvl="1"/>
            <a:r>
              <a:rPr lang="en-US" dirty="0"/>
              <a:t>May not require new data</a:t>
            </a:r>
          </a:p>
        </p:txBody>
      </p:sp>
    </p:spTree>
    <p:extLst>
      <p:ext uri="{BB962C8B-B14F-4D97-AF65-F5344CB8AC3E}">
        <p14:creationId xmlns:p14="http://schemas.microsoft.com/office/powerpoint/2010/main" val="11925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F44D9-4FFB-DCCA-9774-5708CA43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Adaptation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B077-FD43-2C63-4F85-9CCE947C3A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Feature Alignment</a:t>
            </a:r>
          </a:p>
          <a:p>
            <a:pPr lvl="1"/>
            <a:r>
              <a:rPr lang="en-US" dirty="0"/>
              <a:t>Conduct regularization or other transformations on features to make them more directly mappable between domains (in education, see Nguyen et al., 2016)</a:t>
            </a:r>
          </a:p>
          <a:p>
            <a:endParaRPr lang="en-US" dirty="0"/>
          </a:p>
          <a:p>
            <a:r>
              <a:rPr lang="en-US" dirty="0"/>
              <a:t>Instance Weighting</a:t>
            </a:r>
          </a:p>
          <a:p>
            <a:pPr lvl="1"/>
            <a:r>
              <a:rPr lang="en-US" dirty="0"/>
              <a:t>Weight cases in original data set for relevance/similarity to new data set, and re-fit on original data set (in education, see </a:t>
            </a:r>
            <a:r>
              <a:rPr lang="en-US" dirty="0" err="1"/>
              <a:t>Lagus</a:t>
            </a:r>
            <a:r>
              <a:rPr lang="en-US" dirty="0"/>
              <a:t> et al., 2018)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Adversarial Training</a:t>
            </a:r>
          </a:p>
          <a:p>
            <a:pPr lvl="1"/>
            <a:r>
              <a:rPr lang="en-US" dirty="0"/>
              <a:t>Train adversarial model that can distinguish domains along with main classifier</a:t>
            </a:r>
          </a:p>
          <a:p>
            <a:pPr lvl="1"/>
            <a:r>
              <a:rPr lang="en-US" dirty="0"/>
              <a:t>Main classifier is rewarded for performing well on main task </a:t>
            </a:r>
          </a:p>
          <a:p>
            <a:pPr marL="365760" lvl="1" indent="0">
              <a:buNone/>
            </a:pPr>
            <a:r>
              <a:rPr lang="en-US" dirty="0"/>
              <a:t>    AND adversarial model performing poorly</a:t>
            </a:r>
          </a:p>
          <a:p>
            <a:pPr lvl="1"/>
            <a:r>
              <a:rPr lang="en-US" dirty="0"/>
              <a:t>Results in models that work well on both domains</a:t>
            </a:r>
            <a:br>
              <a:rPr lang="en-US" dirty="0"/>
            </a:br>
            <a:r>
              <a:rPr lang="en-US" dirty="0"/>
              <a:t>(in education, see Henderson et al., 2022)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3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Where a machine learning algorithm identifies what it does not know and asks for assistance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8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Learning: Prototypical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have a partially-trained machine learning model</a:t>
            </a:r>
          </a:p>
          <a:p>
            <a:r>
              <a:rPr lang="en-US" dirty="0"/>
              <a:t>There is no more labeled data</a:t>
            </a:r>
          </a:p>
          <a:p>
            <a:r>
              <a:rPr lang="en-US" dirty="0"/>
              <a:t>There is a pool of unlabeled data</a:t>
            </a:r>
          </a:p>
          <a:p>
            <a:r>
              <a:rPr lang="en-US" dirty="0"/>
              <a:t>The algorithm can ask for a data point to be labeled, and receive it</a:t>
            </a:r>
          </a:p>
          <a:p>
            <a:endParaRPr lang="en-US" dirty="0"/>
          </a:p>
          <a:p>
            <a:r>
              <a:rPr lang="en-US" dirty="0"/>
              <a:t>Which data point should the algorithm ask for?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6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data point should the algorithm ask for?</a:t>
            </a:r>
          </a:p>
          <a:p>
            <a:pPr lvl="1"/>
            <a:r>
              <a:rPr lang="en-US" dirty="0"/>
              <a:t>The “most uncertain” data point</a:t>
            </a:r>
          </a:p>
          <a:p>
            <a:pPr lvl="1"/>
            <a:r>
              <a:rPr lang="en-US" dirty="0"/>
              <a:t>The “most informative” data point</a:t>
            </a:r>
          </a:p>
          <a:p>
            <a:pPr lvl="2"/>
            <a:r>
              <a:rPr lang="en-US" dirty="0"/>
              <a:t>The data point which information about would most change the model’s probability distribution of predictions</a:t>
            </a:r>
          </a:p>
          <a:p>
            <a:pPr lvl="1"/>
            <a:r>
              <a:rPr lang="en-US" dirty="0"/>
              <a:t>The “most impactful” data point</a:t>
            </a:r>
          </a:p>
          <a:p>
            <a:pPr lvl="2"/>
            <a:r>
              <a:rPr lang="en-US" dirty="0"/>
              <a:t>The data point that would most change the model itself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930-F817-A413-2C21-BD7B244E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Learning and Transfer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AC712-7731-0D10-4AEA-D9986AE7447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Transfer model from domain X to Y</a:t>
            </a:r>
          </a:p>
          <a:p>
            <a:r>
              <a:rPr lang="en-US" dirty="0"/>
              <a:t>Label small number of data points in domain Y to improve model for domain Y</a:t>
            </a:r>
          </a:p>
          <a:p>
            <a:r>
              <a:rPr lang="en-US" dirty="0"/>
              <a:t>Use active learning to choose which data points to label within domain Y</a:t>
            </a:r>
          </a:p>
        </p:txBody>
      </p:sp>
    </p:spTree>
    <p:extLst>
      <p:ext uri="{BB962C8B-B14F-4D97-AF65-F5344CB8AC3E}">
        <p14:creationId xmlns:p14="http://schemas.microsoft.com/office/powerpoint/2010/main" val="372723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61C5-83C6-3F18-0705-827DCAE3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Educational Example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Karumbaiah</a:t>
            </a:r>
            <a:r>
              <a:rPr lang="en-US" dirty="0"/>
              <a:t> et al.,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C57E6-0837-6A4B-CD50-5CCC000D07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Took large data set of affect labels from one population</a:t>
            </a:r>
          </a:p>
          <a:p>
            <a:r>
              <a:rPr lang="en-US" dirty="0"/>
              <a:t>Used as starting point for affect detector for second population</a:t>
            </a:r>
          </a:p>
          <a:p>
            <a:r>
              <a:rPr lang="en-US" dirty="0"/>
              <a:t>Used active learning to add training labels from second population</a:t>
            </a:r>
          </a:p>
          <a:p>
            <a:r>
              <a:rPr lang="en-US" dirty="0"/>
              <a:t>Led to better performance on new population in most cases</a:t>
            </a:r>
          </a:p>
        </p:txBody>
      </p:sp>
    </p:spTree>
    <p:extLst>
      <p:ext uri="{BB962C8B-B14F-4D97-AF65-F5344CB8AC3E}">
        <p14:creationId xmlns:p14="http://schemas.microsoft.com/office/powerpoint/2010/main" val="116804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2101</TotalTime>
  <Words>574</Words>
  <Application>Microsoft Office PowerPoint</Application>
  <PresentationFormat>On-screen Show (4:3)</PresentationFormat>
  <Paragraphs>73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Median</vt:lpstr>
      <vt:lpstr>Week 3 Video 7</vt:lpstr>
      <vt:lpstr>Transfer Learning</vt:lpstr>
      <vt:lpstr>Some transfer learning strategies</vt:lpstr>
      <vt:lpstr>Domain Adaptation Strategies</vt:lpstr>
      <vt:lpstr>Active Learning</vt:lpstr>
      <vt:lpstr>Active Learning: Prototypical Situation</vt:lpstr>
      <vt:lpstr>Active Learning</vt:lpstr>
      <vt:lpstr>Active Learning and Transfer Learning</vt:lpstr>
      <vt:lpstr>Educational Example (Karumbaiah et al., 2021)</vt:lpstr>
      <vt:lpstr>Mixed-Initiative Learning</vt:lpstr>
      <vt:lpstr>Transfer Learning and Active Learning</vt:lpstr>
      <vt:lpstr>End of Week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324</cp:revision>
  <dcterms:created xsi:type="dcterms:W3CDTF">2013-06-14T05:25:54Z</dcterms:created>
  <dcterms:modified xsi:type="dcterms:W3CDTF">2023-04-10T16:57:41Z</dcterms:modified>
</cp:coreProperties>
</file>