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0"/>
  </p:notesMasterIdLst>
  <p:sldIdLst>
    <p:sldId id="256" r:id="rId2"/>
    <p:sldId id="257" r:id="rId3"/>
    <p:sldId id="302" r:id="rId4"/>
    <p:sldId id="258" r:id="rId5"/>
    <p:sldId id="259" r:id="rId6"/>
    <p:sldId id="260" r:id="rId7"/>
    <p:sldId id="261" r:id="rId8"/>
    <p:sldId id="30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3" r:id="rId48"/>
    <p:sldId id="300" r:id="rId4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0F08688-3A85-4B9E-A4B6-9F70130FF377}">
  <a:tblStyle styleId="{E0F08688-3A85-4B9E-A4B6-9F70130FF377}" styleName="Table_0">
    <a:wholeTbl>
      <a:tcTxStyle b="off" i="off">
        <a:font>
          <a:latin typeface="Tw Cen MT"/>
          <a:ea typeface="Tw Cen MT"/>
          <a:cs typeface="Tw Cen MT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5F8FA"/>
          </a:solidFill>
        </a:fill>
      </a:tcStyle>
    </a:wholeTbl>
    <a:band1H>
      <a:tcStyle>
        <a:tcBdr/>
        <a:fill>
          <a:solidFill>
            <a:srgbClr val="E9F0F5"/>
          </a:solidFill>
        </a:fill>
      </a:tcStyle>
    </a:band1H>
    <a:band1V>
      <a:tcStyle>
        <a:tcBdr/>
        <a:fill>
          <a:solidFill>
            <a:srgbClr val="E9F0F5"/>
          </a:solidFill>
        </a:fill>
      </a:tcStyle>
    </a:band1V>
    <a:lastCol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49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3482221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015664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278989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907814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118032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02637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00851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2758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7" name="Shape 26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582709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3" name="Shape 27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35816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387811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05359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304430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1" name="Shape 30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814036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9" name="Shape 3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874248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7" name="Shape 3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85363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4" name="Shape 3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651590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1" name="Shape 3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13583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8" name="Shape 3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121811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5" name="Shape 3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99969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2" name="Shape 3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117433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0" name="Shape 3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966260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8" name="Shape 3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5209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821724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5" name="Shape 3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982593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2" name="Shape 3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8791432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hape 3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9" name="Shape 38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962689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5" name="Shape 39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3455014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1" name="Shape 40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8352576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7" name="Shape 40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7260410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3" name="Shape 4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8486963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Shape 4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9" name="Shape 41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8729447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Shape 4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5" name="Shape 42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9425715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1" name="Shape 43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55853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8459649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Shape 4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7" name="Shape 43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9391613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3" name="Shape 44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562846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9" name="Shape 44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057992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5" name="Shape 4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245986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Shape 4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1" name="Shape 46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561228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7" name="Shape 46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4702364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3" name="Shape 47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658464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3" name="Shape 4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423513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Shape 4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9" name="Shape 4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0148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56245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412922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28891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80097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5737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blipFill rotWithShape="1">
          <a:blip r:embed="rId2">
            <a:alphaModFix/>
          </a:blip>
          <a:tile tx="0" ty="0" sx="100000" sy="100000" flip="none" algn="tl"/>
        </a:blip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buClr>
                <a:srgbClr val="888888"/>
              </a:buClr>
              <a:buNone/>
              <a:defRPr/>
            </a:lvl2pPr>
            <a:lvl3pPr lvl="2" rtl="0">
              <a:spcBef>
                <a:spcPts val="0"/>
              </a:spcBef>
              <a:buClr>
                <a:srgbClr val="888888"/>
              </a:buClr>
              <a:buNone/>
              <a:defRPr/>
            </a:lvl3pPr>
            <a:lvl4pPr lvl="3" rtl="0">
              <a:spcBef>
                <a:spcPts val="0"/>
              </a:spcBef>
              <a:buClr>
                <a:srgbClr val="888888"/>
              </a:buClr>
              <a:buNone/>
              <a:defRPr/>
            </a:lvl4pPr>
            <a:lvl5pPr lvl="4" rtl="0">
              <a:spcBef>
                <a:spcPts val="0"/>
              </a:spcBef>
              <a:buClr>
                <a:srgbClr val="888888"/>
              </a:buClr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0" y="1600200"/>
            <a:ext cx="1295400" cy="9905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1371600" y="1600200"/>
            <a:ext cx="7772400" cy="9905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0" y="1752600"/>
            <a:ext cx="1295400" cy="7016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 rot="5400000">
            <a:off x="2426207" y="-213359"/>
            <a:ext cx="4526279" cy="815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bg>
      <p:bgPr>
        <a:solidFill>
          <a:schemeClr val="lt1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 rot="5400000">
            <a:off x="4823618" y="2339181"/>
            <a:ext cx="5516562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 rot="5400000">
            <a:off x="480217" y="586581"/>
            <a:ext cx="5516564" cy="55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dt" idx="10"/>
          </p:nvPr>
        </p:nvSpPr>
        <p:spPr>
          <a:xfrm>
            <a:off x="6553200" y="6248401"/>
            <a:ext cx="2209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ftr" idx="11"/>
          </p:nvPr>
        </p:nvSpPr>
        <p:spPr>
          <a:xfrm>
            <a:off x="457200" y="6248207"/>
            <a:ext cx="557348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2" name="Shape 92"/>
          <p:cNvSpPr/>
          <p:nvPr/>
        </p:nvSpPr>
        <p:spPr>
          <a:xfrm>
            <a:off x="6096317" y="0"/>
            <a:ext cx="32003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/>
          <p:nvPr/>
        </p:nvSpPr>
        <p:spPr>
          <a:xfrm>
            <a:off x="6142037" y="609600"/>
            <a:ext cx="228600" cy="6248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6142037" y="0"/>
            <a:ext cx="228600" cy="5333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 rot="5400000">
            <a:off x="5989638" y="144462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2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0" y="5971032"/>
            <a:ext cx="9144000" cy="8869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Shape 36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Shape 37"/>
          <p:cNvSpPr/>
          <p:nvPr/>
        </p:nvSpPr>
        <p:spPr>
          <a:xfrm>
            <a:off x="2359151" y="6044183"/>
            <a:ext cx="6784847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ctrTitle"/>
          </p:nvPr>
        </p:nvSpPr>
        <p:spPr>
          <a:xfrm>
            <a:off x="2362200" y="4038600"/>
            <a:ext cx="6476999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2"/>
              </a:buClr>
              <a:buFont typeface="Arial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ubTitle" idx="1"/>
          </p:nvPr>
        </p:nvSpPr>
        <p:spPr>
          <a:xfrm>
            <a:off x="2362200" y="6050037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700"/>
              </a:spcBef>
              <a:buClr>
                <a:schemeClr val="accent2"/>
              </a:buClr>
              <a:buFont typeface="Noto Symbol"/>
              <a:buNone/>
              <a:defRPr/>
            </a:lvl1pPr>
            <a:lvl2pPr marL="457200" marR="0" lvl="1" indent="0" algn="ctr" rtl="0">
              <a:spcBef>
                <a:spcPts val="550"/>
              </a:spcBef>
              <a:buClr>
                <a:schemeClr val="accent1"/>
              </a:buClr>
              <a:buFont typeface="Noto Symbol"/>
              <a:buNone/>
              <a:defRPr/>
            </a:lvl2pPr>
            <a:lvl3pPr marL="914400" marR="0" lvl="2" indent="0" algn="ctr" rtl="0">
              <a:spcBef>
                <a:spcPts val="500"/>
              </a:spcBef>
              <a:buClr>
                <a:schemeClr val="accent2"/>
              </a:buClr>
              <a:buFont typeface="Noto Symbol"/>
              <a:buNone/>
              <a:defRPr/>
            </a:lvl3pPr>
            <a:lvl4pPr marL="1371600" marR="0" lvl="3" indent="0" algn="ctr" rtl="0">
              <a:spcBef>
                <a:spcPts val="400"/>
              </a:spcBef>
              <a:buClr>
                <a:schemeClr val="accent3"/>
              </a:buClr>
              <a:buFont typeface="Noto Symbol"/>
              <a:buNone/>
              <a:defRPr/>
            </a:lvl4pPr>
            <a:lvl5pPr marL="1828800" marR="0" lvl="4" indent="0" algn="ctr" rtl="0">
              <a:spcBef>
                <a:spcPts val="400"/>
              </a:spcBef>
              <a:buClr>
                <a:schemeClr val="accent4"/>
              </a:buClr>
              <a:buFont typeface="Noto Symbol"/>
              <a:buNone/>
              <a:defRPr/>
            </a:lvl5pPr>
            <a:lvl6pPr marL="2286000" marR="0" lvl="5" indent="0" algn="ctr" rtl="0">
              <a:spcBef>
                <a:spcPts val="360"/>
              </a:spcBef>
              <a:buClr>
                <a:schemeClr val="accent1"/>
              </a:buClr>
              <a:buFont typeface="Noto Symbol"/>
              <a:buNone/>
              <a:defRPr/>
            </a:lvl6pPr>
            <a:lvl7pPr marL="2743200" marR="0" lvl="6" indent="0" algn="ctr" rtl="0">
              <a:spcBef>
                <a:spcPts val="360"/>
              </a:spcBef>
              <a:buClr>
                <a:schemeClr val="accent2"/>
              </a:buClr>
              <a:buFont typeface="Noto Symbol"/>
              <a:buNone/>
              <a:defRPr/>
            </a:lvl7pPr>
            <a:lvl8pPr marL="3200400" marR="0" lvl="7" indent="0" algn="ctr" rtl="0">
              <a:spcBef>
                <a:spcPts val="360"/>
              </a:spcBef>
              <a:buClr>
                <a:schemeClr val="accent3"/>
              </a:buClr>
              <a:buFont typeface="Noto Symbol"/>
              <a:buNone/>
              <a:defRPr/>
            </a:lvl8pPr>
            <a:lvl9pPr marL="3657600" marR="0" lvl="8" indent="0" algn="ctr" rtl="0">
              <a:spcBef>
                <a:spcPts val="360"/>
              </a:spcBef>
              <a:buClr>
                <a:schemeClr val="accent4"/>
              </a:buClr>
              <a:buFont typeface="Noto Symbol"/>
              <a:buNone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76200" y="6068698"/>
            <a:ext cx="20574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2085392" y="236537"/>
            <a:ext cx="586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001000" y="228600"/>
            <a:ext cx="8381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09600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844901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533400" y="273050"/>
            <a:ext cx="8153399" cy="869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09600" y="2438400"/>
            <a:ext cx="3886200" cy="35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4800600" y="2438400"/>
            <a:ext cx="3886200" cy="35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3"/>
          </p:nvPr>
        </p:nvSpPr>
        <p:spPr>
          <a:xfrm>
            <a:off x="609600" y="1752600"/>
            <a:ext cx="3886200" cy="6400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lvl="0" indent="0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4"/>
          </p:nvPr>
        </p:nvSpPr>
        <p:spPr>
          <a:xfrm>
            <a:off x="4800600" y="1752600"/>
            <a:ext cx="3886200" cy="64007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lvl="0" indent="0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0" y="6248400"/>
            <a:ext cx="5333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8077199" cy="869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09600" y="1752600"/>
            <a:ext cx="1600199" cy="4343400"/>
          </a:xfrm>
          <a:prstGeom prst="rect">
            <a:avLst/>
          </a:prstGeom>
          <a:solidFill>
            <a:schemeClr val="accent2"/>
          </a:solidFill>
          <a:ln w="50800" cap="sq" cmpd="dbl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spcAft>
                <a:spcPts val="1000"/>
              </a:spcAft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2"/>
          </p:nvPr>
        </p:nvSpPr>
        <p:spPr>
          <a:xfrm>
            <a:off x="2362200" y="1752600"/>
            <a:ext cx="6400799" cy="44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bg>
      <p:bgPr>
        <a:blipFill rotWithShape="1">
          <a:blip r:embed="rId2">
            <a:alphaModFix/>
          </a:blip>
          <a:tile tx="0" ty="0" sx="100000" sy="100000" flip="none" algn="tl"/>
        </a:blip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1600200" y="5486400"/>
            <a:ext cx="73152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/>
          <p:nvPr/>
        </p:nvSpPr>
        <p:spPr>
          <a:xfrm>
            <a:off x="-9144" y="4572000"/>
            <a:ext cx="9144000" cy="8869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Shape 73"/>
          <p:cNvSpPr/>
          <p:nvPr/>
        </p:nvSpPr>
        <p:spPr>
          <a:xfrm>
            <a:off x="-9144" y="4663439"/>
            <a:ext cx="1463039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Shape 74"/>
          <p:cNvSpPr/>
          <p:nvPr/>
        </p:nvSpPr>
        <p:spPr>
          <a:xfrm>
            <a:off x="1545336" y="4654296"/>
            <a:ext cx="7598663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1600200" y="4648200"/>
            <a:ext cx="73152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/>
          <p:nvPr/>
        </p:nvSpPr>
        <p:spPr>
          <a:xfrm>
            <a:off x="1447800" y="0"/>
            <a:ext cx="100584" cy="686714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62484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0" y="4667248"/>
            <a:ext cx="1447800" cy="6635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8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1600200" y="6248205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>
            <a:spLocks noGrp="1"/>
          </p:cNvSpPr>
          <p:nvPr>
            <p:ph type="pic" idx="2"/>
          </p:nvPr>
        </p:nvSpPr>
        <p:spPr>
          <a:xfrm>
            <a:off x="1560575" y="0"/>
            <a:ext cx="7583423" cy="4568952"/>
          </a:xfrm>
          <a:prstGeom prst="rect">
            <a:avLst/>
          </a:prstGeom>
          <a:solidFill>
            <a:srgbClr val="E9F0F5"/>
          </a:solidFill>
          <a:ln>
            <a:noFill/>
          </a:ln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526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marR="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marR="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marR="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marR="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marR="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marR="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marR="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marR="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marR="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0" y="1234440"/>
            <a:ext cx="9144000" cy="32003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1280159"/>
            <a:ext cx="533399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590550" y="1280159"/>
            <a:ext cx="855345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pslcdatashop.web.cmu.edu/ExternalTools?toolId=1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.cmu.edu/~listen/BNT-SM/" TargetMode="Externa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1371600" y="2667000"/>
            <a:ext cx="7123113" cy="17494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en-US" sz="4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Knowledge Inference: </a:t>
            </a:r>
            <a:br>
              <a:rPr lang="en-US" sz="4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Bayesian Knowledge Tracing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Week 4 Video 2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Model Performance Assumptions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the student knows a skill, there is still some chance the student will </a:t>
            </a:r>
            <a:r>
              <a:rPr lang="en-US" sz="2900" b="0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slip</a:t>
            </a: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make a mistake.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the student does not know a skill, there is still some chance the student will </a:t>
            </a:r>
            <a:r>
              <a:rPr lang="en-US" sz="2900" b="0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guess</a:t>
            </a: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correctly.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None/>
            </a:pPr>
            <a:endParaRPr sz="4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1" name="Shape 151"/>
          <p:cNvCxnSpPr/>
          <p:nvPr/>
        </p:nvCxnSpPr>
        <p:spPr>
          <a:xfrm>
            <a:off x="3276600" y="3124200"/>
            <a:ext cx="4495800" cy="0"/>
          </a:xfrm>
          <a:prstGeom prst="straightConnector1">
            <a:avLst/>
          </a:prstGeom>
          <a:noFill/>
          <a:ln w="762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4000" cy="1104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Classical BKT</a:t>
            </a:r>
          </a:p>
        </p:txBody>
      </p:sp>
      <p:sp>
        <p:nvSpPr>
          <p:cNvPr id="153" name="Shape 153"/>
          <p:cNvSpPr/>
          <p:nvPr/>
        </p:nvSpPr>
        <p:spPr>
          <a:xfrm>
            <a:off x="3276600" y="1524000"/>
            <a:ext cx="1371599" cy="1371599"/>
          </a:xfrm>
          <a:prstGeom prst="ellipse">
            <a:avLst/>
          </a:prstGeom>
          <a:noFill/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Shape 154"/>
          <p:cNvSpPr txBox="1"/>
          <p:nvPr/>
        </p:nvSpPr>
        <p:spPr>
          <a:xfrm>
            <a:off x="3124200" y="1752600"/>
            <a:ext cx="16763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 learned</a:t>
            </a:r>
          </a:p>
        </p:txBody>
      </p:sp>
      <p:cxnSp>
        <p:nvCxnSpPr>
          <p:cNvPr id="155" name="Shape 155"/>
          <p:cNvCxnSpPr/>
          <p:nvPr/>
        </p:nvCxnSpPr>
        <p:spPr>
          <a:xfrm>
            <a:off x="4648200" y="2209800"/>
            <a:ext cx="12954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dash"/>
            <a:round/>
            <a:headEnd type="none" w="med" len="med"/>
            <a:tailEnd type="triangle" w="lg" len="lg"/>
          </a:ln>
        </p:spPr>
      </p:cxnSp>
      <p:sp>
        <p:nvSpPr>
          <p:cNvPr id="156" name="Shape 156"/>
          <p:cNvSpPr txBox="1"/>
          <p:nvPr/>
        </p:nvSpPr>
        <p:spPr>
          <a:xfrm>
            <a:off x="228600" y="3581400"/>
            <a:ext cx="8686800" cy="31178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sng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Two Learning Parameters</a:t>
            </a:r>
          </a:p>
          <a:p>
            <a:pPr marL="0" marR="0" lvl="0" indent="0" algn="l" rtl="0">
              <a:spcBef>
                <a:spcPts val="90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p(L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	Probability the skill is already known before the first opportunity to use the skill in problem solving.</a:t>
            </a:r>
          </a:p>
          <a:p>
            <a:pPr marL="0" marR="0" lvl="0" indent="0" algn="l" rtl="0">
              <a:spcBef>
                <a:spcPts val="90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p(T)	Probability the skill will be learned at each opportunity to use the skill.</a:t>
            </a:r>
          </a:p>
          <a:p>
            <a:pPr marL="0" marR="0" lvl="0" indent="0" algn="l" rtl="0">
              <a:spcBef>
                <a:spcPts val="900"/>
              </a:spcBef>
              <a:buSzPct val="25000"/>
              <a:buNone/>
            </a:pPr>
            <a:r>
              <a:rPr lang="en-US" sz="1800" b="0" i="0" u="sng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Two Performance Parameters</a:t>
            </a:r>
          </a:p>
          <a:p>
            <a:pPr marL="0" marR="0" lvl="0" indent="0" algn="l" rtl="0">
              <a:spcBef>
                <a:spcPts val="90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p(G)	Probability the student will guess correctly if the skill is not known.</a:t>
            </a:r>
          </a:p>
          <a:p>
            <a:pPr marL="0" marR="0" lvl="0" indent="0" algn="l" rtl="0">
              <a:spcBef>
                <a:spcPts val="90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p(S)	Probability the student will slip (make a mistake) if the skill is known.</a:t>
            </a:r>
          </a:p>
          <a:p>
            <a:pPr marL="0" marR="0" lvl="0" indent="0" algn="l" rtl="0">
              <a:spcBef>
                <a:spcPts val="90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7" name="Shape 157"/>
          <p:cNvSpPr/>
          <p:nvPr/>
        </p:nvSpPr>
        <p:spPr>
          <a:xfrm>
            <a:off x="5943600" y="1524000"/>
            <a:ext cx="1371599" cy="1371599"/>
          </a:xfrm>
          <a:prstGeom prst="ellipse">
            <a:avLst/>
          </a:prstGeom>
          <a:noFill/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Shape 158"/>
          <p:cNvSpPr txBox="1"/>
          <p:nvPr/>
        </p:nvSpPr>
        <p:spPr>
          <a:xfrm>
            <a:off x="5791200" y="1752600"/>
            <a:ext cx="1676399" cy="7318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Learned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9" name="Shape 159"/>
          <p:cNvSpPr txBox="1"/>
          <p:nvPr/>
        </p:nvSpPr>
        <p:spPr>
          <a:xfrm>
            <a:off x="5029200" y="1676400"/>
            <a:ext cx="6095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p(T)</a:t>
            </a:r>
          </a:p>
        </p:txBody>
      </p:sp>
      <p:sp>
        <p:nvSpPr>
          <p:cNvPr id="160" name="Shape 160"/>
          <p:cNvSpPr/>
          <p:nvPr/>
        </p:nvSpPr>
        <p:spPr>
          <a:xfrm>
            <a:off x="3429000" y="3352800"/>
            <a:ext cx="1143000" cy="381000"/>
          </a:xfrm>
          <a:prstGeom prst="rect">
            <a:avLst/>
          </a:prstGeom>
          <a:noFill/>
          <a:ln w="12700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Shape 161"/>
          <p:cNvSpPr txBox="1"/>
          <p:nvPr/>
        </p:nvSpPr>
        <p:spPr>
          <a:xfrm>
            <a:off x="3581400" y="3352800"/>
            <a:ext cx="10667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correct</a:t>
            </a:r>
          </a:p>
        </p:txBody>
      </p:sp>
      <p:sp>
        <p:nvSpPr>
          <p:cNvPr id="162" name="Shape 162"/>
          <p:cNvSpPr/>
          <p:nvPr/>
        </p:nvSpPr>
        <p:spPr>
          <a:xfrm>
            <a:off x="6096000" y="3352800"/>
            <a:ext cx="1143000" cy="381000"/>
          </a:xfrm>
          <a:prstGeom prst="rect">
            <a:avLst/>
          </a:prstGeom>
          <a:noFill/>
          <a:ln w="12700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Shape 163"/>
          <p:cNvSpPr txBox="1"/>
          <p:nvPr/>
        </p:nvSpPr>
        <p:spPr>
          <a:xfrm>
            <a:off x="6248400" y="3352800"/>
            <a:ext cx="10667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correct</a:t>
            </a:r>
          </a:p>
        </p:txBody>
      </p:sp>
      <p:cxnSp>
        <p:nvCxnSpPr>
          <p:cNvPr id="164" name="Shape 164"/>
          <p:cNvCxnSpPr/>
          <p:nvPr/>
        </p:nvCxnSpPr>
        <p:spPr>
          <a:xfrm>
            <a:off x="3962400" y="2895600"/>
            <a:ext cx="0" cy="4572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165" name="Shape 165"/>
          <p:cNvSpPr txBox="1"/>
          <p:nvPr/>
        </p:nvSpPr>
        <p:spPr>
          <a:xfrm>
            <a:off x="4191000" y="2743200"/>
            <a:ext cx="6857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p(G)</a:t>
            </a:r>
          </a:p>
        </p:txBody>
      </p:sp>
      <p:cxnSp>
        <p:nvCxnSpPr>
          <p:cNvPr id="166" name="Shape 166"/>
          <p:cNvCxnSpPr/>
          <p:nvPr/>
        </p:nvCxnSpPr>
        <p:spPr>
          <a:xfrm>
            <a:off x="6629400" y="2895600"/>
            <a:ext cx="0" cy="4572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167" name="Shape 167"/>
          <p:cNvSpPr txBox="1"/>
          <p:nvPr/>
        </p:nvSpPr>
        <p:spPr>
          <a:xfrm>
            <a:off x="6934200" y="2743200"/>
            <a:ext cx="10667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1-p(S)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x="6324600" y="2362200"/>
            <a:ext cx="914400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p(L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3" name="Shape 173"/>
          <p:cNvCxnSpPr/>
          <p:nvPr/>
        </p:nvCxnSpPr>
        <p:spPr>
          <a:xfrm>
            <a:off x="3276600" y="3124200"/>
            <a:ext cx="4495800" cy="0"/>
          </a:xfrm>
          <a:prstGeom prst="straightConnector1">
            <a:avLst/>
          </a:prstGeom>
          <a:noFill/>
          <a:ln w="762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4000" cy="1104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Classical BKT</a:t>
            </a:r>
          </a:p>
        </p:txBody>
      </p:sp>
      <p:sp>
        <p:nvSpPr>
          <p:cNvPr id="175" name="Shape 175"/>
          <p:cNvSpPr/>
          <p:nvPr/>
        </p:nvSpPr>
        <p:spPr>
          <a:xfrm>
            <a:off x="3276600" y="1524000"/>
            <a:ext cx="1371599" cy="1371599"/>
          </a:xfrm>
          <a:prstGeom prst="ellipse">
            <a:avLst/>
          </a:prstGeom>
          <a:noFill/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Shape 176"/>
          <p:cNvSpPr txBox="1"/>
          <p:nvPr/>
        </p:nvSpPr>
        <p:spPr>
          <a:xfrm>
            <a:off x="3124200" y="1752600"/>
            <a:ext cx="16763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 learned</a:t>
            </a:r>
          </a:p>
        </p:txBody>
      </p:sp>
      <p:cxnSp>
        <p:nvCxnSpPr>
          <p:cNvPr id="177" name="Shape 177"/>
          <p:cNvCxnSpPr/>
          <p:nvPr/>
        </p:nvCxnSpPr>
        <p:spPr>
          <a:xfrm>
            <a:off x="4648200" y="2209800"/>
            <a:ext cx="12954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dash"/>
            <a:round/>
            <a:headEnd type="none" w="med" len="med"/>
            <a:tailEnd type="triangle" w="lg" len="lg"/>
          </a:ln>
        </p:spPr>
      </p:cxnSp>
      <p:sp>
        <p:nvSpPr>
          <p:cNvPr id="178" name="Shape 178"/>
          <p:cNvSpPr txBox="1"/>
          <p:nvPr/>
        </p:nvSpPr>
        <p:spPr>
          <a:xfrm>
            <a:off x="228600" y="3581400"/>
            <a:ext cx="8686800" cy="31178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sng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Two Learning Parameters</a:t>
            </a:r>
          </a:p>
          <a:p>
            <a:pPr marL="0" marR="0" lvl="0" indent="0" algn="l" rtl="0">
              <a:spcBef>
                <a:spcPts val="90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p(L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	Probability the skill is already known before the first opportunity to use the skill in problem solving.</a:t>
            </a:r>
          </a:p>
          <a:p>
            <a:pPr marL="0" marR="0" lvl="0" indent="0" algn="l" rtl="0">
              <a:spcBef>
                <a:spcPts val="90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p(T)	Probability the skill will be learned at each opportunity to use the skill.</a:t>
            </a:r>
          </a:p>
          <a:p>
            <a:pPr marL="0" marR="0" lvl="0" indent="0" algn="l" rtl="0">
              <a:spcBef>
                <a:spcPts val="900"/>
              </a:spcBef>
              <a:buSzPct val="25000"/>
              <a:buNone/>
            </a:pPr>
            <a:r>
              <a:rPr lang="en-US" sz="1800" b="0" i="0" u="sng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Two Performance Parameters</a:t>
            </a:r>
          </a:p>
          <a:p>
            <a:pPr marL="0" marR="0" lvl="0" indent="0" algn="l" rtl="0">
              <a:spcBef>
                <a:spcPts val="90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p(G)	Probability the student will guess correctly if the skill is not known.</a:t>
            </a:r>
          </a:p>
          <a:p>
            <a:pPr marL="0" marR="0" lvl="0" indent="0" algn="l" rtl="0">
              <a:spcBef>
                <a:spcPts val="90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p(S)	Probability the student will slip (make a mistake) if the skill is known.</a:t>
            </a:r>
          </a:p>
          <a:p>
            <a:pPr marL="0" marR="0" lvl="0" indent="0" algn="l" rtl="0">
              <a:spcBef>
                <a:spcPts val="90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9" name="Shape 179"/>
          <p:cNvSpPr/>
          <p:nvPr/>
        </p:nvSpPr>
        <p:spPr>
          <a:xfrm>
            <a:off x="5943600" y="1524000"/>
            <a:ext cx="1371599" cy="1371599"/>
          </a:xfrm>
          <a:prstGeom prst="ellipse">
            <a:avLst/>
          </a:prstGeom>
          <a:noFill/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Shape 180"/>
          <p:cNvSpPr txBox="1"/>
          <p:nvPr/>
        </p:nvSpPr>
        <p:spPr>
          <a:xfrm>
            <a:off x="5791200" y="1752600"/>
            <a:ext cx="1676399" cy="7318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Learned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1" name="Shape 181"/>
          <p:cNvSpPr txBox="1"/>
          <p:nvPr/>
        </p:nvSpPr>
        <p:spPr>
          <a:xfrm>
            <a:off x="5029200" y="1676400"/>
            <a:ext cx="6095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p(T)</a:t>
            </a:r>
          </a:p>
        </p:txBody>
      </p:sp>
      <p:sp>
        <p:nvSpPr>
          <p:cNvPr id="182" name="Shape 182"/>
          <p:cNvSpPr/>
          <p:nvPr/>
        </p:nvSpPr>
        <p:spPr>
          <a:xfrm>
            <a:off x="3429000" y="3352800"/>
            <a:ext cx="1143000" cy="381000"/>
          </a:xfrm>
          <a:prstGeom prst="rect">
            <a:avLst/>
          </a:prstGeom>
          <a:noFill/>
          <a:ln w="12700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Shape 183"/>
          <p:cNvSpPr txBox="1"/>
          <p:nvPr/>
        </p:nvSpPr>
        <p:spPr>
          <a:xfrm>
            <a:off x="3581400" y="3352800"/>
            <a:ext cx="10667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correct</a:t>
            </a:r>
          </a:p>
        </p:txBody>
      </p:sp>
      <p:sp>
        <p:nvSpPr>
          <p:cNvPr id="184" name="Shape 184"/>
          <p:cNvSpPr/>
          <p:nvPr/>
        </p:nvSpPr>
        <p:spPr>
          <a:xfrm>
            <a:off x="6096000" y="3352800"/>
            <a:ext cx="1143000" cy="381000"/>
          </a:xfrm>
          <a:prstGeom prst="rect">
            <a:avLst/>
          </a:prstGeom>
          <a:noFill/>
          <a:ln w="12700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/>
          <p:nvPr/>
        </p:nvSpPr>
        <p:spPr>
          <a:xfrm>
            <a:off x="6248400" y="3352800"/>
            <a:ext cx="10667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correct</a:t>
            </a:r>
          </a:p>
        </p:txBody>
      </p:sp>
      <p:cxnSp>
        <p:nvCxnSpPr>
          <p:cNvPr id="186" name="Shape 186"/>
          <p:cNvCxnSpPr/>
          <p:nvPr/>
        </p:nvCxnSpPr>
        <p:spPr>
          <a:xfrm>
            <a:off x="3962400" y="2895600"/>
            <a:ext cx="0" cy="4572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187" name="Shape 187"/>
          <p:cNvSpPr txBox="1"/>
          <p:nvPr/>
        </p:nvSpPr>
        <p:spPr>
          <a:xfrm>
            <a:off x="4191000" y="2743200"/>
            <a:ext cx="6857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p(G)</a:t>
            </a:r>
          </a:p>
        </p:txBody>
      </p:sp>
      <p:cxnSp>
        <p:nvCxnSpPr>
          <p:cNvPr id="188" name="Shape 188"/>
          <p:cNvCxnSpPr/>
          <p:nvPr/>
        </p:nvCxnSpPr>
        <p:spPr>
          <a:xfrm>
            <a:off x="6629400" y="2895600"/>
            <a:ext cx="0" cy="4572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189" name="Shape 189"/>
          <p:cNvSpPr txBox="1"/>
          <p:nvPr/>
        </p:nvSpPr>
        <p:spPr>
          <a:xfrm>
            <a:off x="6934200" y="2743200"/>
            <a:ext cx="10667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1-p(S)</a:t>
            </a:r>
          </a:p>
        </p:txBody>
      </p:sp>
      <p:sp>
        <p:nvSpPr>
          <p:cNvPr id="190" name="Shape 190"/>
          <p:cNvSpPr txBox="1"/>
          <p:nvPr/>
        </p:nvSpPr>
        <p:spPr>
          <a:xfrm>
            <a:off x="6324600" y="2362200"/>
            <a:ext cx="914400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p(L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</p:txBody>
      </p:sp>
      <p:sp>
        <p:nvSpPr>
          <p:cNvPr id="191" name="Shape 191"/>
          <p:cNvSpPr/>
          <p:nvPr/>
        </p:nvSpPr>
        <p:spPr>
          <a:xfrm>
            <a:off x="6248400" y="2362200"/>
            <a:ext cx="762000" cy="381000"/>
          </a:xfrm>
          <a:prstGeom prst="rect">
            <a:avLst/>
          </a:prstGeom>
          <a:noFill/>
          <a:ln w="381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Shape 192"/>
          <p:cNvSpPr/>
          <p:nvPr/>
        </p:nvSpPr>
        <p:spPr>
          <a:xfrm>
            <a:off x="228600" y="3962400"/>
            <a:ext cx="8686800" cy="685799"/>
          </a:xfrm>
          <a:prstGeom prst="rect">
            <a:avLst/>
          </a:prstGeom>
          <a:noFill/>
          <a:ln w="381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7" name="Shape 197"/>
          <p:cNvCxnSpPr/>
          <p:nvPr/>
        </p:nvCxnSpPr>
        <p:spPr>
          <a:xfrm>
            <a:off x="3276600" y="3124200"/>
            <a:ext cx="4495800" cy="0"/>
          </a:xfrm>
          <a:prstGeom prst="straightConnector1">
            <a:avLst/>
          </a:prstGeom>
          <a:noFill/>
          <a:ln w="762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4000" cy="1104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Classical BKT</a:t>
            </a:r>
          </a:p>
        </p:txBody>
      </p:sp>
      <p:sp>
        <p:nvSpPr>
          <p:cNvPr id="199" name="Shape 199"/>
          <p:cNvSpPr/>
          <p:nvPr/>
        </p:nvSpPr>
        <p:spPr>
          <a:xfrm>
            <a:off x="3276600" y="1524000"/>
            <a:ext cx="1371599" cy="1371599"/>
          </a:xfrm>
          <a:prstGeom prst="ellipse">
            <a:avLst/>
          </a:prstGeom>
          <a:noFill/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Shape 200"/>
          <p:cNvSpPr txBox="1"/>
          <p:nvPr/>
        </p:nvSpPr>
        <p:spPr>
          <a:xfrm>
            <a:off x="3124200" y="1752600"/>
            <a:ext cx="16763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 learned</a:t>
            </a:r>
          </a:p>
        </p:txBody>
      </p:sp>
      <p:cxnSp>
        <p:nvCxnSpPr>
          <p:cNvPr id="201" name="Shape 201"/>
          <p:cNvCxnSpPr/>
          <p:nvPr/>
        </p:nvCxnSpPr>
        <p:spPr>
          <a:xfrm>
            <a:off x="4648200" y="2209800"/>
            <a:ext cx="12954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dash"/>
            <a:round/>
            <a:headEnd type="none" w="med" len="med"/>
            <a:tailEnd type="triangle" w="lg" len="lg"/>
          </a:ln>
        </p:spPr>
      </p:cxnSp>
      <p:sp>
        <p:nvSpPr>
          <p:cNvPr id="202" name="Shape 202"/>
          <p:cNvSpPr txBox="1"/>
          <p:nvPr/>
        </p:nvSpPr>
        <p:spPr>
          <a:xfrm>
            <a:off x="228600" y="3581400"/>
            <a:ext cx="8686800" cy="31178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sng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Two Learning Parameters</a:t>
            </a:r>
          </a:p>
          <a:p>
            <a:pPr marL="0" marR="0" lvl="0" indent="0" algn="l" rtl="0">
              <a:spcBef>
                <a:spcPts val="90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p(L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	Probability the skill is already known before the first opportunity to use the skill in problem solving.</a:t>
            </a:r>
          </a:p>
          <a:p>
            <a:pPr marL="0" marR="0" lvl="0" indent="0" algn="l" rtl="0">
              <a:spcBef>
                <a:spcPts val="90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p(T)	Probability the skill will be learned at each opportunity to use the skill.</a:t>
            </a:r>
          </a:p>
          <a:p>
            <a:pPr marL="0" marR="0" lvl="0" indent="0" algn="l" rtl="0">
              <a:spcBef>
                <a:spcPts val="900"/>
              </a:spcBef>
              <a:buSzPct val="25000"/>
              <a:buNone/>
            </a:pPr>
            <a:r>
              <a:rPr lang="en-US" sz="1800" b="0" i="0" u="sng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Two Performance Parameters</a:t>
            </a:r>
          </a:p>
          <a:p>
            <a:pPr marL="0" marR="0" lvl="0" indent="0" algn="l" rtl="0">
              <a:spcBef>
                <a:spcPts val="90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p(G)	Probability the student will guess correctly if the skill is not known.</a:t>
            </a:r>
          </a:p>
          <a:p>
            <a:pPr marL="0" marR="0" lvl="0" indent="0" algn="l" rtl="0">
              <a:spcBef>
                <a:spcPts val="90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p(S)	Probability the student will slip (make a mistake) if the skill is known.</a:t>
            </a:r>
          </a:p>
          <a:p>
            <a:pPr marL="0" marR="0" lvl="0" indent="0" algn="l" rtl="0">
              <a:spcBef>
                <a:spcPts val="90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3" name="Shape 203"/>
          <p:cNvSpPr/>
          <p:nvPr/>
        </p:nvSpPr>
        <p:spPr>
          <a:xfrm>
            <a:off x="5943600" y="1524000"/>
            <a:ext cx="1371599" cy="1371599"/>
          </a:xfrm>
          <a:prstGeom prst="ellipse">
            <a:avLst/>
          </a:prstGeom>
          <a:noFill/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Shape 204"/>
          <p:cNvSpPr txBox="1"/>
          <p:nvPr/>
        </p:nvSpPr>
        <p:spPr>
          <a:xfrm>
            <a:off x="5791200" y="1752600"/>
            <a:ext cx="1676399" cy="7318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Learned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5" name="Shape 205"/>
          <p:cNvSpPr txBox="1"/>
          <p:nvPr/>
        </p:nvSpPr>
        <p:spPr>
          <a:xfrm>
            <a:off x="5029200" y="1676400"/>
            <a:ext cx="6095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p(T)</a:t>
            </a:r>
          </a:p>
        </p:txBody>
      </p:sp>
      <p:sp>
        <p:nvSpPr>
          <p:cNvPr id="206" name="Shape 206"/>
          <p:cNvSpPr/>
          <p:nvPr/>
        </p:nvSpPr>
        <p:spPr>
          <a:xfrm>
            <a:off x="3429000" y="3352800"/>
            <a:ext cx="1143000" cy="381000"/>
          </a:xfrm>
          <a:prstGeom prst="rect">
            <a:avLst/>
          </a:prstGeom>
          <a:noFill/>
          <a:ln w="12700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Shape 207"/>
          <p:cNvSpPr txBox="1"/>
          <p:nvPr/>
        </p:nvSpPr>
        <p:spPr>
          <a:xfrm>
            <a:off x="3581400" y="3352800"/>
            <a:ext cx="10667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correct</a:t>
            </a:r>
          </a:p>
        </p:txBody>
      </p:sp>
      <p:sp>
        <p:nvSpPr>
          <p:cNvPr id="208" name="Shape 208"/>
          <p:cNvSpPr/>
          <p:nvPr/>
        </p:nvSpPr>
        <p:spPr>
          <a:xfrm>
            <a:off x="6096000" y="3352800"/>
            <a:ext cx="1143000" cy="381000"/>
          </a:xfrm>
          <a:prstGeom prst="rect">
            <a:avLst/>
          </a:prstGeom>
          <a:noFill/>
          <a:ln w="12700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Shape 209"/>
          <p:cNvSpPr txBox="1"/>
          <p:nvPr/>
        </p:nvSpPr>
        <p:spPr>
          <a:xfrm>
            <a:off x="6248400" y="3352800"/>
            <a:ext cx="10667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correct</a:t>
            </a:r>
          </a:p>
        </p:txBody>
      </p:sp>
      <p:cxnSp>
        <p:nvCxnSpPr>
          <p:cNvPr id="210" name="Shape 210"/>
          <p:cNvCxnSpPr/>
          <p:nvPr/>
        </p:nvCxnSpPr>
        <p:spPr>
          <a:xfrm>
            <a:off x="3962400" y="2895600"/>
            <a:ext cx="0" cy="4572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211" name="Shape 211"/>
          <p:cNvSpPr txBox="1"/>
          <p:nvPr/>
        </p:nvSpPr>
        <p:spPr>
          <a:xfrm>
            <a:off x="4191000" y="2743200"/>
            <a:ext cx="6857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p(G)</a:t>
            </a:r>
          </a:p>
        </p:txBody>
      </p:sp>
      <p:cxnSp>
        <p:nvCxnSpPr>
          <p:cNvPr id="212" name="Shape 212"/>
          <p:cNvCxnSpPr/>
          <p:nvPr/>
        </p:nvCxnSpPr>
        <p:spPr>
          <a:xfrm>
            <a:off x="6629400" y="2895600"/>
            <a:ext cx="0" cy="4572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213" name="Shape 213"/>
          <p:cNvSpPr txBox="1"/>
          <p:nvPr/>
        </p:nvSpPr>
        <p:spPr>
          <a:xfrm>
            <a:off x="6934200" y="2743200"/>
            <a:ext cx="10667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1-p(S)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6324600" y="2362200"/>
            <a:ext cx="914400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p(L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</p:txBody>
      </p:sp>
      <p:sp>
        <p:nvSpPr>
          <p:cNvPr id="215" name="Shape 215"/>
          <p:cNvSpPr/>
          <p:nvPr/>
        </p:nvSpPr>
        <p:spPr>
          <a:xfrm>
            <a:off x="4953000" y="1688616"/>
            <a:ext cx="762000" cy="381000"/>
          </a:xfrm>
          <a:prstGeom prst="rect">
            <a:avLst/>
          </a:prstGeom>
          <a:noFill/>
          <a:ln w="381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Shape 216"/>
          <p:cNvSpPr/>
          <p:nvPr/>
        </p:nvSpPr>
        <p:spPr>
          <a:xfrm>
            <a:off x="228600" y="4572000"/>
            <a:ext cx="8686800" cy="568324"/>
          </a:xfrm>
          <a:prstGeom prst="rect">
            <a:avLst/>
          </a:prstGeom>
          <a:noFill/>
          <a:ln w="381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1" name="Shape 221"/>
          <p:cNvCxnSpPr/>
          <p:nvPr/>
        </p:nvCxnSpPr>
        <p:spPr>
          <a:xfrm>
            <a:off x="3276600" y="3124200"/>
            <a:ext cx="4495800" cy="0"/>
          </a:xfrm>
          <a:prstGeom prst="straightConnector1">
            <a:avLst/>
          </a:prstGeom>
          <a:noFill/>
          <a:ln w="762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2" name="Shape 222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4000" cy="1104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Classical BKT</a:t>
            </a:r>
          </a:p>
        </p:txBody>
      </p:sp>
      <p:sp>
        <p:nvSpPr>
          <p:cNvPr id="223" name="Shape 223"/>
          <p:cNvSpPr/>
          <p:nvPr/>
        </p:nvSpPr>
        <p:spPr>
          <a:xfrm>
            <a:off x="3276600" y="1524000"/>
            <a:ext cx="1371599" cy="1371599"/>
          </a:xfrm>
          <a:prstGeom prst="ellipse">
            <a:avLst/>
          </a:prstGeom>
          <a:noFill/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Shape 224"/>
          <p:cNvSpPr txBox="1"/>
          <p:nvPr/>
        </p:nvSpPr>
        <p:spPr>
          <a:xfrm>
            <a:off x="3124200" y="1752600"/>
            <a:ext cx="16763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 learned</a:t>
            </a:r>
          </a:p>
        </p:txBody>
      </p:sp>
      <p:cxnSp>
        <p:nvCxnSpPr>
          <p:cNvPr id="225" name="Shape 225"/>
          <p:cNvCxnSpPr/>
          <p:nvPr/>
        </p:nvCxnSpPr>
        <p:spPr>
          <a:xfrm>
            <a:off x="4648200" y="2209800"/>
            <a:ext cx="12954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dash"/>
            <a:round/>
            <a:headEnd type="none" w="med" len="med"/>
            <a:tailEnd type="triangle" w="lg" len="lg"/>
          </a:ln>
        </p:spPr>
      </p:cxnSp>
      <p:sp>
        <p:nvSpPr>
          <p:cNvPr id="226" name="Shape 226"/>
          <p:cNvSpPr txBox="1"/>
          <p:nvPr/>
        </p:nvSpPr>
        <p:spPr>
          <a:xfrm>
            <a:off x="228600" y="3581400"/>
            <a:ext cx="8686800" cy="31178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sng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Two Learning Parameters</a:t>
            </a:r>
          </a:p>
          <a:p>
            <a:pPr marL="0" marR="0" lvl="0" indent="0" algn="l" rtl="0">
              <a:spcBef>
                <a:spcPts val="90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p(L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	Probability the skill is already known before the first opportunity to use the skill in problem solving.</a:t>
            </a:r>
          </a:p>
          <a:p>
            <a:pPr marL="0" marR="0" lvl="0" indent="0" algn="l" rtl="0">
              <a:spcBef>
                <a:spcPts val="90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p(T)	Probability the skill will be learned at each opportunity to use the skill.</a:t>
            </a:r>
          </a:p>
          <a:p>
            <a:pPr marL="0" marR="0" lvl="0" indent="0" algn="l" rtl="0">
              <a:spcBef>
                <a:spcPts val="900"/>
              </a:spcBef>
              <a:buSzPct val="25000"/>
              <a:buNone/>
            </a:pPr>
            <a:r>
              <a:rPr lang="en-US" sz="1800" b="0" i="0" u="sng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Two Performance Parameters</a:t>
            </a:r>
          </a:p>
          <a:p>
            <a:pPr marL="0" marR="0" lvl="0" indent="0" algn="l" rtl="0">
              <a:spcBef>
                <a:spcPts val="90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p(G)	Probability the student will guess correctly if the skill is not known.</a:t>
            </a:r>
          </a:p>
          <a:p>
            <a:pPr marL="0" marR="0" lvl="0" indent="0" algn="l" rtl="0">
              <a:spcBef>
                <a:spcPts val="90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p(S)	Probability the student will slip (make a mistake) if the skill is known.</a:t>
            </a:r>
          </a:p>
          <a:p>
            <a:pPr marL="0" marR="0" lvl="0" indent="0" algn="l" rtl="0">
              <a:spcBef>
                <a:spcPts val="90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7" name="Shape 227"/>
          <p:cNvSpPr/>
          <p:nvPr/>
        </p:nvSpPr>
        <p:spPr>
          <a:xfrm>
            <a:off x="5943600" y="1524000"/>
            <a:ext cx="1371599" cy="1371599"/>
          </a:xfrm>
          <a:prstGeom prst="ellipse">
            <a:avLst/>
          </a:prstGeom>
          <a:noFill/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Shape 228"/>
          <p:cNvSpPr txBox="1"/>
          <p:nvPr/>
        </p:nvSpPr>
        <p:spPr>
          <a:xfrm>
            <a:off x="5791200" y="1752600"/>
            <a:ext cx="1676399" cy="7318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Learned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9" name="Shape 229"/>
          <p:cNvSpPr txBox="1"/>
          <p:nvPr/>
        </p:nvSpPr>
        <p:spPr>
          <a:xfrm>
            <a:off x="5029200" y="1676400"/>
            <a:ext cx="6095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p(T)</a:t>
            </a:r>
          </a:p>
        </p:txBody>
      </p:sp>
      <p:sp>
        <p:nvSpPr>
          <p:cNvPr id="230" name="Shape 230"/>
          <p:cNvSpPr/>
          <p:nvPr/>
        </p:nvSpPr>
        <p:spPr>
          <a:xfrm>
            <a:off x="3429000" y="3352800"/>
            <a:ext cx="1143000" cy="381000"/>
          </a:xfrm>
          <a:prstGeom prst="rect">
            <a:avLst/>
          </a:prstGeom>
          <a:noFill/>
          <a:ln w="12700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Shape 231"/>
          <p:cNvSpPr txBox="1"/>
          <p:nvPr/>
        </p:nvSpPr>
        <p:spPr>
          <a:xfrm>
            <a:off x="3581400" y="3352800"/>
            <a:ext cx="10667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correct</a:t>
            </a:r>
          </a:p>
        </p:txBody>
      </p:sp>
      <p:sp>
        <p:nvSpPr>
          <p:cNvPr id="232" name="Shape 232"/>
          <p:cNvSpPr/>
          <p:nvPr/>
        </p:nvSpPr>
        <p:spPr>
          <a:xfrm>
            <a:off x="6096000" y="3352800"/>
            <a:ext cx="1143000" cy="381000"/>
          </a:xfrm>
          <a:prstGeom prst="rect">
            <a:avLst/>
          </a:prstGeom>
          <a:noFill/>
          <a:ln w="12700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Shape 233"/>
          <p:cNvSpPr txBox="1"/>
          <p:nvPr/>
        </p:nvSpPr>
        <p:spPr>
          <a:xfrm>
            <a:off x="6248400" y="3352800"/>
            <a:ext cx="10667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correct</a:t>
            </a:r>
          </a:p>
        </p:txBody>
      </p:sp>
      <p:cxnSp>
        <p:nvCxnSpPr>
          <p:cNvPr id="234" name="Shape 234"/>
          <p:cNvCxnSpPr/>
          <p:nvPr/>
        </p:nvCxnSpPr>
        <p:spPr>
          <a:xfrm>
            <a:off x="3962400" y="2895600"/>
            <a:ext cx="0" cy="4572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235" name="Shape 235"/>
          <p:cNvSpPr txBox="1"/>
          <p:nvPr/>
        </p:nvSpPr>
        <p:spPr>
          <a:xfrm>
            <a:off x="4191000" y="2743200"/>
            <a:ext cx="6857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p(G)</a:t>
            </a:r>
          </a:p>
        </p:txBody>
      </p:sp>
      <p:cxnSp>
        <p:nvCxnSpPr>
          <p:cNvPr id="236" name="Shape 236"/>
          <p:cNvCxnSpPr/>
          <p:nvPr/>
        </p:nvCxnSpPr>
        <p:spPr>
          <a:xfrm>
            <a:off x="6629400" y="2895600"/>
            <a:ext cx="0" cy="4572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237" name="Shape 237"/>
          <p:cNvSpPr txBox="1"/>
          <p:nvPr/>
        </p:nvSpPr>
        <p:spPr>
          <a:xfrm>
            <a:off x="6934200" y="2743200"/>
            <a:ext cx="10667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1-p(S)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x="6324600" y="2362200"/>
            <a:ext cx="914400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p(L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</p:txBody>
      </p:sp>
      <p:sp>
        <p:nvSpPr>
          <p:cNvPr id="239" name="Shape 239"/>
          <p:cNvSpPr/>
          <p:nvPr/>
        </p:nvSpPr>
        <p:spPr>
          <a:xfrm>
            <a:off x="4108173" y="2745477"/>
            <a:ext cx="762000" cy="381000"/>
          </a:xfrm>
          <a:prstGeom prst="rect">
            <a:avLst/>
          </a:prstGeom>
          <a:noFill/>
          <a:ln w="381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Shape 240"/>
          <p:cNvSpPr/>
          <p:nvPr/>
        </p:nvSpPr>
        <p:spPr>
          <a:xfrm>
            <a:off x="190500" y="5410200"/>
            <a:ext cx="8686800" cy="568324"/>
          </a:xfrm>
          <a:prstGeom prst="rect">
            <a:avLst/>
          </a:prstGeom>
          <a:noFill/>
          <a:ln w="381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5" name="Shape 245"/>
          <p:cNvCxnSpPr/>
          <p:nvPr/>
        </p:nvCxnSpPr>
        <p:spPr>
          <a:xfrm>
            <a:off x="3276600" y="3124200"/>
            <a:ext cx="4495800" cy="0"/>
          </a:xfrm>
          <a:prstGeom prst="straightConnector1">
            <a:avLst/>
          </a:prstGeom>
          <a:noFill/>
          <a:ln w="762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4000" cy="1104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Classical BKT</a:t>
            </a:r>
          </a:p>
        </p:txBody>
      </p:sp>
      <p:sp>
        <p:nvSpPr>
          <p:cNvPr id="247" name="Shape 247"/>
          <p:cNvSpPr/>
          <p:nvPr/>
        </p:nvSpPr>
        <p:spPr>
          <a:xfrm>
            <a:off x="3276600" y="1524000"/>
            <a:ext cx="1371599" cy="1371599"/>
          </a:xfrm>
          <a:prstGeom prst="ellipse">
            <a:avLst/>
          </a:prstGeom>
          <a:noFill/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Shape 248"/>
          <p:cNvSpPr txBox="1"/>
          <p:nvPr/>
        </p:nvSpPr>
        <p:spPr>
          <a:xfrm>
            <a:off x="3124200" y="1752600"/>
            <a:ext cx="16763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 learned</a:t>
            </a:r>
          </a:p>
        </p:txBody>
      </p:sp>
      <p:cxnSp>
        <p:nvCxnSpPr>
          <p:cNvPr id="249" name="Shape 249"/>
          <p:cNvCxnSpPr/>
          <p:nvPr/>
        </p:nvCxnSpPr>
        <p:spPr>
          <a:xfrm>
            <a:off x="4648200" y="2209800"/>
            <a:ext cx="12954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dash"/>
            <a:round/>
            <a:headEnd type="none" w="med" len="med"/>
            <a:tailEnd type="triangle" w="lg" len="lg"/>
          </a:ln>
        </p:spPr>
      </p:cxnSp>
      <p:sp>
        <p:nvSpPr>
          <p:cNvPr id="250" name="Shape 250"/>
          <p:cNvSpPr txBox="1"/>
          <p:nvPr/>
        </p:nvSpPr>
        <p:spPr>
          <a:xfrm>
            <a:off x="228600" y="3581400"/>
            <a:ext cx="8686800" cy="31178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sng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Two Learning Parameters</a:t>
            </a:r>
          </a:p>
          <a:p>
            <a:pPr marL="0" marR="0" lvl="0" indent="0" algn="l" rtl="0">
              <a:spcBef>
                <a:spcPts val="90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p(L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	Probability the skill is already known before the first opportunity to use the skill in problem solving.</a:t>
            </a:r>
          </a:p>
          <a:p>
            <a:pPr marL="0" marR="0" lvl="0" indent="0" algn="l" rtl="0">
              <a:spcBef>
                <a:spcPts val="90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p(T)	Probability the skill will be learned at each opportunity to use the skill.</a:t>
            </a:r>
          </a:p>
          <a:p>
            <a:pPr marL="0" marR="0" lvl="0" indent="0" algn="l" rtl="0">
              <a:spcBef>
                <a:spcPts val="900"/>
              </a:spcBef>
              <a:buSzPct val="25000"/>
              <a:buNone/>
            </a:pPr>
            <a:r>
              <a:rPr lang="en-US" sz="1800" b="0" i="0" u="sng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Two Performance Parameters</a:t>
            </a:r>
          </a:p>
          <a:p>
            <a:pPr marL="0" marR="0" lvl="0" indent="0" algn="l" rtl="0">
              <a:spcBef>
                <a:spcPts val="90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p(G)	Probability the student will guess correctly if the skill is not known.</a:t>
            </a:r>
          </a:p>
          <a:p>
            <a:pPr marL="0" marR="0" lvl="0" indent="0" algn="l" rtl="0">
              <a:spcBef>
                <a:spcPts val="90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p(S)	Probability the student will slip (make a mistake) if the skill is known.</a:t>
            </a:r>
          </a:p>
          <a:p>
            <a:pPr marL="0" marR="0" lvl="0" indent="0" algn="l" rtl="0">
              <a:spcBef>
                <a:spcPts val="90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1" name="Shape 251"/>
          <p:cNvSpPr/>
          <p:nvPr/>
        </p:nvSpPr>
        <p:spPr>
          <a:xfrm>
            <a:off x="5943600" y="1524000"/>
            <a:ext cx="1371599" cy="1371599"/>
          </a:xfrm>
          <a:prstGeom prst="ellipse">
            <a:avLst/>
          </a:prstGeom>
          <a:noFill/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Shape 252"/>
          <p:cNvSpPr txBox="1"/>
          <p:nvPr/>
        </p:nvSpPr>
        <p:spPr>
          <a:xfrm>
            <a:off x="5791200" y="1752600"/>
            <a:ext cx="1676399" cy="7318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Learned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3" name="Shape 253"/>
          <p:cNvSpPr txBox="1"/>
          <p:nvPr/>
        </p:nvSpPr>
        <p:spPr>
          <a:xfrm>
            <a:off x="5029200" y="1676400"/>
            <a:ext cx="6095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p(T)</a:t>
            </a:r>
          </a:p>
        </p:txBody>
      </p:sp>
      <p:sp>
        <p:nvSpPr>
          <p:cNvPr id="254" name="Shape 254"/>
          <p:cNvSpPr/>
          <p:nvPr/>
        </p:nvSpPr>
        <p:spPr>
          <a:xfrm>
            <a:off x="3429000" y="3352800"/>
            <a:ext cx="1143000" cy="381000"/>
          </a:xfrm>
          <a:prstGeom prst="rect">
            <a:avLst/>
          </a:prstGeom>
          <a:noFill/>
          <a:ln w="12700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" name="Shape 255"/>
          <p:cNvSpPr txBox="1"/>
          <p:nvPr/>
        </p:nvSpPr>
        <p:spPr>
          <a:xfrm>
            <a:off x="3581400" y="3352800"/>
            <a:ext cx="10667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correct</a:t>
            </a:r>
          </a:p>
        </p:txBody>
      </p:sp>
      <p:sp>
        <p:nvSpPr>
          <p:cNvPr id="256" name="Shape 256"/>
          <p:cNvSpPr/>
          <p:nvPr/>
        </p:nvSpPr>
        <p:spPr>
          <a:xfrm>
            <a:off x="6096000" y="3352800"/>
            <a:ext cx="1143000" cy="381000"/>
          </a:xfrm>
          <a:prstGeom prst="rect">
            <a:avLst/>
          </a:prstGeom>
          <a:noFill/>
          <a:ln w="12700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Shape 257"/>
          <p:cNvSpPr txBox="1"/>
          <p:nvPr/>
        </p:nvSpPr>
        <p:spPr>
          <a:xfrm>
            <a:off x="6248400" y="3352800"/>
            <a:ext cx="10667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correct</a:t>
            </a:r>
          </a:p>
        </p:txBody>
      </p:sp>
      <p:cxnSp>
        <p:nvCxnSpPr>
          <p:cNvPr id="258" name="Shape 258"/>
          <p:cNvCxnSpPr/>
          <p:nvPr/>
        </p:nvCxnSpPr>
        <p:spPr>
          <a:xfrm>
            <a:off x="3962400" y="2895600"/>
            <a:ext cx="0" cy="4572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259" name="Shape 259"/>
          <p:cNvSpPr txBox="1"/>
          <p:nvPr/>
        </p:nvSpPr>
        <p:spPr>
          <a:xfrm>
            <a:off x="4191000" y="2743200"/>
            <a:ext cx="6857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p(G)</a:t>
            </a:r>
          </a:p>
        </p:txBody>
      </p:sp>
      <p:cxnSp>
        <p:nvCxnSpPr>
          <p:cNvPr id="260" name="Shape 260"/>
          <p:cNvCxnSpPr/>
          <p:nvPr/>
        </p:nvCxnSpPr>
        <p:spPr>
          <a:xfrm>
            <a:off x="6629400" y="2895600"/>
            <a:ext cx="0" cy="4572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261" name="Shape 261"/>
          <p:cNvSpPr txBox="1"/>
          <p:nvPr/>
        </p:nvSpPr>
        <p:spPr>
          <a:xfrm>
            <a:off x="6934200" y="2743200"/>
            <a:ext cx="10667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1-p(S)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6324600" y="2362200"/>
            <a:ext cx="914400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p(L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</p:txBody>
      </p:sp>
      <p:sp>
        <p:nvSpPr>
          <p:cNvPr id="263" name="Shape 263"/>
          <p:cNvSpPr/>
          <p:nvPr/>
        </p:nvSpPr>
        <p:spPr>
          <a:xfrm>
            <a:off x="6934200" y="2745477"/>
            <a:ext cx="762000" cy="381000"/>
          </a:xfrm>
          <a:prstGeom prst="rect">
            <a:avLst/>
          </a:prstGeom>
          <a:noFill/>
          <a:ln w="381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Shape 264"/>
          <p:cNvSpPr/>
          <p:nvPr/>
        </p:nvSpPr>
        <p:spPr>
          <a:xfrm>
            <a:off x="140804" y="5867400"/>
            <a:ext cx="8686800" cy="568324"/>
          </a:xfrm>
          <a:prstGeom prst="rect">
            <a:avLst/>
          </a:prstGeom>
          <a:noFill/>
          <a:ln w="381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Predicting Current Student Correctness</a:t>
            </a:r>
          </a:p>
        </p:txBody>
      </p:sp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PCORR = P(Ln)*P(~S)+P(~Ln)*P(G)</a:t>
            </a:r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Bayesian Knowledge Tracing</a:t>
            </a:r>
          </a:p>
        </p:txBody>
      </p:sp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Whenever the student has an opportunity to use a skill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probability that the student knows the skill is updated 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Using formulas derived from Bayes’ Theorem. </a:t>
            </a:r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Formulas</a:t>
            </a:r>
          </a:p>
        </p:txBody>
      </p:sp>
      <p:sp>
        <p:nvSpPr>
          <p:cNvPr id="282" name="Shape 282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Shape 283"/>
          <p:cNvSpPr/>
          <p:nvPr/>
        </p:nvSpPr>
        <p:spPr>
          <a:xfrm>
            <a:off x="228600" y="8763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Shape 284"/>
          <p:cNvSpPr/>
          <p:nvPr/>
        </p:nvSpPr>
        <p:spPr>
          <a:xfrm>
            <a:off x="228600" y="127635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5" name="Shape 28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8600" y="1600200"/>
            <a:ext cx="8702675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Shape 28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2400" y="3352800"/>
            <a:ext cx="8675688" cy="10906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Shape 28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52400" y="5086350"/>
            <a:ext cx="8858249" cy="754063"/>
          </a:xfrm>
          <a:prstGeom prst="rect">
            <a:avLst/>
          </a:prstGeom>
          <a:noFill/>
          <a:ln>
            <a:noFill/>
          </a:ln>
        </p:spPr>
      </p:pic>
      <p:sp>
        <p:nvSpPr>
          <p:cNvPr id="288" name="Shape 288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Shape 289"/>
          <p:cNvSpPr/>
          <p:nvPr/>
        </p:nvSpPr>
        <p:spPr>
          <a:xfrm>
            <a:off x="0" y="8763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Shape 290"/>
          <p:cNvSpPr/>
          <p:nvPr/>
        </p:nvSpPr>
        <p:spPr>
          <a:xfrm>
            <a:off x="0" y="127635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Shape 291"/>
          <p:cNvSpPr/>
          <p:nvPr/>
        </p:nvSpPr>
        <p:spPr>
          <a:xfrm>
            <a:off x="0" y="1552575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</p:txBody>
      </p:sp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66206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32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= 0.4, P(T) = 0.1, P(S) = 0.3, P(G) = 0.2</a:t>
            </a:r>
          </a:p>
        </p:txBody>
      </p:sp>
      <p:graphicFrame>
        <p:nvGraphicFramePr>
          <p:cNvPr id="298" name="Shape 298"/>
          <p:cNvGraphicFramePr/>
          <p:nvPr/>
        </p:nvGraphicFramePr>
        <p:xfrm>
          <a:off x="152400" y="2286000"/>
          <a:ext cx="8839200" cy="4450115"/>
        </p:xfrm>
        <a:graphic>
          <a:graphicData uri="http://schemas.openxmlformats.org/drawingml/2006/table">
            <a:tbl>
              <a:tblPr firstRow="1" bandRow="1">
                <a:noFill/>
                <a:tableStyleId>{E0F08688-3A85-4B9E-A4B6-9F70130FF377}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2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Actual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|actual)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</a:t>
                      </a:r>
                      <a:r>
                        <a:rPr lang="en-US" sz="2800" u="none" strike="noStrike" cap="none"/>
                        <a:t>)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0.4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Bayesian Knowledge Tracing (BKT)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classic approach for measuring tightly defined skill in online learning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First proposed by Richard Atkinson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Most thoroughly articulated and studied by Albert Corbett and John Anderson</a:t>
            </a:r>
          </a:p>
        </p:txBody>
      </p:sp>
      <p:pic>
        <p:nvPicPr>
          <p:cNvPr id="108" name="Shape 108" descr="RCARobe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27392" y="2548890"/>
            <a:ext cx="1257299" cy="1760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 descr="http://www.psy.cmu.edu/people/corbett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751141" y="5347114"/>
            <a:ext cx="1238250" cy="1238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Shape 110" descr="http://www.psy.cmu.edu/people/anderson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989391" y="5347114"/>
            <a:ext cx="990599" cy="123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</p:txBody>
      </p:sp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66206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32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= 0.4, P(T) = 0.1, P(S) = 0.3, P(G) = 0.2</a:t>
            </a:r>
          </a:p>
        </p:txBody>
      </p:sp>
      <p:graphicFrame>
        <p:nvGraphicFramePr>
          <p:cNvPr id="305" name="Shape 305"/>
          <p:cNvGraphicFramePr/>
          <p:nvPr/>
        </p:nvGraphicFramePr>
        <p:xfrm>
          <a:off x="152400" y="2286000"/>
          <a:ext cx="8839200" cy="4632995"/>
        </p:xfrm>
        <a:graphic>
          <a:graphicData uri="http://schemas.openxmlformats.org/drawingml/2006/table">
            <a:tbl>
              <a:tblPr firstRow="1" bandRow="1">
                <a:noFill/>
                <a:tableStyleId>{E0F08688-3A85-4B9E-A4B6-9F70130FF377}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2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Actual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|actual)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</a:t>
                      </a:r>
                      <a:r>
                        <a:rPr lang="en-US" sz="2800" u="none" strike="noStrike" cap="none"/>
                        <a:t>)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0.4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u="none" strike="noStrike" cap="none"/>
                        <a:t>(0.4)(0.3)</a:t>
                      </a:r>
                      <a:br>
                        <a:rPr lang="en-US" sz="2000" u="none" strike="noStrike" cap="none"/>
                      </a:br>
                      <a:r>
                        <a:rPr lang="en-US" sz="2000" u="none" strike="noStrike" cap="none"/>
                        <a:t>(0.4)(0.3)+(0.6)(0.8)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306" name="Shape 306"/>
          <p:cNvCxnSpPr/>
          <p:nvPr/>
        </p:nvCxnSpPr>
        <p:spPr>
          <a:xfrm>
            <a:off x="4876800" y="3505200"/>
            <a:ext cx="1981199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</p:txBody>
      </p:sp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66206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32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= 0.4, P(T) = 0.1, P(S) = 0.3, P(G) = 0.2</a:t>
            </a:r>
          </a:p>
        </p:txBody>
      </p:sp>
      <p:graphicFrame>
        <p:nvGraphicFramePr>
          <p:cNvPr id="313" name="Shape 313"/>
          <p:cNvGraphicFramePr/>
          <p:nvPr/>
        </p:nvGraphicFramePr>
        <p:xfrm>
          <a:off x="152400" y="2286000"/>
          <a:ext cx="8839200" cy="4632995"/>
        </p:xfrm>
        <a:graphic>
          <a:graphicData uri="http://schemas.openxmlformats.org/drawingml/2006/table">
            <a:tbl>
              <a:tblPr firstRow="1" bandRow="1">
                <a:noFill/>
                <a:tableStyleId>{E0F08688-3A85-4B9E-A4B6-9F70130FF377}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2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Actual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|actual)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</a:t>
                      </a:r>
                      <a:r>
                        <a:rPr lang="en-US" sz="2800" u="none" strike="noStrike" cap="none"/>
                        <a:t>)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0.4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u="none" strike="noStrike" cap="none"/>
                        <a:t>(0.12)</a:t>
                      </a:r>
                      <a:br>
                        <a:rPr lang="en-US" sz="2000" u="none" strike="noStrike" cap="none"/>
                      </a:br>
                      <a:r>
                        <a:rPr lang="en-US" sz="2000" u="none" strike="noStrike" cap="none"/>
                        <a:t>(0.12)+(0.48)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314" name="Shape 314"/>
          <p:cNvCxnSpPr/>
          <p:nvPr/>
        </p:nvCxnSpPr>
        <p:spPr>
          <a:xfrm>
            <a:off x="4876800" y="3505200"/>
            <a:ext cx="1981199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</p:txBody>
      </p:sp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66206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32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= 0.4, P(T) = 0.1, P(S) = 0.3, P(G) = 0.2</a:t>
            </a:r>
          </a:p>
        </p:txBody>
      </p:sp>
      <p:graphicFrame>
        <p:nvGraphicFramePr>
          <p:cNvPr id="321" name="Shape 321"/>
          <p:cNvGraphicFramePr/>
          <p:nvPr/>
        </p:nvGraphicFramePr>
        <p:xfrm>
          <a:off x="152400" y="2286000"/>
          <a:ext cx="8839200" cy="4450115"/>
        </p:xfrm>
        <a:graphic>
          <a:graphicData uri="http://schemas.openxmlformats.org/drawingml/2006/table">
            <a:tbl>
              <a:tblPr firstRow="1" bandRow="1">
                <a:noFill/>
                <a:tableStyleId>{E0F08688-3A85-4B9E-A4B6-9F70130FF377}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2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Actual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|actual)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</a:t>
                      </a:r>
                      <a:r>
                        <a:rPr lang="en-US" sz="2800" u="none" strike="noStrike" cap="none"/>
                        <a:t>)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0.4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0.2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</p:txBody>
      </p:sp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66206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32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= 0.4, P(T) = 0.1, P(S) = 0.3, P(G) = 0.2</a:t>
            </a:r>
          </a:p>
        </p:txBody>
      </p:sp>
      <p:graphicFrame>
        <p:nvGraphicFramePr>
          <p:cNvPr id="328" name="Shape 328"/>
          <p:cNvGraphicFramePr/>
          <p:nvPr/>
        </p:nvGraphicFramePr>
        <p:xfrm>
          <a:off x="152400" y="2286000"/>
          <a:ext cx="8839200" cy="4450115"/>
        </p:xfrm>
        <a:graphic>
          <a:graphicData uri="http://schemas.openxmlformats.org/drawingml/2006/table">
            <a:tbl>
              <a:tblPr firstRow="1" bandRow="1">
                <a:noFill/>
                <a:tableStyleId>{E0F08688-3A85-4B9E-A4B6-9F70130FF377}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2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Actual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|actual)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</a:t>
                      </a:r>
                      <a:r>
                        <a:rPr lang="en-US" sz="2800" u="none" strike="noStrike" cap="none"/>
                        <a:t>)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0.4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0.2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u="none" strike="noStrike" cap="none"/>
                        <a:t>0.2+(0.8)(0.1)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</p:txBody>
      </p:sp>
      <p:sp>
        <p:nvSpPr>
          <p:cNvPr id="334" name="Shape 334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66206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32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= 0.4, P(T) = 0.1, P(S) = 0.3, P(G) = 0.2</a:t>
            </a:r>
          </a:p>
        </p:txBody>
      </p:sp>
      <p:graphicFrame>
        <p:nvGraphicFramePr>
          <p:cNvPr id="335" name="Shape 335"/>
          <p:cNvGraphicFramePr/>
          <p:nvPr/>
        </p:nvGraphicFramePr>
        <p:xfrm>
          <a:off x="152400" y="2286000"/>
          <a:ext cx="8839200" cy="4450115"/>
        </p:xfrm>
        <a:graphic>
          <a:graphicData uri="http://schemas.openxmlformats.org/drawingml/2006/table">
            <a:tbl>
              <a:tblPr firstRow="1" bandRow="1">
                <a:noFill/>
                <a:tableStyleId>{E0F08688-3A85-4B9E-A4B6-9F70130FF377}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2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Actual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|actual)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</a:t>
                      </a:r>
                      <a:r>
                        <a:rPr lang="en-US" sz="2800" u="none" strike="noStrike" cap="none"/>
                        <a:t>)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0.4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0.2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0.28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</p:txBody>
      </p:sp>
      <p:sp>
        <p:nvSpPr>
          <p:cNvPr id="341" name="Shape 34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66206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32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= 0.4, P(T) = 0.1, P(S) = 0.3, P(G) = 0.2</a:t>
            </a:r>
          </a:p>
        </p:txBody>
      </p:sp>
      <p:graphicFrame>
        <p:nvGraphicFramePr>
          <p:cNvPr id="342" name="Shape 342"/>
          <p:cNvGraphicFramePr/>
          <p:nvPr/>
        </p:nvGraphicFramePr>
        <p:xfrm>
          <a:off x="152400" y="2286000"/>
          <a:ext cx="8839200" cy="4450115"/>
        </p:xfrm>
        <a:graphic>
          <a:graphicData uri="http://schemas.openxmlformats.org/drawingml/2006/table">
            <a:tbl>
              <a:tblPr firstRow="1" bandRow="1">
                <a:noFill/>
                <a:tableStyleId>{E0F08688-3A85-4B9E-A4B6-9F70130FF377}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2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Actual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|actual)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</a:t>
                      </a:r>
                      <a:r>
                        <a:rPr lang="en-US" sz="2800" u="none" strike="noStrike" cap="none"/>
                        <a:t>)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0.4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0.2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0.28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0.28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</p:txBody>
      </p:sp>
      <p:sp>
        <p:nvSpPr>
          <p:cNvPr id="348" name="Shape 34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66206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32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= 0.4, P(T) = 0.1, P(S) = 0.3, P(G) = 0.2</a:t>
            </a:r>
          </a:p>
        </p:txBody>
      </p:sp>
      <p:graphicFrame>
        <p:nvGraphicFramePr>
          <p:cNvPr id="349" name="Shape 349"/>
          <p:cNvGraphicFramePr/>
          <p:nvPr/>
        </p:nvGraphicFramePr>
        <p:xfrm>
          <a:off x="152400" y="2286000"/>
          <a:ext cx="8839200" cy="4450115"/>
        </p:xfrm>
        <a:graphic>
          <a:graphicData uri="http://schemas.openxmlformats.org/drawingml/2006/table">
            <a:tbl>
              <a:tblPr firstRow="1" bandRow="1">
                <a:noFill/>
                <a:tableStyleId>{E0F08688-3A85-4B9E-A4B6-9F70130FF377}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2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Actual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|actual)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</a:t>
                      </a:r>
                      <a:r>
                        <a:rPr lang="en-US" sz="2800" u="none" strike="noStrike" cap="none"/>
                        <a:t>)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0.4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0.2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0.28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1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0.28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</p:txBody>
      </p:sp>
      <p:sp>
        <p:nvSpPr>
          <p:cNvPr id="355" name="Shape 355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66206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32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= 0.4, P(T) = 0.1, P(S) = 0.3, P(G) = 0.2</a:t>
            </a:r>
          </a:p>
        </p:txBody>
      </p:sp>
      <p:graphicFrame>
        <p:nvGraphicFramePr>
          <p:cNvPr id="356" name="Shape 356"/>
          <p:cNvGraphicFramePr/>
          <p:nvPr/>
        </p:nvGraphicFramePr>
        <p:xfrm>
          <a:off x="152400" y="2286000"/>
          <a:ext cx="8839200" cy="4572035"/>
        </p:xfrm>
        <a:graphic>
          <a:graphicData uri="http://schemas.openxmlformats.org/drawingml/2006/table">
            <a:tbl>
              <a:tblPr firstRow="1" bandRow="1">
                <a:noFill/>
                <a:tableStyleId>{E0F08688-3A85-4B9E-A4B6-9F70130FF377}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2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Actual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|actual)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</a:t>
                      </a:r>
                      <a:r>
                        <a:rPr lang="en-US" sz="2800" u="none" strike="noStrike" cap="none"/>
                        <a:t>)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0.4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0.2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0.28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1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0.28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u="none" strike="noStrike" cap="none"/>
                        <a:t>(0.28)(0.7)</a:t>
                      </a:r>
                      <a:br>
                        <a:rPr lang="en-US" sz="1800" u="none" strike="noStrike" cap="none"/>
                      </a:br>
                      <a:r>
                        <a:rPr lang="en-US" sz="1800" u="none" strike="noStrike" cap="none"/>
                        <a:t>(0.28)(0.7)+(0.72)(0.2)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357" name="Shape 357"/>
          <p:cNvCxnSpPr/>
          <p:nvPr/>
        </p:nvCxnSpPr>
        <p:spPr>
          <a:xfrm>
            <a:off x="4876800" y="3962400"/>
            <a:ext cx="1981199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</p:txBody>
      </p:sp>
      <p:sp>
        <p:nvSpPr>
          <p:cNvPr id="363" name="Shape 363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66206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32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= 0.4, P(T) = 0.1, P(S) = 0.3, P(G) = 0.2</a:t>
            </a:r>
          </a:p>
        </p:txBody>
      </p:sp>
      <p:graphicFrame>
        <p:nvGraphicFramePr>
          <p:cNvPr id="364" name="Shape 364"/>
          <p:cNvGraphicFramePr/>
          <p:nvPr/>
        </p:nvGraphicFramePr>
        <p:xfrm>
          <a:off x="152400" y="2286000"/>
          <a:ext cx="8839200" cy="4572035"/>
        </p:xfrm>
        <a:graphic>
          <a:graphicData uri="http://schemas.openxmlformats.org/drawingml/2006/table">
            <a:tbl>
              <a:tblPr firstRow="1" bandRow="1">
                <a:noFill/>
                <a:tableStyleId>{E0F08688-3A85-4B9E-A4B6-9F70130FF377}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2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Actual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|actual)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</a:t>
                      </a:r>
                      <a:r>
                        <a:rPr lang="en-US" sz="2800" u="none" strike="noStrike" cap="none"/>
                        <a:t>)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0.4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0.2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0.28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1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0.28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u="none" strike="noStrike" cap="none"/>
                        <a:t>(0.196)</a:t>
                      </a:r>
                      <a:br>
                        <a:rPr lang="en-US" sz="1800" u="none" strike="noStrike" cap="none"/>
                      </a:br>
                      <a:r>
                        <a:rPr lang="en-US" sz="1800" u="none" strike="noStrike" cap="none"/>
                        <a:t>(0.196)+(0.144)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365" name="Shape 365"/>
          <p:cNvCxnSpPr/>
          <p:nvPr/>
        </p:nvCxnSpPr>
        <p:spPr>
          <a:xfrm>
            <a:off x="4876800" y="3962400"/>
            <a:ext cx="1981199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</p:txBody>
      </p:sp>
      <p:sp>
        <p:nvSpPr>
          <p:cNvPr id="371" name="Shape 37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66206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32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= 0.4, P(T) = 0.1, P(S) = 0.3, P(G) = 0.2</a:t>
            </a:r>
          </a:p>
        </p:txBody>
      </p:sp>
      <p:graphicFrame>
        <p:nvGraphicFramePr>
          <p:cNvPr id="372" name="Shape 372"/>
          <p:cNvGraphicFramePr/>
          <p:nvPr/>
        </p:nvGraphicFramePr>
        <p:xfrm>
          <a:off x="152400" y="2286000"/>
          <a:ext cx="8839200" cy="4450115"/>
        </p:xfrm>
        <a:graphic>
          <a:graphicData uri="http://schemas.openxmlformats.org/drawingml/2006/table">
            <a:tbl>
              <a:tblPr firstRow="1" bandRow="1">
                <a:noFill/>
                <a:tableStyleId>{E0F08688-3A85-4B9E-A4B6-9F70130FF377}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2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Actual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|actual)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</a:t>
                      </a:r>
                      <a:r>
                        <a:rPr lang="en-US" sz="2800" u="none" strike="noStrike" cap="none"/>
                        <a:t>)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0.4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0.2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0.28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1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0.28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0.58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Bayesian Knowledge Tracing (BKT)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Been around a long time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Still (as of this recording, Spring 2023) the most widely-used knowledge tracing algorithm used at scale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Interpretable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Predictable</a:t>
            </a:r>
          </a:p>
          <a:p>
            <a:pPr lvl="1" indent="-32004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dirty="0">
                <a:solidFill>
                  <a:schemeClr val="dk1"/>
                </a:solidFill>
              </a:rPr>
              <a:t>Decent performance</a:t>
            </a:r>
            <a:endParaRPr lang="en-US"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7288876"/>
      </p:ext>
    </p:extLst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</p:txBody>
      </p:sp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66206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32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= 0.4, P(T) = 0.1, P(S) = 0.3, P(G) = 0.2</a:t>
            </a:r>
          </a:p>
        </p:txBody>
      </p:sp>
      <p:graphicFrame>
        <p:nvGraphicFramePr>
          <p:cNvPr id="379" name="Shape 379"/>
          <p:cNvGraphicFramePr/>
          <p:nvPr/>
        </p:nvGraphicFramePr>
        <p:xfrm>
          <a:off x="152400" y="2286000"/>
          <a:ext cx="8839200" cy="4876835"/>
        </p:xfrm>
        <a:graphic>
          <a:graphicData uri="http://schemas.openxmlformats.org/drawingml/2006/table">
            <a:tbl>
              <a:tblPr firstRow="1" bandRow="1">
                <a:noFill/>
                <a:tableStyleId>{E0F08688-3A85-4B9E-A4B6-9F70130FF377}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2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Actual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|actual)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</a:t>
                      </a:r>
                      <a:r>
                        <a:rPr lang="en-US" sz="2800" u="none" strike="noStrike" cap="none"/>
                        <a:t>)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0.4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0.2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0.28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1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0.28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0.58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(0.58) + (0.42)(0.1)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</a:p>
        </p:txBody>
      </p:sp>
      <p:sp>
        <p:nvSpPr>
          <p:cNvPr id="385" name="Shape 385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66206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en-US" sz="32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= 0.4, P(T) = 0.1, P(S) = 0.3, P(G) = 0.2</a:t>
            </a:r>
          </a:p>
        </p:txBody>
      </p:sp>
      <p:graphicFrame>
        <p:nvGraphicFramePr>
          <p:cNvPr id="386" name="Shape 386"/>
          <p:cNvGraphicFramePr/>
          <p:nvPr/>
        </p:nvGraphicFramePr>
        <p:xfrm>
          <a:off x="152400" y="2286000"/>
          <a:ext cx="8839200" cy="4450115"/>
        </p:xfrm>
        <a:graphic>
          <a:graphicData uri="http://schemas.openxmlformats.org/drawingml/2006/table">
            <a:tbl>
              <a:tblPr firstRow="1" bandRow="1">
                <a:noFill/>
                <a:tableStyleId>{E0F08688-3A85-4B9E-A4B6-9F70130FF377}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2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Actual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n-1</a:t>
                      </a:r>
                      <a:r>
                        <a:rPr lang="en-US" sz="2800" u="none" strike="noStrike" cap="none"/>
                        <a:t>|actual)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P(L</a:t>
                      </a:r>
                      <a:r>
                        <a:rPr lang="en-US" sz="2800" u="none" strike="noStrike" cap="none" baseline="-25000"/>
                        <a:t>n</a:t>
                      </a:r>
                      <a:r>
                        <a:rPr lang="en-US" sz="2800" u="none" strike="noStrike" cap="none"/>
                        <a:t>)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0.4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0.2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0.28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1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0.28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0.48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800" u="none" strike="noStrike" cap="none"/>
                        <a:t>0.62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1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BKT</a:t>
            </a:r>
          </a:p>
        </p:txBody>
      </p:sp>
      <p:sp>
        <p:nvSpPr>
          <p:cNvPr id="392" name="Shape 392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Only uses first problem attempt on each item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Throws out information…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But uses the clearest information…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Several variants to BKT break this assumption at least in part – more on that later in the week</a:t>
            </a:r>
          </a:p>
        </p:txBody>
      </p:sp>
    </p:spTree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Parameter Constraints</a:t>
            </a:r>
          </a:p>
        </p:txBody>
      </p:sp>
      <p:sp>
        <p:nvSpPr>
          <p:cNvPr id="398" name="Shape 39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Typically, the potential values of BKT parameters are constrained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avoid </a:t>
            </a:r>
            <a:r>
              <a:rPr lang="en-US" sz="29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model degeneracy</a:t>
            </a:r>
          </a:p>
        </p:txBody>
      </p:sp>
    </p:spTree>
  </p:cSld>
  <p:clrMapOvr>
    <a:masterClrMapping/>
  </p:clrMapOvr>
  <p:transition spd="med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Conceptual Idea Behind Knowledge Tracing</a:t>
            </a:r>
          </a:p>
        </p:txBody>
      </p:sp>
      <p:sp>
        <p:nvSpPr>
          <p:cNvPr id="404" name="Shape 404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Knowing a skill generally leads to correct performance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Correct performance implies that a student knows the relevant skill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Hence, by looking at whether a student’s performance is correct, we can infer whether they know the skill</a:t>
            </a:r>
          </a:p>
        </p:txBody>
      </p:sp>
    </p:spTree>
  </p:cSld>
  <p:clrMapOvr>
    <a:masterClrMapping/>
  </p:clrMapOvr>
  <p:transition spd="med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Essentially</a:t>
            </a:r>
          </a:p>
        </p:txBody>
      </p:sp>
      <p:sp>
        <p:nvSpPr>
          <p:cNvPr id="410" name="Shape 410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knowledge model is degenerate when it violates this idea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knowing a skill leads to worse performance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getting a skill wrong means you know it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hape 415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Constraints Proposed</a:t>
            </a:r>
          </a:p>
        </p:txBody>
      </p:sp>
      <p:sp>
        <p:nvSpPr>
          <p:cNvPr id="416" name="Shape 416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Beck</a:t>
            </a:r>
          </a:p>
          <a:p>
            <a:pPr marL="812800" marR="0" lvl="1" indent="-457200" algn="l" rtl="0">
              <a:spcBef>
                <a:spcPts val="55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P(G)+P(S)&lt;1.0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Baker, Corbett, &amp; </a:t>
            </a:r>
            <a:r>
              <a:rPr lang="en-US" sz="29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Aleven</a:t>
            </a: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(2008):</a:t>
            </a:r>
          </a:p>
          <a:p>
            <a:pPr marL="812800" marR="0" lvl="1" indent="-457200" algn="l" rtl="0">
              <a:spcBef>
                <a:spcPts val="55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P(G)&lt;0.5, P(S)&lt;0.5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Corbett &amp; Anderson (1995):</a:t>
            </a:r>
          </a:p>
          <a:p>
            <a:pPr marL="812800" marR="0" lvl="1" indent="-457200" algn="l" rtl="0">
              <a:spcBef>
                <a:spcPts val="55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P(G)&lt;0.3, P(S)&lt;0.1</a:t>
            </a:r>
          </a:p>
        </p:txBody>
      </p:sp>
    </p:spTree>
  </p:cSld>
  <p:clrMapOvr>
    <a:masterClrMapping/>
  </p:clrMapOvr>
  <p:transition spd="med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Shape 421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Knowledge Tracing</a:t>
            </a:r>
          </a:p>
        </p:txBody>
      </p:sp>
      <p:sp>
        <p:nvSpPr>
          <p:cNvPr id="422" name="Shape 422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do we know if a knowledge tracing model is any good?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Our primary goal is to predict </a:t>
            </a:r>
            <a:r>
              <a:rPr lang="en-US" sz="28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knowledge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800" b="1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hape 427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Knowledge Tracing</a:t>
            </a:r>
          </a:p>
        </p:txBody>
      </p:sp>
      <p:sp>
        <p:nvSpPr>
          <p:cNvPr id="428" name="Shape 42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do we know if a knowledge tracing model is any good?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Our primary goal is to predict </a:t>
            </a:r>
            <a:r>
              <a:rPr lang="en-US" sz="28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knowledge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800" b="1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But knowledge is a latent trait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25000"/>
              <a:buFont typeface="Arial"/>
              <a:buNone/>
            </a:pPr>
            <a:endParaRPr sz="2800" b="1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Shape 433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Knowledge Tracing</a:t>
            </a:r>
          </a:p>
        </p:txBody>
      </p:sp>
      <p:sp>
        <p:nvSpPr>
          <p:cNvPr id="434" name="Shape 4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0291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do we know if a knowledge tracing model is any good?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Our primary goal is to predict </a:t>
            </a:r>
            <a:r>
              <a:rPr lang="en-US" sz="28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knowledge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800" b="1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But knowledge is latent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800" b="1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 we instead check our knowledge predictions by checking how well the model predicts </a:t>
            </a:r>
            <a:r>
              <a:rPr lang="en-US" sz="28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performance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key goal of BKT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Measuring how well a student knows a specific skill/knowledge component at a specific time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Based on their past history of performance with that skill/KC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Fitting a Knowledge-Tracing Model</a:t>
            </a:r>
          </a:p>
        </p:txBody>
      </p:sp>
      <p:sp>
        <p:nvSpPr>
          <p:cNvPr id="440" name="Shape 440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principle, any set of four parameters can be used by knowledge-tracing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But parameters that predict student performance better are preferred</a:t>
            </a:r>
          </a:p>
        </p:txBody>
      </p:sp>
    </p:spTree>
  </p:cSld>
  <p:clrMapOvr>
    <a:masterClrMapping/>
  </p:clrMapOvr>
  <p:transition spd="med"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Knowledge Tracing</a:t>
            </a:r>
          </a:p>
        </p:txBody>
      </p:sp>
      <p:sp>
        <p:nvSpPr>
          <p:cNvPr id="446" name="Shape 4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0291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So, we pick the knowledge tracing parameters that best predict performance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Defined as whether a student’s action will be correct or wrong at a given time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Fit Methods</a:t>
            </a:r>
          </a:p>
        </p:txBody>
      </p:sp>
      <p:sp>
        <p:nvSpPr>
          <p:cNvPr id="452" name="Shape 452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 could spend an hour talking about the ways to fit Bayesian Knowledge Tracing models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Three public tools</a:t>
            </a:r>
          </a:p>
        </p:txBody>
      </p:sp>
      <p:sp>
        <p:nvSpPr>
          <p:cNvPr id="458" name="Shape 45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20040">
              <a:buSzPct val="59999"/>
            </a:pPr>
            <a:r>
              <a:rPr lang="en-US" sz="2900" dirty="0">
                <a:solidFill>
                  <a:schemeClr val="dk1"/>
                </a:solidFill>
              </a:rPr>
              <a:t>Fit BKT at Scale</a:t>
            </a:r>
          </a:p>
          <a:p>
            <a:pPr marL="777240" lvl="1" indent="-457200">
              <a:buSzPct val="59999"/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FFC000"/>
                </a:solidFill>
                <a:hlinkClick r:id="rId3"/>
              </a:rPr>
              <a:t>https://pslcdatashop.web.cmu.edu/ExternalTools?toolId=1</a:t>
            </a:r>
            <a:endParaRPr lang="en-US" sz="2800" dirty="0">
              <a:solidFill>
                <a:srgbClr val="FFC000"/>
              </a:solidFill>
            </a:endParaRPr>
          </a:p>
          <a:p>
            <a:pPr marL="457200" indent="-457200">
              <a:buSzPct val="59999"/>
              <a:buFont typeface="Wingdings" panose="05000000000000000000" pitchFamily="2" charset="2"/>
              <a:buChar char="q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BNT-SM: Bayes Net Toolkit – Student Modeling</a:t>
            </a:r>
          </a:p>
          <a:p>
            <a:pPr marL="812800" marR="0" lvl="1" indent="-457200" algn="l" rtl="0">
              <a:spcBef>
                <a:spcPts val="55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600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http://www.cs.cmu.edu/~listen/BNT-SM/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BKT-BF:  BKT-Brute Force (Grid Search)</a:t>
            </a:r>
          </a:p>
          <a:p>
            <a:pPr marL="812800" marR="0" lvl="1" indent="-457200" algn="l" rtl="0">
              <a:spcBef>
                <a:spcPts val="55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600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https://learninganalytics.upenn.edu/ryanbaker/BKT-BruteForce.zip</a:t>
            </a:r>
            <a:endParaRPr sz="2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Which one should you use?</a:t>
            </a:r>
          </a:p>
        </p:txBody>
      </p:sp>
      <p:sp>
        <p:nvSpPr>
          <p:cNvPr id="464" name="Shape 464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They’re all fine – they work approximately equally well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My group uses BKT-BF to fit Classical BKT and BNT-SM to fit variant models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But some commercial colleagues use Fit BKT at Scale</a:t>
            </a:r>
          </a:p>
        </p:txBody>
      </p:sp>
    </p:spTree>
  </p:cSld>
  <p:clrMapOvr>
    <a:masterClrMapping/>
  </p:clrMapOvr>
  <p:transition spd="med"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Note…</a:t>
            </a:r>
          </a:p>
        </p:txBody>
      </p:sp>
      <p:sp>
        <p:nvSpPr>
          <p:cNvPr id="470" name="Shape 470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Equation Solver in Excel replicably does worse for this problem than these packages</a:t>
            </a:r>
          </a:p>
        </p:txBody>
      </p:sp>
    </p:spTree>
  </p:cSld>
  <p:clrMapOvr>
    <a:masterClrMapping/>
  </p:clrMapOvr>
  <p:transition spd="med"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Shape 475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Extensions</a:t>
            </a:r>
          </a:p>
        </p:txBody>
      </p:sp>
      <p:sp>
        <p:nvSpPr>
          <p:cNvPr id="476" name="Shape 476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have been many extensions to BKT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will discuss some of the most important ones in class, later in the week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Shape 475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Sample Size</a:t>
            </a:r>
          </a:p>
        </p:txBody>
      </p:sp>
      <p:sp>
        <p:nvSpPr>
          <p:cNvPr id="476" name="Shape 476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is a way to determine how big a sample size you need for BKT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dirty="0">
                <a:solidFill>
                  <a:schemeClr val="dk1"/>
                </a:solidFill>
              </a:rPr>
              <a:t>Depends both on number of students and number of practices per student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dirty="0">
                <a:solidFill>
                  <a:schemeClr val="dk1"/>
                </a:solidFill>
              </a:rPr>
              <a:t>This is not currently available for any other knowledge tracing algorithm (that assesses knowledge as it changes)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+mn-lt"/>
              </a:rPr>
              <a:t>(Slater &amp; Baker, </a:t>
            </a:r>
            <a:r>
              <a:rPr lang="en-US" sz="2800" b="0" i="1" dirty="0" err="1">
                <a:solidFill>
                  <a:srgbClr val="000000"/>
                </a:solidFill>
                <a:effectLst/>
                <a:latin typeface="+mn-lt"/>
              </a:rPr>
              <a:t>Behaviormetrika</a:t>
            </a:r>
            <a:r>
              <a:rPr lang="en-US" sz="2800" b="0" i="1" dirty="0">
                <a:solidFill>
                  <a:srgbClr val="000000"/>
                </a:solidFill>
                <a:effectLst/>
                <a:latin typeface="+mn-lt"/>
              </a:rPr>
              <a:t>, 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+mn-lt"/>
              </a:rPr>
              <a:t>2018)</a:t>
            </a:r>
            <a:endParaRPr lang="en-US" sz="2800" b="0" i="0" u="none" strike="noStrike" cap="none" dirty="0">
              <a:solidFill>
                <a:schemeClr val="dk1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pic>
        <p:nvPicPr>
          <p:cNvPr id="1026" name="Picture 2" descr="Penn Center for Learning Analytics">
            <a:extLst>
              <a:ext uri="{FF2B5EF4-FFF2-40B4-BE49-F238E27FC236}">
                <a16:creationId xmlns:a16="http://schemas.microsoft.com/office/drawing/2014/main" id="{30A6004B-7A51-31E9-889F-F30E3A0C59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6536" y="5191416"/>
            <a:ext cx="943239" cy="1666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890003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Shape 481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Next Up</a:t>
            </a:r>
          </a:p>
        </p:txBody>
      </p:sp>
      <p:sp>
        <p:nvSpPr>
          <p:cNvPr id="482" name="Shape 482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Performance Factors Analysis (LKT Family)</a:t>
            </a: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Skills should be tightly defined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Unlike approaches such as Item Response Theory (later this week)</a:t>
            </a: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599"/>
              <a:buFont typeface="Noto Symbol"/>
              <a:buNone/>
            </a:pPr>
            <a:endParaRPr sz="27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goal is not to measure </a:t>
            </a:r>
            <a:r>
              <a:rPr lang="en-US" sz="27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overall</a:t>
            </a:r>
            <a:r>
              <a:rPr lang="en-US" sz="27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skill for a broadly-defined construct</a:t>
            </a:r>
          </a:p>
          <a:p>
            <a:pPr marL="698500" marR="0" lvl="1" indent="-34290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Such as arithmetic</a:t>
            </a: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599"/>
              <a:buFont typeface="Noto Symbol"/>
              <a:buNone/>
            </a:pPr>
            <a:endParaRPr sz="27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But to measure a specific skill or knowledge component</a:t>
            </a:r>
          </a:p>
          <a:p>
            <a:pPr marL="698500" marR="0" lvl="1" indent="-34290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Such as addition of two-digit numbers where no carrying is needed</a:t>
            </a: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What is the typical use of BKT?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Assess a student’s knowledge of skill/KC X</a:t>
            </a: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599"/>
              <a:buFont typeface="Noto Symbol"/>
              <a:buNone/>
            </a:pPr>
            <a:endParaRPr sz="27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Based on a sequence of items that are dichotomously scored</a:t>
            </a:r>
          </a:p>
          <a:p>
            <a:pPr marL="698500" marR="0" lvl="1" indent="-34290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E.g. the student can get a score of 0 or 1 on each item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145"/>
              <a:buFont typeface="Noto Symbo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Where each item corresponds to a single skill</a:t>
            </a: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599"/>
              <a:buFont typeface="Noto Symbol"/>
              <a:buNone/>
            </a:pPr>
            <a:endParaRPr sz="27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Where the student can learn on each item, due to help, feedback, scaffolding, etc.</a:t>
            </a: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599"/>
              <a:buFont typeface="Noto Symbol"/>
              <a:buNone/>
            </a:pPr>
            <a:endParaRPr sz="27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Key Assumptions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502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lnSpc>
                <a:spcPct val="80000"/>
              </a:lnSpc>
              <a:spcBef>
                <a:spcPts val="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item must involve a single latent trait or skill</a:t>
            </a:r>
          </a:p>
          <a:p>
            <a:pPr marL="698500" marR="0" lvl="1" indent="-342900" algn="l" rtl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Different from PFA, which we’ll talk about next lecture</a:t>
            </a:r>
          </a:p>
          <a:p>
            <a:pPr marL="0" marR="0" lvl="0" indent="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ymbol"/>
              <a:buNone/>
            </a:pPr>
            <a:endParaRPr sz="2700" b="0" i="0" u="none" strike="noStrike" cap="none" dirty="0">
              <a:solidFill>
                <a:schemeClr val="dk1"/>
              </a:solidFill>
              <a:latin typeface="Noto Symbol"/>
              <a:ea typeface="Noto Symbol"/>
              <a:cs typeface="Noto Symbol"/>
              <a:sym typeface="Noto Symbol"/>
            </a:endParaRPr>
          </a:p>
          <a:p>
            <a:pPr marL="320040" marR="0" lvl="0" indent="-32004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skill has four parameters</a:t>
            </a:r>
            <a:endParaRPr lang="en-US" sz="2700" dirty="0">
              <a:solidFill>
                <a:schemeClr val="dk1"/>
              </a:solidFill>
            </a:endParaRPr>
          </a:p>
          <a:p>
            <a:pPr marL="320040" marR="0" lvl="0" indent="-32004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endParaRPr lang="en-US" sz="27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dirty="0">
                <a:solidFill>
                  <a:schemeClr val="dk1"/>
                </a:solidFill>
              </a:rPr>
              <a:t>Only the first attempt on each item matters</a:t>
            </a:r>
          </a:p>
          <a:p>
            <a:pPr marL="777240" lvl="1" indent="-457200">
              <a:lnSpc>
                <a:spcPct val="80000"/>
              </a:lnSpc>
              <a:spcBef>
                <a:spcPts val="700"/>
              </a:spcBef>
              <a:buSzPct val="60000"/>
              <a:buFont typeface="Wingdings" panose="05000000000000000000" pitchFamily="2" charset="2"/>
              <a:buChar char="q"/>
            </a:pPr>
            <a:r>
              <a:rPr lang="en-US" sz="2700" dirty="0">
                <a:solidFill>
                  <a:schemeClr val="dk1"/>
                </a:solidFill>
              </a:rPr>
              <a:t>i.e. is included in calculations</a:t>
            </a:r>
            <a:endParaRPr lang="en-US" sz="27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Key Assumptions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502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From these parameters, and the pattern of successes and failures the student has had on each relevant skill so far</a:t>
            </a:r>
          </a:p>
          <a:p>
            <a:pPr marL="320040" marR="0" lvl="0" indent="-32004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59599"/>
              <a:buFont typeface="Noto Symbol"/>
              <a:buNone/>
            </a:pPr>
            <a:endParaRPr sz="27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Noto Symbol"/>
              <a:buChar char="◻"/>
            </a:pPr>
            <a:r>
              <a:rPr lang="en-US" sz="27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can compute </a:t>
            </a:r>
          </a:p>
          <a:p>
            <a:pPr marL="698500" marR="0" lvl="1" indent="-342900" algn="l" rtl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Latent knowledge P(Ln) </a:t>
            </a:r>
          </a:p>
          <a:p>
            <a:pPr marL="698500" marR="0" lvl="1" indent="-342900" algn="l" rtl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probability P(CORR) that the learner will get the item correct</a:t>
            </a:r>
          </a:p>
        </p:txBody>
      </p:sp>
    </p:spTree>
    <p:extLst>
      <p:ext uri="{BB962C8B-B14F-4D97-AF65-F5344CB8AC3E}">
        <p14:creationId xmlns:p14="http://schemas.microsoft.com/office/powerpoint/2010/main" val="892029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Key Assumptions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Two-state learning model</a:t>
            </a:r>
          </a:p>
          <a:p>
            <a:pPr marL="812800" marR="0" lvl="1" indent="-457200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skill is either </a:t>
            </a:r>
            <a:r>
              <a:rPr lang="en-US" sz="2600" b="0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learned</a:t>
            </a: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or </a:t>
            </a:r>
            <a:r>
              <a:rPr lang="en-US" sz="2600" b="0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unlearned</a:t>
            </a:r>
          </a:p>
          <a:p>
            <a:pPr marL="640080" marR="0" lvl="1" indent="-284480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ymbol"/>
              <a:buNone/>
            </a:pPr>
            <a:endParaRPr sz="3200" b="0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problem-solving, the student can learn a skill at each opportunity to apply the skill</a:t>
            </a:r>
          </a:p>
          <a:p>
            <a:pPr marL="320040" marR="0" lvl="0" indent="-32004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student does not forget a skill, once he or she knows it</a:t>
            </a:r>
          </a:p>
          <a:p>
            <a:pPr marL="320040" marR="0" lvl="0" indent="-32004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ymbo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edian">
  <a:themeElements>
    <a:clrScheme name="Median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2248</Words>
  <Application>Microsoft Office PowerPoint</Application>
  <PresentationFormat>On-screen Show (4:3)</PresentationFormat>
  <Paragraphs>373</Paragraphs>
  <Slides>48</Slides>
  <Notes>48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4" baseType="lpstr">
      <vt:lpstr>Noto Symbol</vt:lpstr>
      <vt:lpstr>Arial</vt:lpstr>
      <vt:lpstr>Calibri</vt:lpstr>
      <vt:lpstr>Times New Roman</vt:lpstr>
      <vt:lpstr>Wingdings</vt:lpstr>
      <vt:lpstr>Median</vt:lpstr>
      <vt:lpstr>Week 4 Video 2</vt:lpstr>
      <vt:lpstr>Bayesian Knowledge Tracing (BKT)</vt:lpstr>
      <vt:lpstr>Bayesian Knowledge Tracing (BKT)</vt:lpstr>
      <vt:lpstr>The key goal of BKT</vt:lpstr>
      <vt:lpstr>Skills should be tightly defined</vt:lpstr>
      <vt:lpstr>What is the typical use of BKT?</vt:lpstr>
      <vt:lpstr>Key Assumptions</vt:lpstr>
      <vt:lpstr>Key Assumptions</vt:lpstr>
      <vt:lpstr>Key Assumptions</vt:lpstr>
      <vt:lpstr>Model Performance Assumptions</vt:lpstr>
      <vt:lpstr>Classical BKT</vt:lpstr>
      <vt:lpstr>Classical BKT</vt:lpstr>
      <vt:lpstr>Classical BKT</vt:lpstr>
      <vt:lpstr>Classical BKT</vt:lpstr>
      <vt:lpstr>Classical BKT</vt:lpstr>
      <vt:lpstr>Predicting Current Student Correctness</vt:lpstr>
      <vt:lpstr>   Bayesian Knowledge Tracing</vt:lpstr>
      <vt:lpstr>Formulas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BKT</vt:lpstr>
      <vt:lpstr>Parameter Constraints</vt:lpstr>
      <vt:lpstr>Conceptual Idea Behind Knowledge Tracing</vt:lpstr>
      <vt:lpstr>Essentially</vt:lpstr>
      <vt:lpstr>Constraints Proposed</vt:lpstr>
      <vt:lpstr>  Knowledge Tracing</vt:lpstr>
      <vt:lpstr>  Knowledge Tracing</vt:lpstr>
      <vt:lpstr>  Knowledge Tracing</vt:lpstr>
      <vt:lpstr>  Fitting a Knowledge-Tracing Model</vt:lpstr>
      <vt:lpstr>  Knowledge Tracing</vt:lpstr>
      <vt:lpstr>Fit Methods</vt:lpstr>
      <vt:lpstr>Three public tools</vt:lpstr>
      <vt:lpstr>Which one should you use?</vt:lpstr>
      <vt:lpstr>Note…</vt:lpstr>
      <vt:lpstr>Extensions</vt:lpstr>
      <vt:lpstr>Sample Size</vt:lpstr>
      <vt:lpstr>Next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4 Video 2</dc:title>
  <dc:creator>Chelsea ~</dc:creator>
  <cp:lastModifiedBy>Ryan</cp:lastModifiedBy>
  <cp:revision>13</cp:revision>
  <dcterms:modified xsi:type="dcterms:W3CDTF">2023-02-09T12:06:33Z</dcterms:modified>
</cp:coreProperties>
</file>