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2"/>
  </p:notesMasterIdLst>
  <p:sldIdLst>
    <p:sldId id="256" r:id="rId2"/>
    <p:sldId id="257" r:id="rId3"/>
    <p:sldId id="29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784" r:id="rId26"/>
    <p:sldId id="786" r:id="rId27"/>
    <p:sldId id="280" r:id="rId28"/>
    <p:sldId id="279" r:id="rId29"/>
    <p:sldId id="281" r:id="rId30"/>
    <p:sldId id="787" r:id="rId31"/>
    <p:sldId id="282" r:id="rId32"/>
    <p:sldId id="283" r:id="rId33"/>
    <p:sldId id="284" r:id="rId34"/>
    <p:sldId id="285" r:id="rId35"/>
    <p:sldId id="286" r:id="rId36"/>
    <p:sldId id="788" r:id="rId37"/>
    <p:sldId id="287" r:id="rId38"/>
    <p:sldId id="288" r:id="rId39"/>
    <p:sldId id="289" r:id="rId40"/>
    <p:sldId id="290" r:id="rId41"/>
    <p:sldId id="783" r:id="rId42"/>
    <p:sldId id="792" r:id="rId43"/>
    <p:sldId id="292" r:id="rId44"/>
    <p:sldId id="793" r:id="rId45"/>
    <p:sldId id="794" r:id="rId46"/>
    <p:sldId id="795" r:id="rId47"/>
    <p:sldId id="796" r:id="rId48"/>
    <p:sldId id="798" r:id="rId49"/>
    <p:sldId id="799" r:id="rId50"/>
    <p:sldId id="293" r:id="rId5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5503E06-A70E-4C6C-AD04-6633B6A40C94}">
  <a:tblStyle styleId="{15503E06-A70E-4C6C-AD04-6633B6A40C94}" styleName="Table_0">
    <a:wholeTbl>
      <a:tcTxStyle b="off" i="off">
        <a:font>
          <a:latin typeface="Tw Cen MT"/>
          <a:ea typeface="Tw Cen MT"/>
          <a:cs typeface="Tw Cen MT"/>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5F8FA"/>
          </a:solidFill>
        </a:fill>
      </a:tcStyle>
    </a:wholeTbl>
    <a:band1H>
      <a:tcStyle>
        <a:tcBdr/>
        <a:fill>
          <a:solidFill>
            <a:srgbClr val="E9F0F5"/>
          </a:solidFill>
        </a:fill>
      </a:tcStyle>
    </a:band1H>
    <a:band1V>
      <a:tcStyle>
        <a:tcBdr/>
        <a:fill>
          <a:solidFill>
            <a:srgbClr val="E9F0F5"/>
          </a:solidFill>
        </a:fill>
      </a:tcStyle>
    </a:band1V>
    <a:lastCol>
      <a:tcTxStyle b="on" i="off">
        <a:font>
          <a:latin typeface="Tw Cen MT"/>
          <a:ea typeface="Tw Cen MT"/>
          <a:cs typeface="Tw Cen MT"/>
        </a:font>
        <a:schemeClr val="lt1"/>
      </a:tcTxStyle>
      <a:tcStyle>
        <a:tcBdr/>
        <a:fill>
          <a:solidFill>
            <a:schemeClr val="accent1"/>
          </a:solidFill>
        </a:fill>
      </a:tcStyle>
    </a:lastCol>
    <a:firstCol>
      <a:tcTxStyle b="on" i="off">
        <a:font>
          <a:latin typeface="Tw Cen MT"/>
          <a:ea typeface="Tw Cen MT"/>
          <a:cs typeface="Tw Cen MT"/>
        </a:font>
        <a:schemeClr val="lt1"/>
      </a:tcTxStyle>
      <a:tcStyle>
        <a:tcBdr/>
        <a:fill>
          <a:solidFill>
            <a:schemeClr val="accent1"/>
          </a:solidFill>
        </a:fill>
      </a:tcStyle>
    </a:firstCol>
    <a:lastRow>
      <a:tcTxStyle b="on" i="off">
        <a:font>
          <a:latin typeface="Tw Cen MT"/>
          <a:ea typeface="Tw Cen MT"/>
          <a:cs typeface="Tw Cen MT"/>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Tw Cen MT"/>
          <a:ea typeface="Tw Cen MT"/>
          <a:cs typeface="Tw Cen MT"/>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4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452668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8453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2679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5082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0110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0929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0076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7485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6935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0803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3935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2775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0328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6639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3609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89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1801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5970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634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46839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Minor edit on this slide</a:t>
            </a:r>
          </a:p>
        </p:txBody>
      </p:sp>
      <p:sp>
        <p:nvSpPr>
          <p:cNvPr id="274" name="Shape 27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36113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0821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504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5218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4642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1021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78729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11846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2978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3678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870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24769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5659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1078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458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2192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7392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293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9631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alphaModFix/>
          </a:blip>
          <a:tile tx="0" ty="0" sx="100000" sy="100000" flip="none" algn="tl"/>
        </a:blipFill>
        <a:effectLst/>
      </p:bgPr>
    </p:bg>
    <p:spTree>
      <p:nvGrpSpPr>
        <p:cNvPr id="1" name="Shape 18"/>
        <p:cNvGrpSpPr/>
        <p:nvPr/>
      </p:nvGrpSpPr>
      <p:grpSpPr>
        <a:xfrm>
          <a:off x="0" y="0"/>
          <a:ext cx="0" cy="0"/>
          <a:chOff x="0" y="0"/>
          <a:chExt cx="0" cy="0"/>
        </a:xfrm>
      </p:grpSpPr>
      <p:sp>
        <p:nvSpPr>
          <p:cNvPr id="19" name="Shape 19"/>
          <p:cNvSpPr txBox="1">
            <a:spLocks noGrp="1"/>
          </p:cNvSpPr>
          <p:nvPr>
            <p:ph type="body" idx="1"/>
          </p:nvPr>
        </p:nvSpPr>
        <p:spPr>
          <a:xfrm>
            <a:off x="1371600" y="2743200"/>
            <a:ext cx="7123113" cy="1673224"/>
          </a:xfrm>
          <a:prstGeom prst="rect">
            <a:avLst/>
          </a:prstGeom>
          <a:noFill/>
          <a:ln>
            <a:noFill/>
          </a:ln>
        </p:spPr>
        <p:txBody>
          <a:bodyPr lIns="91425" tIns="91425" rIns="91425" bIns="91425" anchor="t" anchorCtr="0"/>
          <a:lstStyle>
            <a:lvl1pPr marL="0" lvl="0" indent="0" rtl="0">
              <a:spcBef>
                <a:spcPts val="0"/>
              </a:spcBef>
              <a:buClr>
                <a:schemeClr val="dk2"/>
              </a:buClr>
              <a:buNone/>
              <a:defRPr/>
            </a:lvl1pPr>
            <a:lvl2pPr lvl="1" rtl="0">
              <a:spcBef>
                <a:spcPts val="0"/>
              </a:spcBef>
              <a:buClr>
                <a:srgbClr val="888888"/>
              </a:buClr>
              <a:buNone/>
              <a:defRPr/>
            </a:lvl2pPr>
            <a:lvl3pPr lvl="2" rtl="0">
              <a:spcBef>
                <a:spcPts val="0"/>
              </a:spcBef>
              <a:buClr>
                <a:srgbClr val="888888"/>
              </a:buClr>
              <a:buNone/>
              <a:defRPr/>
            </a:lvl3pPr>
            <a:lvl4pPr lvl="3" rtl="0">
              <a:spcBef>
                <a:spcPts val="0"/>
              </a:spcBef>
              <a:buClr>
                <a:srgbClr val="888888"/>
              </a:buClr>
              <a:buNone/>
              <a:defRPr/>
            </a:lvl4pPr>
            <a:lvl5pPr lvl="4" rtl="0">
              <a:spcBef>
                <a:spcPts val="0"/>
              </a:spcBef>
              <a:buClr>
                <a:srgbClr val="888888"/>
              </a:buClr>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0" name="Shape 20"/>
          <p:cNvSpPr/>
          <p:nvPr/>
        </p:nvSpPr>
        <p:spPr>
          <a:xfrm>
            <a:off x="0" y="1524000"/>
            <a:ext cx="9144000" cy="1143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1" name="Shape 21"/>
          <p:cNvSpPr/>
          <p:nvPr/>
        </p:nvSpPr>
        <p:spPr>
          <a:xfrm>
            <a:off x="0" y="1600200"/>
            <a:ext cx="1295400" cy="9905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2" name="Shape 22"/>
          <p:cNvSpPr/>
          <p:nvPr/>
        </p:nvSpPr>
        <p:spPr>
          <a:xfrm>
            <a:off x="1371600" y="1600200"/>
            <a:ext cx="7772400" cy="9905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3" name="Shape 23"/>
          <p:cNvSpPr txBox="1">
            <a:spLocks noGrp="1"/>
          </p:cNvSpPr>
          <p:nvPr>
            <p:ph type="title"/>
          </p:nvPr>
        </p:nvSpPr>
        <p:spPr>
          <a:xfrm>
            <a:off x="1371600" y="1600200"/>
            <a:ext cx="7619999" cy="990599"/>
          </a:xfrm>
          <a:prstGeom prst="rect">
            <a:avLst/>
          </a:prstGeom>
          <a:noFill/>
          <a:ln>
            <a:noFill/>
          </a:ln>
        </p:spPr>
        <p:txBody>
          <a:bodyPr lIns="91425" tIns="91425" rIns="91425" bIns="91425" anchor="ctr" anchorCtr="0"/>
          <a:lstStyle>
            <a:lvl1pPr lvl="0" algn="l"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4" name="Shape 24"/>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5" name="Shape 25"/>
          <p:cNvSpPr txBox="1">
            <a:spLocks noGrp="1"/>
          </p:cNvSpPr>
          <p:nvPr>
            <p:ph type="sldNum" idx="12"/>
          </p:nvPr>
        </p:nvSpPr>
        <p:spPr>
          <a:xfrm>
            <a:off x="0" y="1752600"/>
            <a:ext cx="1295400" cy="7016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6" name="Shape 26"/>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2426207" y="-213359"/>
            <a:ext cx="4526279" cy="81533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88" name="Shape 88"/>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9" name="Shape 89"/>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0" name="Shape 90"/>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solidFill>
          <a:schemeClr val="lt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5400000">
            <a:off x="4823618" y="2339181"/>
            <a:ext cx="5516562" cy="2057400"/>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3" name="Shape 93"/>
          <p:cNvSpPr txBox="1">
            <a:spLocks noGrp="1"/>
          </p:cNvSpPr>
          <p:nvPr>
            <p:ph type="body" idx="1"/>
          </p:nvPr>
        </p:nvSpPr>
        <p:spPr>
          <a:xfrm rot="5400000">
            <a:off x="480217" y="586581"/>
            <a:ext cx="5516564" cy="55626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94" name="Shape 94"/>
          <p:cNvSpPr txBox="1">
            <a:spLocks noGrp="1"/>
          </p:cNvSpPr>
          <p:nvPr>
            <p:ph type="dt" idx="10"/>
          </p:nvPr>
        </p:nvSpPr>
        <p:spPr>
          <a:xfrm>
            <a:off x="6553200" y="6248401"/>
            <a:ext cx="22097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5" name="Shape 95"/>
          <p:cNvSpPr txBox="1">
            <a:spLocks noGrp="1"/>
          </p:cNvSpPr>
          <p:nvPr>
            <p:ph type="ftr" idx="11"/>
          </p:nvPr>
        </p:nvSpPr>
        <p:spPr>
          <a:xfrm>
            <a:off x="457200" y="6248207"/>
            <a:ext cx="5573482"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6" name="Shape 96"/>
          <p:cNvSpPr/>
          <p:nvPr/>
        </p:nvSpPr>
        <p:spPr>
          <a:xfrm>
            <a:off x="6096317" y="0"/>
            <a:ext cx="320039" cy="6858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7" name="Shape 97"/>
          <p:cNvSpPr/>
          <p:nvPr/>
        </p:nvSpPr>
        <p:spPr>
          <a:xfrm>
            <a:off x="6142037" y="609600"/>
            <a:ext cx="228600" cy="62483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8" name="Shape 98"/>
          <p:cNvSpPr/>
          <p:nvPr/>
        </p:nvSpPr>
        <p:spPr>
          <a:xfrm>
            <a:off x="6142037" y="0"/>
            <a:ext cx="228600" cy="5333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9" name="Shape 99"/>
          <p:cNvSpPr txBox="1">
            <a:spLocks noGrp="1"/>
          </p:cNvSpPr>
          <p:nvPr>
            <p:ph type="sldNum" idx="12"/>
          </p:nvPr>
        </p:nvSpPr>
        <p:spPr>
          <a:xfrm rot="5400000">
            <a:off x="5989638" y="144462"/>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12647"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9" name="Shape 29"/>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0" name="Shape 30"/>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1" name="Shape 31"/>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32" name="Shape 32"/>
          <p:cNvSpPr txBox="1">
            <a:spLocks noGrp="1"/>
          </p:cNvSpPr>
          <p:nvPr>
            <p:ph type="body" idx="1"/>
          </p:nvPr>
        </p:nvSpPr>
        <p:spPr>
          <a:xfrm>
            <a:off x="612647" y="1600200"/>
            <a:ext cx="8153399" cy="44958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2"/>
        </a:solidFill>
        <a:effectLst/>
      </p:bgPr>
    </p:bg>
    <p:spTree>
      <p:nvGrpSpPr>
        <p:cNvPr id="1" name="Shape 33"/>
        <p:cNvGrpSpPr/>
        <p:nvPr/>
      </p:nvGrpSpPr>
      <p:grpSpPr>
        <a:xfrm>
          <a:off x="0" y="0"/>
          <a:ext cx="0" cy="0"/>
          <a:chOff x="0" y="0"/>
          <a:chExt cx="0" cy="0"/>
        </a:xfrm>
      </p:grpSpPr>
      <p:sp>
        <p:nvSpPr>
          <p:cNvPr id="34" name="Shape 34"/>
          <p:cNvSpPr/>
          <p:nvPr/>
        </p:nvSpPr>
        <p:spPr>
          <a:xfrm>
            <a:off x="0" y="5971032"/>
            <a:ext cx="9144000" cy="886967"/>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35" name="Shape 35"/>
          <p:cNvSpPr/>
          <p:nvPr/>
        </p:nvSpPr>
        <p:spPr>
          <a:xfrm>
            <a:off x="-9144" y="6053328"/>
            <a:ext cx="2249424" cy="7132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36" name="Shape 36"/>
          <p:cNvSpPr/>
          <p:nvPr/>
        </p:nvSpPr>
        <p:spPr>
          <a:xfrm>
            <a:off x="2359151" y="6044183"/>
            <a:ext cx="6784847" cy="713232"/>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37" name="Shape 37"/>
          <p:cNvSpPr txBox="1">
            <a:spLocks noGrp="1"/>
          </p:cNvSpPr>
          <p:nvPr>
            <p:ph type="ctrTitle"/>
          </p:nvPr>
        </p:nvSpPr>
        <p:spPr>
          <a:xfrm>
            <a:off x="2362200" y="4038600"/>
            <a:ext cx="6476999" cy="1828800"/>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38" name="Shape 38"/>
          <p:cNvSpPr txBox="1">
            <a:spLocks noGrp="1"/>
          </p:cNvSpPr>
          <p:nvPr>
            <p:ph type="subTitle" idx="1"/>
          </p:nvPr>
        </p:nvSpPr>
        <p:spPr>
          <a:xfrm>
            <a:off x="2362200" y="6050037"/>
            <a:ext cx="6705599" cy="685799"/>
          </a:xfrm>
          <a:prstGeom prst="rect">
            <a:avLst/>
          </a:prstGeom>
          <a:noFill/>
          <a:ln>
            <a:noFill/>
          </a:ln>
        </p:spPr>
        <p:txBody>
          <a:bodyPr lIns="91425" tIns="91425" rIns="91425" bIns="91425" anchor="ctr" anchorCtr="0"/>
          <a:lstStyle>
            <a:lvl1pPr marL="0" marR="0" lvl="0" indent="0" algn="l" rtl="0">
              <a:spcBef>
                <a:spcPts val="700"/>
              </a:spcBef>
              <a:buClr>
                <a:schemeClr val="accent2"/>
              </a:buClr>
              <a:buFont typeface="Noto Symbol"/>
              <a:buNone/>
              <a:defRPr/>
            </a:lvl1pPr>
            <a:lvl2pPr marL="457200" marR="0" lvl="1" indent="0" algn="ctr" rtl="0">
              <a:spcBef>
                <a:spcPts val="550"/>
              </a:spcBef>
              <a:buClr>
                <a:schemeClr val="accent1"/>
              </a:buClr>
              <a:buFont typeface="Noto Symbol"/>
              <a:buNone/>
              <a:defRPr/>
            </a:lvl2pPr>
            <a:lvl3pPr marL="914400" marR="0" lvl="2" indent="0" algn="ctr" rtl="0">
              <a:spcBef>
                <a:spcPts val="500"/>
              </a:spcBef>
              <a:buClr>
                <a:schemeClr val="accent2"/>
              </a:buClr>
              <a:buFont typeface="Noto Symbol"/>
              <a:buNone/>
              <a:defRPr/>
            </a:lvl3pPr>
            <a:lvl4pPr marL="1371600" marR="0" lvl="3" indent="0" algn="ctr" rtl="0">
              <a:spcBef>
                <a:spcPts val="400"/>
              </a:spcBef>
              <a:buClr>
                <a:schemeClr val="accent3"/>
              </a:buClr>
              <a:buFont typeface="Noto Symbol"/>
              <a:buNone/>
              <a:defRPr/>
            </a:lvl4pPr>
            <a:lvl5pPr marL="1828800" marR="0" lvl="4" indent="0" algn="ctr" rtl="0">
              <a:spcBef>
                <a:spcPts val="400"/>
              </a:spcBef>
              <a:buClr>
                <a:schemeClr val="accent4"/>
              </a:buClr>
              <a:buFont typeface="Noto Symbol"/>
              <a:buNone/>
              <a:defRPr/>
            </a:lvl5pPr>
            <a:lvl6pPr marL="2286000" marR="0" lvl="5" indent="0" algn="ctr" rtl="0">
              <a:spcBef>
                <a:spcPts val="360"/>
              </a:spcBef>
              <a:buClr>
                <a:schemeClr val="accent1"/>
              </a:buClr>
              <a:buFont typeface="Noto Symbol"/>
              <a:buNone/>
              <a:defRPr/>
            </a:lvl6pPr>
            <a:lvl7pPr marL="2743200" marR="0" lvl="6" indent="0" algn="ctr" rtl="0">
              <a:spcBef>
                <a:spcPts val="360"/>
              </a:spcBef>
              <a:buClr>
                <a:schemeClr val="accent2"/>
              </a:buClr>
              <a:buFont typeface="Noto Symbol"/>
              <a:buNone/>
              <a:defRPr/>
            </a:lvl7pPr>
            <a:lvl8pPr marL="3200400" marR="0" lvl="7" indent="0" algn="ctr" rtl="0">
              <a:spcBef>
                <a:spcPts val="360"/>
              </a:spcBef>
              <a:buClr>
                <a:schemeClr val="accent3"/>
              </a:buClr>
              <a:buFont typeface="Noto Symbol"/>
              <a:buNone/>
              <a:defRPr/>
            </a:lvl8pPr>
            <a:lvl9pPr marL="3657600" marR="0" lvl="8" indent="0" algn="ctr" rtl="0">
              <a:spcBef>
                <a:spcPts val="360"/>
              </a:spcBef>
              <a:buClr>
                <a:schemeClr val="accent4"/>
              </a:buClr>
              <a:buFont typeface="Noto Symbol"/>
              <a:buNone/>
              <a:defRPr/>
            </a:lvl9pPr>
          </a:lstStyle>
          <a:p>
            <a:endParaRPr/>
          </a:p>
        </p:txBody>
      </p:sp>
      <p:sp>
        <p:nvSpPr>
          <p:cNvPr id="39" name="Shape 39"/>
          <p:cNvSpPr txBox="1">
            <a:spLocks noGrp="1"/>
          </p:cNvSpPr>
          <p:nvPr>
            <p:ph type="dt" idx="10"/>
          </p:nvPr>
        </p:nvSpPr>
        <p:spPr>
          <a:xfrm>
            <a:off x="76200" y="6068698"/>
            <a:ext cx="2057400" cy="685799"/>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0" name="Shape 40"/>
          <p:cNvSpPr txBox="1">
            <a:spLocks noGrp="1"/>
          </p:cNvSpPr>
          <p:nvPr>
            <p:ph type="ftr" idx="11"/>
          </p:nvPr>
        </p:nvSpPr>
        <p:spPr>
          <a:xfrm>
            <a:off x="2085392" y="236537"/>
            <a:ext cx="5867400"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1" name="Shape 41"/>
          <p:cNvSpPr txBox="1">
            <a:spLocks noGrp="1"/>
          </p:cNvSpPr>
          <p:nvPr>
            <p:ph type="sldNum" idx="12"/>
          </p:nvPr>
        </p:nvSpPr>
        <p:spPr>
          <a:xfrm>
            <a:off x="8001000" y="228600"/>
            <a:ext cx="838199" cy="3810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chemeClr val="lt2"/>
                </a:solidFill>
                <a:latin typeface="Arial"/>
                <a:ea typeface="Arial"/>
                <a:cs typeface="Arial"/>
                <a:sym typeface="Arial"/>
              </a:rPr>
              <a:t>‹#›</a:t>
            </a:fld>
            <a:endParaRPr lang="en-US" sz="1400" b="1" i="0" u="none" strike="noStrike" cap="none">
              <a:solidFill>
                <a:schemeClr val="lt2"/>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4" name="Shape 44"/>
          <p:cNvSpPr txBox="1">
            <a:spLocks noGrp="1"/>
          </p:cNvSpPr>
          <p:nvPr>
            <p:ph type="body" idx="1"/>
          </p:nvPr>
        </p:nvSpPr>
        <p:spPr>
          <a:xfrm>
            <a:off x="609600" y="1589566"/>
            <a:ext cx="3886200" cy="45720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45" name="Shape 45"/>
          <p:cNvSpPr txBox="1">
            <a:spLocks noGrp="1"/>
          </p:cNvSpPr>
          <p:nvPr>
            <p:ph type="body" idx="2"/>
          </p:nvPr>
        </p:nvSpPr>
        <p:spPr>
          <a:xfrm>
            <a:off x="4844901" y="1589566"/>
            <a:ext cx="3886200" cy="45720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46" name="Shape 46"/>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7" name="Shape 47"/>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48" name="Shape 48"/>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533400" y="273050"/>
            <a:ext cx="8153399" cy="86994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1" name="Shape 51"/>
          <p:cNvSpPr txBox="1">
            <a:spLocks noGrp="1"/>
          </p:cNvSpPr>
          <p:nvPr>
            <p:ph type="body" idx="1"/>
          </p:nvPr>
        </p:nvSpPr>
        <p:spPr>
          <a:xfrm>
            <a:off x="609600" y="2438400"/>
            <a:ext cx="3886200" cy="35813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52" name="Shape 52"/>
          <p:cNvSpPr txBox="1">
            <a:spLocks noGrp="1"/>
          </p:cNvSpPr>
          <p:nvPr>
            <p:ph type="body" idx="2"/>
          </p:nvPr>
        </p:nvSpPr>
        <p:spPr>
          <a:xfrm>
            <a:off x="4800600" y="2438400"/>
            <a:ext cx="3886200" cy="35813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53" name="Shape 53"/>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4" name="Shape 54"/>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55" name="Shape 55"/>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6" name="Shape 56"/>
          <p:cNvSpPr txBox="1">
            <a:spLocks noGrp="1"/>
          </p:cNvSpPr>
          <p:nvPr>
            <p:ph type="body" idx="3"/>
          </p:nvPr>
        </p:nvSpPr>
        <p:spPr>
          <a:xfrm>
            <a:off x="609600" y="1752600"/>
            <a:ext cx="3886200" cy="640079"/>
          </a:xfrm>
          <a:prstGeom prst="rect">
            <a:avLst/>
          </a:prstGeom>
          <a:solidFill>
            <a:schemeClr val="accent2"/>
          </a:solidFill>
          <a:ln>
            <a:noFill/>
          </a:ln>
        </p:spPr>
        <p:txBody>
          <a:bodyPr lIns="91425" tIns="91425" rIns="91425" bIns="91425" anchor="ctr" anchorCtr="0"/>
          <a:lstStyle>
            <a:lvl1pPr marL="0" lvl="0" indent="0"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7" name="Shape 57"/>
          <p:cNvSpPr txBox="1">
            <a:spLocks noGrp="1"/>
          </p:cNvSpPr>
          <p:nvPr>
            <p:ph type="body" idx="4"/>
          </p:nvPr>
        </p:nvSpPr>
        <p:spPr>
          <a:xfrm>
            <a:off x="4800600" y="1752600"/>
            <a:ext cx="3886200" cy="640079"/>
          </a:xfrm>
          <a:prstGeom prst="rect">
            <a:avLst/>
          </a:prstGeom>
          <a:solidFill>
            <a:schemeClr val="accent4"/>
          </a:solidFill>
          <a:ln>
            <a:noFill/>
          </a:ln>
        </p:spPr>
        <p:txBody>
          <a:bodyPr lIns="91425" tIns="91425" rIns="91425" bIns="91425" anchor="ctr" anchorCtr="0"/>
          <a:lstStyle>
            <a:lvl1pPr marL="0" lvl="0" indent="0"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1" name="Shape 61"/>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2" name="Shape 62"/>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3"/>
        <p:cNvGrpSpPr/>
        <p:nvPr/>
      </p:nvGrpSpPr>
      <p:grpSpPr>
        <a:xfrm>
          <a:off x="0" y="0"/>
          <a:ext cx="0" cy="0"/>
          <a:chOff x="0" y="0"/>
          <a:chExt cx="0" cy="0"/>
        </a:xfrm>
      </p:grpSpPr>
      <p:sp>
        <p:nvSpPr>
          <p:cNvPr id="64" name="Shape 64"/>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5" name="Shape 65"/>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6" name="Shape 66"/>
          <p:cNvSpPr txBox="1">
            <a:spLocks noGrp="1"/>
          </p:cNvSpPr>
          <p:nvPr>
            <p:ph type="sldNum" idx="12"/>
          </p:nvPr>
        </p:nvSpPr>
        <p:spPr>
          <a:xfrm>
            <a:off x="0" y="6248400"/>
            <a:ext cx="533399" cy="3810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chemeClr val="dk2"/>
                </a:solidFill>
                <a:latin typeface="Arial"/>
                <a:ea typeface="Arial"/>
                <a:cs typeface="Arial"/>
                <a:sym typeface="Arial"/>
              </a:rPr>
              <a:t>‹#›</a:t>
            </a:fld>
            <a:endParaRPr lang="en-US" sz="14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09600" y="273050"/>
            <a:ext cx="8077199" cy="869949"/>
          </a:xfrm>
          <a:prstGeom prst="rect">
            <a:avLst/>
          </a:prstGeom>
          <a:noFill/>
          <a:ln>
            <a:noFill/>
          </a:ln>
        </p:spPr>
        <p:txBody>
          <a:bodyPr lIns="91425" tIns="91425" rIns="91425" bIns="91425" anchor="ctr" anchorCtr="0"/>
          <a:lstStyle>
            <a:lvl1pPr lvl="0" algn="l" rtl="0">
              <a:spcBef>
                <a:spcPts val="0"/>
              </a:spcBef>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9" name="Shape 69"/>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0" name="Shape 70"/>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1" name="Shape 71"/>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72" name="Shape 72"/>
          <p:cNvSpPr txBox="1">
            <a:spLocks noGrp="1"/>
          </p:cNvSpPr>
          <p:nvPr>
            <p:ph type="body" idx="1"/>
          </p:nvPr>
        </p:nvSpPr>
        <p:spPr>
          <a:xfrm>
            <a:off x="609600" y="1752600"/>
            <a:ext cx="1600199" cy="4343400"/>
          </a:xfrm>
          <a:prstGeom prst="rect">
            <a:avLst/>
          </a:prstGeom>
          <a:solidFill>
            <a:schemeClr val="accent2"/>
          </a:solidFill>
          <a:ln w="50800" cap="sq" cmpd="dbl">
            <a:solidFill>
              <a:schemeClr val="accent2"/>
            </a:solidFill>
            <a:prstDash val="solid"/>
            <a:miter/>
            <a:headEnd type="none" w="med" len="med"/>
            <a:tailEnd type="none" w="med" len="med"/>
          </a:ln>
        </p:spPr>
        <p:txBody>
          <a:bodyPr lIns="91425" tIns="91425" rIns="91425" bIns="91425" anchor="t" anchorCtr="0"/>
          <a:lstStyle>
            <a:lvl1pPr marL="0" lvl="0" indent="0" rtl="0">
              <a:spcBef>
                <a:spcPts val="0"/>
              </a:spcBef>
              <a:spcAft>
                <a:spcPts val="1000"/>
              </a:spcAft>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txBox="1">
            <a:spLocks noGrp="1"/>
          </p:cNvSpPr>
          <p:nvPr>
            <p:ph type="body" idx="2"/>
          </p:nvPr>
        </p:nvSpPr>
        <p:spPr>
          <a:xfrm>
            <a:off x="2362200" y="1752600"/>
            <a:ext cx="6400799" cy="44195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bg>
      <p:bgPr>
        <a:blipFill rotWithShape="1">
          <a:blip r:embed="rId2">
            <a:alphaModFix/>
          </a:blip>
          <a:tile tx="0" ty="0" sx="100000" sy="100000" flip="none" algn="tl"/>
        </a:blipFill>
        <a:effectLst/>
      </p:bgPr>
    </p:bg>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1600200" y="5486400"/>
            <a:ext cx="7315200" cy="685799"/>
          </a:xfrm>
          <a:prstGeom prst="rect">
            <a:avLst/>
          </a:prstGeom>
          <a:noFill/>
          <a:ln>
            <a:noFill/>
          </a:ln>
        </p:spPr>
        <p:txBody>
          <a:bodyPr lIns="91425" tIns="91425" rIns="91425" bIns="91425" anchor="t" anchorCtr="0"/>
          <a:lstStyle>
            <a:lvl1pPr marL="0" lvl="0" indent="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6" name="Shape 76"/>
          <p:cNvSpPr/>
          <p:nvPr/>
        </p:nvSpPr>
        <p:spPr>
          <a:xfrm>
            <a:off x="-9144" y="4572000"/>
            <a:ext cx="9144000" cy="886967"/>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7" name="Shape 77"/>
          <p:cNvSpPr/>
          <p:nvPr/>
        </p:nvSpPr>
        <p:spPr>
          <a:xfrm>
            <a:off x="-9144" y="4663439"/>
            <a:ext cx="1463039" cy="7132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8" name="Shape 78"/>
          <p:cNvSpPr/>
          <p:nvPr/>
        </p:nvSpPr>
        <p:spPr>
          <a:xfrm>
            <a:off x="1545336" y="4654296"/>
            <a:ext cx="7598663" cy="713232"/>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9" name="Shape 79"/>
          <p:cNvSpPr txBox="1">
            <a:spLocks noGrp="1"/>
          </p:cNvSpPr>
          <p:nvPr>
            <p:ph type="title"/>
          </p:nvPr>
        </p:nvSpPr>
        <p:spPr>
          <a:xfrm>
            <a:off x="1600200" y="4648200"/>
            <a:ext cx="7315200" cy="685799"/>
          </a:xfrm>
          <a:prstGeom prst="rect">
            <a:avLst/>
          </a:prstGeom>
          <a:noFill/>
          <a:ln>
            <a:noFill/>
          </a:ln>
        </p:spPr>
        <p:txBody>
          <a:bodyPr lIns="91425" tIns="91425" rIns="91425" bIns="91425" anchor="ctr" anchorCtr="0"/>
          <a:lstStyle>
            <a:lvl1pPr lvl="0" algn="l"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p:nvPr/>
        </p:nvSpPr>
        <p:spPr>
          <a:xfrm>
            <a:off x="1447800" y="0"/>
            <a:ext cx="100584" cy="6867143"/>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81" name="Shape 81"/>
          <p:cNvSpPr txBox="1">
            <a:spLocks noGrp="1"/>
          </p:cNvSpPr>
          <p:nvPr>
            <p:ph type="dt" idx="10"/>
          </p:nvPr>
        </p:nvSpPr>
        <p:spPr>
          <a:xfrm>
            <a:off x="62484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2" name="Shape 82"/>
          <p:cNvSpPr txBox="1">
            <a:spLocks noGrp="1"/>
          </p:cNvSpPr>
          <p:nvPr>
            <p:ph type="sldNum" idx="12"/>
          </p:nvPr>
        </p:nvSpPr>
        <p:spPr>
          <a:xfrm>
            <a:off x="0" y="4667248"/>
            <a:ext cx="1447800" cy="663578"/>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800" b="1" i="0" u="none" strike="noStrike" cap="none">
                <a:solidFill>
                  <a:srgbClr val="FFFFFF"/>
                </a:solidFill>
                <a:latin typeface="Arial"/>
                <a:ea typeface="Arial"/>
                <a:cs typeface="Arial"/>
                <a:sym typeface="Arial"/>
              </a:rPr>
              <a:t>‹#›</a:t>
            </a:fld>
            <a:endParaRPr lang="en-US" sz="2800" b="1" i="0" u="none" strike="noStrike" cap="none">
              <a:solidFill>
                <a:srgbClr val="FFFFFF"/>
              </a:solidFill>
              <a:latin typeface="Arial"/>
              <a:ea typeface="Arial"/>
              <a:cs typeface="Arial"/>
              <a:sym typeface="Arial"/>
            </a:endParaRPr>
          </a:p>
        </p:txBody>
      </p:sp>
      <p:sp>
        <p:nvSpPr>
          <p:cNvPr id="83" name="Shape 83"/>
          <p:cNvSpPr txBox="1">
            <a:spLocks noGrp="1"/>
          </p:cNvSpPr>
          <p:nvPr>
            <p:ph type="ftr" idx="11"/>
          </p:nvPr>
        </p:nvSpPr>
        <p:spPr>
          <a:xfrm>
            <a:off x="1600200" y="6248205"/>
            <a:ext cx="4572000"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4" name="Shape 84"/>
          <p:cNvSpPr>
            <a:spLocks noGrp="1"/>
          </p:cNvSpPr>
          <p:nvPr>
            <p:ph type="pic" idx="2"/>
          </p:nvPr>
        </p:nvSpPr>
        <p:spPr>
          <a:xfrm>
            <a:off x="1560575" y="0"/>
            <a:ext cx="7583423" cy="4568952"/>
          </a:xfrm>
          <a:prstGeom prst="rect">
            <a:avLst/>
          </a:prstGeom>
          <a:solidFill>
            <a:srgbClr val="E9F0F5"/>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Arial"/>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612647" y="1600200"/>
            <a:ext cx="8153399" cy="4526279"/>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Font typeface="Noto Symbol"/>
              <a:buChar char="◻"/>
              <a:defRPr/>
            </a:lvl1pPr>
            <a:lvl2pPr marL="640080" marR="0" lvl="1" indent="-168910" algn="l" rtl="0">
              <a:spcBef>
                <a:spcPts val="550"/>
              </a:spcBef>
              <a:buClr>
                <a:schemeClr val="accent1"/>
              </a:buClr>
              <a:buFont typeface="Noto Symbol"/>
              <a:buChar char="⬜"/>
              <a:defRPr/>
            </a:lvl2pPr>
            <a:lvl3pPr marL="914400" marR="0" lvl="2" indent="-119062" algn="l" rtl="0">
              <a:spcBef>
                <a:spcPts val="500"/>
              </a:spcBef>
              <a:buClr>
                <a:schemeClr val="accent2"/>
              </a:buClr>
              <a:buFont typeface="Noto Symbol"/>
              <a:buChar char="■"/>
              <a:defRPr/>
            </a:lvl3pPr>
            <a:lvl4pPr marL="1371600" marR="0" lvl="3" indent="-133350" algn="l" rtl="0">
              <a:spcBef>
                <a:spcPts val="400"/>
              </a:spcBef>
              <a:buClr>
                <a:schemeClr val="accent3"/>
              </a:buClr>
              <a:buFont typeface="Noto Symbol"/>
              <a:buChar char="■"/>
              <a:defRPr/>
            </a:lvl4pPr>
            <a:lvl5pPr marL="1828800" marR="0" lvl="4" indent="-146050" algn="l" rtl="0">
              <a:spcBef>
                <a:spcPts val="400"/>
              </a:spcBef>
              <a:buClr>
                <a:schemeClr val="accent4"/>
              </a:buClr>
              <a:buFont typeface="Noto Symbol"/>
              <a:buChar char="■"/>
              <a:defRPr/>
            </a:lvl5pPr>
            <a:lvl6pPr marL="2103120" marR="0" lvl="5" indent="-121920" algn="l" rtl="0">
              <a:spcBef>
                <a:spcPts val="360"/>
              </a:spcBef>
              <a:buClr>
                <a:schemeClr val="accent1"/>
              </a:buClr>
              <a:buFont typeface="Noto Symbol"/>
              <a:buChar char="▪"/>
              <a:defRPr/>
            </a:lvl6pPr>
            <a:lvl7pPr marL="2377440" marR="0" lvl="6" indent="-116839" algn="l" rtl="0">
              <a:spcBef>
                <a:spcPts val="360"/>
              </a:spcBef>
              <a:buClr>
                <a:schemeClr val="accent2"/>
              </a:buClr>
              <a:buFont typeface="Noto Symbol"/>
              <a:buChar char="▪"/>
              <a:defRPr/>
            </a:lvl7pPr>
            <a:lvl8pPr marL="2651760" marR="0" lvl="7" indent="-124460" algn="l" rtl="0">
              <a:spcBef>
                <a:spcPts val="360"/>
              </a:spcBef>
              <a:buClr>
                <a:schemeClr val="accent3"/>
              </a:buClr>
              <a:buFont typeface="Noto Symbol"/>
              <a:buChar char="▪"/>
              <a:defRPr/>
            </a:lvl8pPr>
            <a:lvl9pPr marL="2926080" marR="0" lvl="8" indent="-119379" algn="l" rtl="0">
              <a:spcBef>
                <a:spcPts val="360"/>
              </a:spcBef>
              <a:buClr>
                <a:schemeClr val="accent4"/>
              </a:buClr>
              <a:buFont typeface="Noto Symbol"/>
              <a:buChar char="▪"/>
              <a:defRPr/>
            </a:lvl9pPr>
          </a:lstStyle>
          <a:p>
            <a:endParaRPr/>
          </a:p>
        </p:txBody>
      </p:sp>
      <p:sp>
        <p:nvSpPr>
          <p:cNvPr id="12" name="Shape 12"/>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 name="Shape 13"/>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 name="Shape 14"/>
          <p:cNvSpPr/>
          <p:nvPr/>
        </p:nvSpPr>
        <p:spPr>
          <a:xfrm>
            <a:off x="0" y="1234440"/>
            <a:ext cx="9144000" cy="320039"/>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5" name="Shape 15"/>
          <p:cNvSpPr/>
          <p:nvPr/>
        </p:nvSpPr>
        <p:spPr>
          <a:xfrm>
            <a:off x="0" y="1280159"/>
            <a:ext cx="533399" cy="2286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6" name="Shape 16"/>
          <p:cNvSpPr/>
          <p:nvPr/>
        </p:nvSpPr>
        <p:spPr>
          <a:xfrm>
            <a:off x="590550" y="1280159"/>
            <a:ext cx="8553450" cy="2286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7" name="Shape 17"/>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1371600" y="2667000"/>
            <a:ext cx="7123113" cy="1749425"/>
          </a:xfrm>
          <a:prstGeom prst="rect">
            <a:avLst/>
          </a:prstGeom>
          <a:noFill/>
          <a:ln>
            <a:noFill/>
          </a:ln>
        </p:spPr>
        <p:txBody>
          <a:bodyPr lIns="91425" tIns="45700" rIns="91425" bIns="45700" anchor="t" anchorCtr="0">
            <a:noAutofit/>
          </a:bodyPr>
          <a:lstStyle/>
          <a:p>
            <a:pPr marL="0" marR="0" lvl="0" indent="0" algn="l" rtl="0">
              <a:spcBef>
                <a:spcPts val="0"/>
              </a:spcBef>
              <a:buClr>
                <a:schemeClr val="accent2"/>
              </a:buClr>
              <a:buSzPct val="25000"/>
              <a:buFont typeface="Noto Symbol"/>
              <a:buNone/>
            </a:pPr>
            <a:r>
              <a:rPr lang="en-US" sz="4000" b="0" i="0" u="none" strike="noStrike" cap="none" dirty="0">
                <a:solidFill>
                  <a:schemeClr val="accent1"/>
                </a:solidFill>
                <a:latin typeface="Arial"/>
                <a:ea typeface="Arial"/>
                <a:cs typeface="Arial"/>
                <a:sym typeface="Arial"/>
              </a:rPr>
              <a:t>Knowledge Inference: </a:t>
            </a:r>
            <a:br>
              <a:rPr lang="en-US" sz="4000" b="0" i="0" u="none" strike="noStrike" cap="none" dirty="0">
                <a:solidFill>
                  <a:schemeClr val="accent1"/>
                </a:solidFill>
                <a:latin typeface="Arial"/>
                <a:ea typeface="Arial"/>
                <a:cs typeface="Arial"/>
                <a:sym typeface="Arial"/>
              </a:rPr>
            </a:br>
            <a:r>
              <a:rPr lang="en-US" sz="4000" dirty="0">
                <a:solidFill>
                  <a:schemeClr val="accent1"/>
                </a:solidFill>
              </a:rPr>
              <a:t>Logistic Knowledge Tracing, </a:t>
            </a:r>
            <a:r>
              <a:rPr lang="en-US" sz="4000" b="0" i="0" u="none" strike="noStrike" cap="none" dirty="0">
                <a:solidFill>
                  <a:schemeClr val="accent1"/>
                </a:solidFill>
                <a:latin typeface="Arial"/>
                <a:ea typeface="Arial"/>
                <a:cs typeface="Arial"/>
                <a:sym typeface="Arial"/>
              </a:rPr>
              <a:t>Performance Factors Analysis</a:t>
            </a:r>
          </a:p>
        </p:txBody>
      </p:sp>
      <p:sp>
        <p:nvSpPr>
          <p:cNvPr id="105" name="Shape 105"/>
          <p:cNvSpPr txBox="1">
            <a:spLocks noGrp="1"/>
          </p:cNvSpPr>
          <p:nvPr>
            <p:ph type="title"/>
          </p:nvPr>
        </p:nvSpPr>
        <p:spPr>
          <a:xfrm>
            <a:off x="1371600" y="1600200"/>
            <a:ext cx="7619999" cy="990599"/>
          </a:xfrm>
          <a:prstGeom prst="rect">
            <a:avLst/>
          </a:prstGeom>
          <a:noFill/>
          <a:ln>
            <a:noFill/>
          </a:ln>
        </p:spPr>
        <p:txBody>
          <a:bodyPr lIns="91425" tIns="45700" rIns="91425" bIns="45700" anchor="ctr" anchorCtr="0">
            <a:noAutofit/>
          </a:bodyPr>
          <a:lstStyle/>
          <a:p>
            <a:pPr marL="0" marR="0" lvl="0" indent="0" algn="l" rtl="0">
              <a:spcBef>
                <a:spcPts val="0"/>
              </a:spcBef>
              <a:buClr>
                <a:srgbClr val="FFFFFF"/>
              </a:buClr>
              <a:buSzPct val="25000"/>
              <a:buFont typeface="Arial"/>
              <a:buNone/>
            </a:pPr>
            <a:r>
              <a:rPr lang="en-US" sz="4400" b="0" i="0" u="none" strike="noStrike" cap="none">
                <a:solidFill>
                  <a:srgbClr val="FFFFFF"/>
                </a:solidFill>
                <a:latin typeface="Arial"/>
                <a:ea typeface="Arial"/>
                <a:cs typeface="Arial"/>
                <a:sym typeface="Arial"/>
              </a:rPr>
              <a:t>Week 4 Video 3</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PFA</a:t>
            </a:r>
          </a:p>
        </p:txBody>
      </p:sp>
      <p:pic>
        <p:nvPicPr>
          <p:cNvPr id="156" name="Shape 156"/>
          <p:cNvPicPr preferRelativeResize="0"/>
          <p:nvPr/>
        </p:nvPicPr>
        <p:blipFill rotWithShape="1">
          <a:blip r:embed="rId3">
            <a:alphaModFix/>
          </a:blip>
          <a:srcRect/>
          <a:stretch/>
        </p:blipFill>
        <p:spPr>
          <a:xfrm>
            <a:off x="422031" y="3867150"/>
            <a:ext cx="8568331" cy="995363"/>
          </a:xfrm>
          <a:prstGeom prst="rect">
            <a:avLst/>
          </a:prstGeom>
          <a:noFill/>
          <a:ln>
            <a:noFill/>
          </a:ln>
        </p:spPr>
      </p:pic>
      <p:pic>
        <p:nvPicPr>
          <p:cNvPr id="157" name="Shape 157"/>
          <p:cNvPicPr preferRelativeResize="0"/>
          <p:nvPr/>
        </p:nvPicPr>
        <p:blipFill rotWithShape="1">
          <a:blip r:embed="rId4">
            <a:alphaModFix/>
          </a:blip>
          <a:srcRect/>
          <a:stretch/>
        </p:blipFill>
        <p:spPr>
          <a:xfrm>
            <a:off x="3538537" y="5772150"/>
            <a:ext cx="2066924" cy="933450"/>
          </a:xfrm>
          <a:prstGeom prst="rect">
            <a:avLst/>
          </a:prstGeom>
          <a:noFill/>
          <a:ln>
            <a:noFill/>
          </a:ln>
        </p:spPr>
      </p:pic>
      <p:sp>
        <p:nvSpPr>
          <p:cNvPr id="158" name="Shape 158"/>
          <p:cNvSpPr/>
          <p:nvPr/>
        </p:nvSpPr>
        <p:spPr>
          <a:xfrm>
            <a:off x="5403607" y="4250530"/>
            <a:ext cx="190500" cy="228600"/>
          </a:xfrm>
          <a:prstGeom prst="rect">
            <a:avLst/>
          </a:prstGeom>
          <a:solidFill>
            <a:schemeClr val="lt1"/>
          </a:solidFill>
          <a:ln w="19050"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64" name="Shape 16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65" name="Shape 165"/>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71" name="Shape 17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72" name="Shape 172"/>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78" name="Shape 17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79" name="Shape 179"/>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-0.5+(0.1*1)</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85" name="Shape 18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86" name="Shape 186"/>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-0.5+0.1</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92" name="Shape 19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93" name="Shape 193"/>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99" name="Shape 19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00" name="Shape 200"/>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06" name="Shape 20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07" name="Shape 207"/>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-0.5+(0.1*2)</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13" name="Shape 21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14" name="Shape 214"/>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-0.5+0.2</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20" name="Shape 22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21" name="Shape 221"/>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dirty="0">
                <a:solidFill>
                  <a:schemeClr val="dk2"/>
                </a:solidFill>
              </a:rPr>
              <a:t>Logistic Knowledge Tracing</a:t>
            </a:r>
            <a:endParaRPr lang="en-US" sz="4400" b="0" i="0" u="none" strike="noStrike" cap="none" dirty="0">
              <a:solidFill>
                <a:schemeClr val="dk2"/>
              </a:solidFill>
              <a:latin typeface="Arial"/>
              <a:ea typeface="Arial"/>
              <a:cs typeface="Arial"/>
              <a:sym typeface="Arial"/>
            </a:endParaRPr>
          </a:p>
        </p:txBody>
      </p:sp>
      <p:sp>
        <p:nvSpPr>
          <p:cNvPr id="111" name="Shape 11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indent="-320040">
              <a:spcBef>
                <a:spcPts val="0"/>
              </a:spcBef>
              <a:buSzPct val="59999"/>
            </a:pPr>
            <a:r>
              <a:rPr lang="en-US" sz="2900" dirty="0"/>
              <a:t>A broad framework for knowledge tracing models based on logistic regression (Pavlik et al., 2021)</a:t>
            </a: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latin typeface="Arial"/>
              <a:ea typeface="Arial"/>
              <a:cs typeface="Arial"/>
              <a:sym typeface="Arial"/>
            </a:endParaRPr>
          </a:p>
        </p:txBody>
      </p:sp>
      <p:pic>
        <p:nvPicPr>
          <p:cNvPr id="112" name="Shape 112" descr="http://www.memphis.edu/psychology/people/faculty/images/philip_pavlik.jpg"/>
          <p:cNvPicPr preferRelativeResize="0"/>
          <p:nvPr/>
        </p:nvPicPr>
        <p:blipFill rotWithShape="1">
          <a:blip r:embed="rId3">
            <a:alphaModFix/>
          </a:blip>
          <a:srcRect/>
          <a:stretch/>
        </p:blipFill>
        <p:spPr>
          <a:xfrm>
            <a:off x="8077201" y="5613401"/>
            <a:ext cx="1066799" cy="1244599"/>
          </a:xfrm>
          <a:prstGeom prst="rect">
            <a:avLst/>
          </a:prstGeom>
          <a:noFill/>
          <a:ln>
            <a:noFill/>
          </a:ln>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27" name="Shape 22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28" name="Shape 228"/>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34" name="Shape 23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35" name="Shape 235"/>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41" name="Shape 24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42" name="Shape 242"/>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000" u="none" strike="noStrike" cap="none"/>
                        <a:t>-0.5+(0.1*2)+(0.2*1)</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48" name="Shape 24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49" name="Shape 249"/>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000" u="none" strike="noStrike" cap="none"/>
                        <a:t>-0.5+0.2+0.2</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55" name="Shape 25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Noto Symbol"/>
                <a:ea typeface="Noto Symbol"/>
                <a:cs typeface="Noto Symbol"/>
                <a:sym typeface="Noto Symbol"/>
              </a:rPr>
              <a:t>γ</a:t>
            </a:r>
            <a:r>
              <a:rPr lang="en-US" sz="2900" b="0" i="0" u="none" strike="noStrike" cap="none" dirty="0">
                <a:solidFill>
                  <a:schemeClr val="dk1"/>
                </a:solidFill>
                <a:latin typeface="Arial"/>
                <a:ea typeface="Arial"/>
                <a:cs typeface="Arial"/>
                <a:sym typeface="Arial"/>
              </a:rPr>
              <a:t> = 0.2, </a:t>
            </a:r>
            <a:r>
              <a:rPr lang="en-US" sz="2900" b="0" i="0" u="none" strike="noStrike" cap="none" dirty="0">
                <a:solidFill>
                  <a:schemeClr val="dk1"/>
                </a:solidFill>
                <a:latin typeface="Noto Symbol"/>
                <a:ea typeface="Noto Symbol"/>
                <a:cs typeface="Noto Symbol"/>
                <a:sym typeface="Noto Symbol"/>
              </a:rPr>
              <a:t>ρ</a:t>
            </a:r>
            <a:r>
              <a:rPr lang="en-US" sz="2900" b="0" i="0" u="none" strike="noStrike" cap="none" dirty="0">
                <a:solidFill>
                  <a:schemeClr val="dk1"/>
                </a:solidFill>
                <a:latin typeface="Arial"/>
                <a:ea typeface="Arial"/>
                <a:cs typeface="Arial"/>
                <a:sym typeface="Arial"/>
              </a:rPr>
              <a:t> = 0.1, </a:t>
            </a:r>
            <a:r>
              <a:rPr lang="en-US" sz="2900" b="0" i="0" u="none" strike="noStrike" cap="none" dirty="0">
                <a:solidFill>
                  <a:schemeClr val="dk1"/>
                </a:solidFill>
                <a:latin typeface="Noto Symbol"/>
                <a:ea typeface="Noto Symbol"/>
                <a:cs typeface="Noto Symbol"/>
                <a:sym typeface="Noto Symbol"/>
              </a:rPr>
              <a:t>β</a:t>
            </a:r>
            <a:r>
              <a:rPr lang="en-US" sz="2900" b="0" i="0" u="none" strike="noStrike" cap="none" dirty="0">
                <a:solidFill>
                  <a:schemeClr val="dk1"/>
                </a:solidFill>
                <a:latin typeface="Arial"/>
                <a:ea typeface="Arial"/>
                <a:cs typeface="Arial"/>
                <a:sym typeface="Arial"/>
              </a:rPr>
              <a:t> = -0.5 </a:t>
            </a:r>
          </a:p>
        </p:txBody>
      </p:sp>
      <p:graphicFrame>
        <p:nvGraphicFramePr>
          <p:cNvPr id="256" name="Shape 256"/>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-0.1</a:t>
                      </a:r>
                    </a:p>
                  </a:txBody>
                  <a:tcPr marL="91450" marR="91450" marT="45725" marB="45725"/>
                </a:tc>
                <a:tc>
                  <a:txBody>
                    <a:bodyPr/>
                    <a:lstStyle/>
                    <a:p>
                      <a:pPr marL="0" marR="0" lvl="0" indent="0" algn="ctr" rtl="0">
                        <a:spcBef>
                          <a:spcPts val="0"/>
                        </a:spcBef>
                        <a:buSzPct val="25000"/>
                        <a:buNone/>
                      </a:pPr>
                      <a:r>
                        <a:rPr lang="en-US" sz="2800" u="none" strike="noStrike" cap="none"/>
                        <a:t>0.48</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a:xfrm>
            <a:off x="612647" y="176348"/>
            <a:ext cx="8153399" cy="990599"/>
          </a:xfrm>
        </p:spPr>
        <p:txBody>
          <a:bodyPr>
            <a:noAutofit/>
          </a:bodyPr>
          <a:lstStyle/>
          <a:p>
            <a:r>
              <a:rPr lang="en-US" sz="4400" dirty="0"/>
              <a:t>Degeneracy in PFA </a:t>
            </a:r>
            <a:br>
              <a:rPr lang="en-US" sz="4400" dirty="0"/>
            </a:br>
            <a:r>
              <a:rPr lang="en-US" sz="4400"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p:txBody>
          <a:bodyPr>
            <a:normAutofit/>
          </a:bodyPr>
          <a:lstStyle/>
          <a:p>
            <a:r>
              <a:rPr lang="en-US" sz="2900" dirty="0"/>
              <a:t>Three degenerate cases</a:t>
            </a:r>
          </a:p>
          <a:p>
            <a:pPr marL="971550" lvl="1" indent="-514350">
              <a:buAutoNum type="arabicPeriod"/>
            </a:pPr>
            <a:r>
              <a:rPr lang="en-US" sz="2900" dirty="0"/>
              <a:t>γ &lt; 0</a:t>
            </a:r>
          </a:p>
          <a:p>
            <a:pPr marL="971550" lvl="1" indent="-514350">
              <a:buAutoNum type="arabicPeriod"/>
            </a:pPr>
            <a:r>
              <a:rPr lang="en-US" sz="2900" dirty="0"/>
              <a:t>γ &lt; ρ</a:t>
            </a:r>
          </a:p>
          <a:p>
            <a:pPr marL="971550" lvl="1" indent="-514350">
              <a:buFont typeface="Arial" pitchFamily="34" charset="0"/>
              <a:buAutoNum type="arabicPeriod"/>
            </a:pPr>
            <a:r>
              <a:rPr lang="en-US" sz="2900" dirty="0"/>
              <a:t>γ = ρ = 0</a:t>
            </a:r>
          </a:p>
          <a:p>
            <a:pPr marL="971550" lvl="1" indent="-514350">
              <a:buAutoNum type="arabicPeriod"/>
            </a:pPr>
            <a:endParaRPr lang="en-US" sz="2900" dirty="0"/>
          </a:p>
          <a:p>
            <a:endParaRPr lang="en-US" sz="2900" dirty="0"/>
          </a:p>
        </p:txBody>
      </p:sp>
    </p:spTree>
    <p:extLst>
      <p:ext uri="{BB962C8B-B14F-4D97-AF65-F5344CB8AC3E}">
        <p14:creationId xmlns:p14="http://schemas.microsoft.com/office/powerpoint/2010/main" val="3210957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a:xfrm>
            <a:off x="612647" y="176348"/>
            <a:ext cx="8153399" cy="990599"/>
          </a:xfrm>
        </p:spPr>
        <p:txBody>
          <a:bodyPr>
            <a:noAutofit/>
          </a:bodyPr>
          <a:lstStyle/>
          <a:p>
            <a:r>
              <a:rPr lang="en-US" sz="4400" dirty="0"/>
              <a:t>Degeneracy in PFA </a:t>
            </a:r>
            <a:br>
              <a:rPr lang="en-US" sz="4400" dirty="0"/>
            </a:br>
            <a:r>
              <a:rPr lang="en-US" sz="4400"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a:xfrm>
            <a:off x="612647" y="1600200"/>
            <a:ext cx="8153399" cy="5081452"/>
          </a:xfrm>
        </p:spPr>
        <p:txBody>
          <a:bodyPr>
            <a:normAutofit fontScale="77500" lnSpcReduction="20000"/>
          </a:bodyPr>
          <a:lstStyle/>
          <a:p>
            <a:r>
              <a:rPr lang="en-US" sz="2900" dirty="0"/>
              <a:t>Three degenerate cases</a:t>
            </a:r>
          </a:p>
          <a:p>
            <a:pPr marL="971550" lvl="1" indent="-514350">
              <a:buAutoNum type="arabicPeriod"/>
            </a:pPr>
            <a:r>
              <a:rPr lang="en-US" sz="2900" dirty="0"/>
              <a:t>γ &lt; 0</a:t>
            </a:r>
          </a:p>
          <a:p>
            <a:pPr marL="971550" lvl="1" indent="-514350">
              <a:buAutoNum type="arabicPeriod"/>
            </a:pPr>
            <a:r>
              <a:rPr lang="en-US" sz="2900" dirty="0"/>
              <a:t>γ &lt; ρ</a:t>
            </a:r>
          </a:p>
          <a:p>
            <a:pPr marL="971550" lvl="1" indent="-514350">
              <a:buFont typeface="Arial" pitchFamily="34" charset="0"/>
              <a:buAutoNum type="arabicPeriod"/>
            </a:pPr>
            <a:r>
              <a:rPr lang="en-US" sz="2900" dirty="0"/>
              <a:t>γ = ρ = 0</a:t>
            </a:r>
          </a:p>
          <a:p>
            <a:endParaRPr lang="en-US" sz="3200" dirty="0"/>
          </a:p>
          <a:p>
            <a:r>
              <a:rPr lang="en-US" sz="3200" dirty="0"/>
              <a:t>One seemingly degenerate (but not) case</a:t>
            </a:r>
          </a:p>
          <a:p>
            <a:pPr marL="0" indent="0">
              <a:buNone/>
            </a:pPr>
            <a:r>
              <a:rPr lang="en-US" sz="3200" dirty="0"/>
              <a:t>        4. ρ &gt; 0 	</a:t>
            </a:r>
          </a:p>
          <a:p>
            <a:r>
              <a:rPr lang="en-US" sz="3200" dirty="0"/>
              <a:t>“It is worth noting that a fourth case when ρ &gt; 0 -- is not degenerate, due to the multiple functions the parameters perform in PFA. In this case, the rate of learning the skill may outweigh the evidence of lack of student knowledge that an incorrect answer provides. So long as γ &gt; ρ, a positive ρ is conceptually acceptable.”</a:t>
            </a:r>
          </a:p>
          <a:p>
            <a:pPr marL="457200" lvl="1" indent="0">
              <a:buNone/>
            </a:pPr>
            <a:endParaRPr lang="en-US" sz="2900" dirty="0"/>
          </a:p>
          <a:p>
            <a:pPr marL="971550" lvl="1" indent="-514350">
              <a:buAutoNum type="arabicPeriod"/>
            </a:pPr>
            <a:endParaRPr lang="en-US" sz="2900" dirty="0"/>
          </a:p>
          <a:p>
            <a:endParaRPr lang="en-US" sz="2900" dirty="0"/>
          </a:p>
        </p:txBody>
      </p:sp>
    </p:spTree>
    <p:extLst>
      <p:ext uri="{BB962C8B-B14F-4D97-AF65-F5344CB8AC3E}">
        <p14:creationId xmlns:p14="http://schemas.microsoft.com/office/powerpoint/2010/main" val="2210029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Degenerate Example (Case 1)</a:t>
            </a:r>
          </a:p>
        </p:txBody>
      </p:sp>
      <p:sp>
        <p:nvSpPr>
          <p:cNvPr id="269" name="Shape 26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Noto Symbol"/>
                <a:ea typeface="Noto Symbol"/>
                <a:cs typeface="Noto Symbol"/>
                <a:sym typeface="Noto Symbol"/>
              </a:rPr>
              <a:t>γ</a:t>
            </a:r>
            <a:r>
              <a:rPr lang="en-US" sz="2900" b="0" i="0" u="none" strike="noStrike" cap="none" dirty="0">
                <a:solidFill>
                  <a:schemeClr val="dk1"/>
                </a:solidFill>
                <a:latin typeface="Arial"/>
                <a:ea typeface="Arial"/>
                <a:cs typeface="Arial"/>
                <a:sym typeface="Arial"/>
              </a:rPr>
              <a:t> = -0.1, </a:t>
            </a:r>
            <a:r>
              <a:rPr lang="en-US" sz="2900" b="0" i="0" u="none" strike="noStrike" cap="none" dirty="0">
                <a:solidFill>
                  <a:schemeClr val="dk1"/>
                </a:solidFill>
                <a:latin typeface="Noto Symbol"/>
                <a:ea typeface="Noto Symbol"/>
                <a:cs typeface="Noto Symbol"/>
                <a:sym typeface="Noto Symbol"/>
              </a:rPr>
              <a:t>ρ</a:t>
            </a:r>
            <a:r>
              <a:rPr lang="en-US" sz="2900" b="0" i="0" u="none" strike="noStrike" cap="none" dirty="0">
                <a:solidFill>
                  <a:schemeClr val="dk1"/>
                </a:solidFill>
                <a:latin typeface="Arial"/>
                <a:ea typeface="Arial"/>
                <a:cs typeface="Arial"/>
                <a:sym typeface="Arial"/>
              </a:rPr>
              <a:t> = -0.5, </a:t>
            </a:r>
            <a:r>
              <a:rPr lang="en-US" sz="2900" b="0" i="0" u="none" strike="noStrike" cap="none" dirty="0">
                <a:solidFill>
                  <a:schemeClr val="dk1"/>
                </a:solidFill>
                <a:latin typeface="Noto Symbol"/>
                <a:ea typeface="Noto Symbol"/>
                <a:cs typeface="Noto Symbol"/>
                <a:sym typeface="Noto Symbol"/>
              </a:rPr>
              <a:t>β</a:t>
            </a:r>
            <a:r>
              <a:rPr lang="en-US" sz="2900" b="0" i="0" u="none" strike="noStrike" cap="none" dirty="0">
                <a:solidFill>
                  <a:schemeClr val="dk1"/>
                </a:solidFill>
                <a:latin typeface="Arial"/>
                <a:ea typeface="Arial"/>
                <a:cs typeface="Arial"/>
                <a:sym typeface="Arial"/>
              </a:rPr>
              <a:t> = -0.5 </a:t>
            </a:r>
          </a:p>
        </p:txBody>
      </p:sp>
      <p:graphicFrame>
        <p:nvGraphicFramePr>
          <p:cNvPr id="270" name="Shape 270"/>
          <p:cNvGraphicFramePr/>
          <p:nvPr>
            <p:extLst>
              <p:ext uri="{D42A27DB-BD31-4B8C-83A1-F6EECF244321}">
                <p14:modId xmlns:p14="http://schemas.microsoft.com/office/powerpoint/2010/main" val="1322833770"/>
              </p:ext>
            </p:extLst>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spcBef>
                          <a:spcPts val="0"/>
                        </a:spcBef>
                        <a:buSzPct val="25000"/>
                        <a:buNone/>
                      </a:pPr>
                      <a:r>
                        <a:rPr lang="en-US" sz="2800" u="none" strike="noStrike" cap="none"/>
                        <a:t>0.27</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-1.5</a:t>
                      </a:r>
                    </a:p>
                  </a:txBody>
                  <a:tcPr marL="91450" marR="91450" marT="45725" marB="45725"/>
                </a:tc>
                <a:tc>
                  <a:txBody>
                    <a:bodyPr/>
                    <a:lstStyle/>
                    <a:p>
                      <a:pPr marL="0" marR="0" lvl="0" indent="0" algn="ctr" rtl="0">
                        <a:spcBef>
                          <a:spcPts val="0"/>
                        </a:spcBef>
                        <a:buSzPct val="25000"/>
                        <a:buNone/>
                      </a:pPr>
                      <a:r>
                        <a:rPr lang="en-US" sz="2800" u="none" strike="noStrike" cap="none"/>
                        <a:t>0.18</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dirty="0"/>
                        <a:t>-1.6</a:t>
                      </a:r>
                    </a:p>
                  </a:txBody>
                  <a:tcPr marL="91450" marR="91450" marT="45725" marB="45725"/>
                </a:tc>
                <a:tc>
                  <a:txBody>
                    <a:bodyPr/>
                    <a:lstStyle/>
                    <a:p>
                      <a:pPr marL="0" marR="0" lvl="0" indent="0" algn="ctr" rtl="0">
                        <a:spcBef>
                          <a:spcPts val="0"/>
                        </a:spcBef>
                        <a:buSzPct val="25000"/>
                        <a:buNone/>
                      </a:pPr>
                      <a:r>
                        <a:rPr lang="en-US" sz="2800" u="none" strike="noStrike" cap="none"/>
                        <a:t>0.17</a:t>
                      </a:r>
                      <a:endParaRPr lang="en-US" sz="2800" u="none" strike="noStrike" cap="none" dirty="0"/>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dirty="0"/>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Degenerate Example (Case 2)</a:t>
            </a:r>
          </a:p>
        </p:txBody>
      </p:sp>
      <p:sp>
        <p:nvSpPr>
          <p:cNvPr id="262" name="Shape 26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63" name="Shape 263"/>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-0.1</a:t>
                      </a:r>
                    </a:p>
                  </a:txBody>
                  <a:tcPr marL="91450" marR="91450" marT="45725" marB="45725"/>
                </a:tc>
                <a:tc>
                  <a:txBody>
                    <a:bodyPr/>
                    <a:lstStyle/>
                    <a:p>
                      <a:pPr marL="0" marR="0" lvl="0" indent="0" algn="ctr" rtl="0">
                        <a:spcBef>
                          <a:spcPts val="0"/>
                        </a:spcBef>
                        <a:buSzPct val="25000"/>
                        <a:buNone/>
                      </a:pPr>
                      <a:r>
                        <a:rPr lang="en-US" sz="2800" u="none" strike="noStrike" cap="none"/>
                        <a:t>0.48</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Note</a:t>
            </a:r>
          </a:p>
        </p:txBody>
      </p:sp>
      <p:sp>
        <p:nvSpPr>
          <p:cNvPr id="277" name="Shape 27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Values of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below 0 don’t actually mean negative learning </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They mean that failure provides more evidence on lack of knowledge</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Than the learning opportunity causes improvement</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Performance Factors Analysis</a:t>
            </a:r>
          </a:p>
        </p:txBody>
      </p:sp>
      <p:sp>
        <p:nvSpPr>
          <p:cNvPr id="111" name="Shape 11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First member of the LKT family that ran in real-time</a:t>
            </a:r>
            <a:br>
              <a:rPr lang="en-US" sz="2900" b="0" i="0" u="none" strike="noStrike" cap="none" dirty="0">
                <a:solidFill>
                  <a:schemeClr val="dk1"/>
                </a:solidFill>
                <a:latin typeface="Arial"/>
                <a:ea typeface="Arial"/>
                <a:cs typeface="Arial"/>
                <a:sym typeface="Arial"/>
              </a:rPr>
            </a:br>
            <a:r>
              <a:rPr lang="en-US" sz="2900" b="0" i="0" u="none" strike="noStrike" cap="none" dirty="0">
                <a:solidFill>
                  <a:schemeClr val="dk1"/>
                </a:solidFill>
                <a:latin typeface="Arial"/>
                <a:ea typeface="Arial"/>
                <a:cs typeface="Arial"/>
                <a:sym typeface="Arial"/>
              </a:rPr>
              <a:t>(Pavlik et al., 2009)</a:t>
            </a: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latin typeface="Arial"/>
              <a:ea typeface="Arial"/>
              <a:cs typeface="Arial"/>
              <a:sym typeface="Arial"/>
            </a:endParaRPr>
          </a:p>
        </p:txBody>
      </p:sp>
      <p:pic>
        <p:nvPicPr>
          <p:cNvPr id="112" name="Shape 112" descr="http://www.memphis.edu/psychology/people/faculty/images/philip_pavlik.jpg"/>
          <p:cNvPicPr preferRelativeResize="0"/>
          <p:nvPr/>
        </p:nvPicPr>
        <p:blipFill rotWithShape="1">
          <a:blip r:embed="rId3">
            <a:alphaModFix/>
          </a:blip>
          <a:srcRect/>
          <a:stretch/>
        </p:blipFill>
        <p:spPr>
          <a:xfrm>
            <a:off x="6089857" y="5626651"/>
            <a:ext cx="1066799" cy="1244599"/>
          </a:xfrm>
          <a:prstGeom prst="rect">
            <a:avLst/>
          </a:prstGeom>
          <a:noFill/>
          <a:ln>
            <a:noFill/>
          </a:ln>
        </p:spPr>
      </p:pic>
      <p:pic>
        <p:nvPicPr>
          <p:cNvPr id="113" name="Shape 113" descr="http://pact.cs.cmu.edu/koedinger_files/image002.jpg"/>
          <p:cNvPicPr preferRelativeResize="0"/>
          <p:nvPr/>
        </p:nvPicPr>
        <p:blipFill rotWithShape="1">
          <a:blip r:embed="rId4">
            <a:alphaModFix/>
          </a:blip>
          <a:srcRect/>
          <a:stretch/>
        </p:blipFill>
        <p:spPr>
          <a:xfrm>
            <a:off x="8264386" y="5620026"/>
            <a:ext cx="876300" cy="1328738"/>
          </a:xfrm>
          <a:prstGeom prst="rect">
            <a:avLst/>
          </a:prstGeom>
          <a:noFill/>
          <a:ln>
            <a:noFill/>
          </a:ln>
        </p:spPr>
      </p:pic>
      <p:pic>
        <p:nvPicPr>
          <p:cNvPr id="114" name="Shape 114" descr="http://www.ml.cmu.edu/people/people-images/alumni/cen115.jpg"/>
          <p:cNvPicPr preferRelativeResize="0"/>
          <p:nvPr/>
        </p:nvPicPr>
        <p:blipFill rotWithShape="1">
          <a:blip r:embed="rId5">
            <a:alphaModFix/>
          </a:blip>
          <a:srcRect/>
          <a:stretch/>
        </p:blipFill>
        <p:spPr>
          <a:xfrm>
            <a:off x="7156657" y="5626651"/>
            <a:ext cx="1095375" cy="1295401"/>
          </a:xfrm>
          <a:prstGeom prst="rect">
            <a:avLst/>
          </a:prstGeom>
          <a:noFill/>
          <a:ln>
            <a:noFill/>
          </a:ln>
        </p:spPr>
      </p:pic>
    </p:spTree>
    <p:extLst>
      <p:ext uri="{BB962C8B-B14F-4D97-AF65-F5344CB8AC3E}">
        <p14:creationId xmlns:p14="http://schemas.microsoft.com/office/powerpoint/2010/main" val="90137314"/>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Autofit/>
          </a:bodyPr>
          <a:lstStyle/>
          <a:p>
            <a:r>
              <a:rPr lang="en-US" sz="4400" dirty="0"/>
              <a:t>Addressing Degeneracy</a:t>
            </a:r>
            <a:br>
              <a:rPr lang="en-US" sz="4400" dirty="0"/>
            </a:br>
            <a:r>
              <a:rPr lang="en-US" sz="4400"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sz="2900" dirty="0"/>
              <a:t>Simply bound γ and ρ</a:t>
            </a:r>
          </a:p>
          <a:p>
            <a:endParaRPr lang="en-US" sz="2900" dirty="0"/>
          </a:p>
          <a:p>
            <a:r>
              <a:rPr lang="en-US" sz="2900" dirty="0"/>
              <a:t>Does not reduce model performance substantially (just like BKT)</a:t>
            </a:r>
          </a:p>
          <a:p>
            <a:endParaRPr lang="en-US" sz="2900" dirty="0"/>
          </a:p>
          <a:p>
            <a:r>
              <a:rPr lang="en-US" sz="2900" dirty="0"/>
              <a:t>What causes degeneracy?</a:t>
            </a:r>
          </a:p>
          <a:p>
            <a:pPr lvl="1"/>
            <a:r>
              <a:rPr lang="en-US" sz="2900" dirty="0"/>
              <a:t>We’ll come back to this in a minute</a:t>
            </a:r>
          </a:p>
        </p:txBody>
      </p:sp>
    </p:spTree>
    <p:extLst>
      <p:ext uri="{BB962C8B-B14F-4D97-AF65-F5344CB8AC3E}">
        <p14:creationId xmlns:p14="http://schemas.microsoft.com/office/powerpoint/2010/main" val="1484233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Note</a:t>
            </a:r>
          </a:p>
        </p:txBody>
      </p:sp>
      <p:sp>
        <p:nvSpPr>
          <p:cNvPr id="283" name="Shape 28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Parameters in PFA combine information from correctness with improvement from practice improvement</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Makes PFA models a little harder to interpret than BKT</a:t>
            </a: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Adjusting </a:t>
            </a:r>
            <a:r>
              <a:rPr lang="en-US" sz="4400" b="0" i="0" u="none" strike="noStrike" cap="none">
                <a:solidFill>
                  <a:schemeClr val="dk2"/>
                </a:solidFill>
                <a:latin typeface="Noto Symbol"/>
                <a:ea typeface="Noto Symbol"/>
                <a:cs typeface="Noto Symbol"/>
                <a:sym typeface="Noto Symbol"/>
              </a:rPr>
              <a:t>β</a:t>
            </a:r>
          </a:p>
        </p:txBody>
      </p:sp>
      <p:sp>
        <p:nvSpPr>
          <p:cNvPr id="289" name="Shape 28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90" name="Shape 290"/>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-0.1</a:t>
                      </a:r>
                    </a:p>
                  </a:txBody>
                  <a:tcPr marL="91450" marR="91450" marT="45725" marB="45725"/>
                </a:tc>
                <a:tc>
                  <a:txBody>
                    <a:bodyPr/>
                    <a:lstStyle/>
                    <a:p>
                      <a:pPr marL="0" marR="0" lvl="0" indent="0" algn="ctr" rtl="0">
                        <a:spcBef>
                          <a:spcPts val="0"/>
                        </a:spcBef>
                        <a:buSzPct val="25000"/>
                        <a:buNone/>
                      </a:pPr>
                      <a:r>
                        <a:rPr lang="en-US" sz="2800" u="none" strike="noStrike" cap="none"/>
                        <a:t>0.48</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Adjusting </a:t>
            </a:r>
            <a:r>
              <a:rPr lang="en-US" sz="4400" b="0" i="0" u="none" strike="noStrike" cap="none">
                <a:solidFill>
                  <a:schemeClr val="dk2"/>
                </a:solidFill>
                <a:latin typeface="Noto Symbol"/>
                <a:ea typeface="Noto Symbol"/>
                <a:cs typeface="Noto Symbol"/>
                <a:sym typeface="Noto Symbol"/>
              </a:rPr>
              <a:t>β</a:t>
            </a:r>
          </a:p>
        </p:txBody>
      </p:sp>
      <p:sp>
        <p:nvSpPr>
          <p:cNvPr id="296" name="Shape 29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-1.5 </a:t>
            </a:r>
          </a:p>
        </p:txBody>
      </p:sp>
      <p:graphicFrame>
        <p:nvGraphicFramePr>
          <p:cNvPr id="297" name="Shape 297"/>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-1.5</a:t>
                      </a:r>
                    </a:p>
                  </a:txBody>
                  <a:tcPr marL="91450" marR="91450" marT="45725" marB="45725"/>
                </a:tc>
                <a:tc>
                  <a:txBody>
                    <a:bodyPr/>
                    <a:lstStyle/>
                    <a:p>
                      <a:pPr marL="0" marR="0" lvl="0" indent="0" algn="ctr" rtl="0">
                        <a:spcBef>
                          <a:spcPts val="0"/>
                        </a:spcBef>
                        <a:buSzPct val="25000"/>
                        <a:buNone/>
                      </a:pPr>
                      <a:r>
                        <a:rPr lang="en-US" sz="2800" u="none" strike="noStrike" cap="none"/>
                        <a:t>0.18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-1.4</a:t>
                      </a:r>
                    </a:p>
                  </a:txBody>
                  <a:tcPr marL="91450" marR="91450" marT="45725" marB="45725"/>
                </a:tc>
                <a:tc>
                  <a:txBody>
                    <a:bodyPr/>
                    <a:lstStyle/>
                    <a:p>
                      <a:pPr marL="0" marR="0" lvl="0" indent="0" algn="ctr" rtl="0">
                        <a:spcBef>
                          <a:spcPts val="0"/>
                        </a:spcBef>
                        <a:buSzPct val="25000"/>
                        <a:buNone/>
                      </a:pPr>
                      <a:r>
                        <a:rPr lang="en-US" sz="2800" u="none" strike="noStrike" cap="none"/>
                        <a:t>0.20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-1.3</a:t>
                      </a:r>
                    </a:p>
                  </a:txBody>
                  <a:tcPr marL="91450" marR="91450" marT="45725" marB="45725"/>
                </a:tc>
                <a:tc>
                  <a:txBody>
                    <a:bodyPr/>
                    <a:lstStyle/>
                    <a:p>
                      <a:pPr marL="0" marR="0" lvl="0" indent="0" algn="ctr" rtl="0">
                        <a:spcBef>
                          <a:spcPts val="0"/>
                        </a:spcBef>
                        <a:buSzPct val="25000"/>
                        <a:buNone/>
                      </a:pPr>
                      <a:r>
                        <a:rPr lang="en-US" sz="2800" u="none" strike="noStrike" cap="none"/>
                        <a:t>0.21</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-1.1</a:t>
                      </a:r>
                    </a:p>
                  </a:txBody>
                  <a:tcPr marL="91450" marR="91450" marT="45725" marB="45725"/>
                </a:tc>
                <a:tc>
                  <a:txBody>
                    <a:bodyPr/>
                    <a:lstStyle/>
                    <a:p>
                      <a:pPr marL="0" marR="0" lvl="0" indent="0" algn="ctr" rtl="0">
                        <a:spcBef>
                          <a:spcPts val="0"/>
                        </a:spcBef>
                        <a:buSzPct val="25000"/>
                        <a:buNone/>
                      </a:pPr>
                      <a:r>
                        <a:rPr lang="en-US" sz="2800" u="none" strike="noStrike" cap="none"/>
                        <a:t>0.25</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Adjusting </a:t>
            </a:r>
            <a:r>
              <a:rPr lang="en-US" sz="4400" b="0" i="0" u="none" strike="noStrike" cap="none">
                <a:solidFill>
                  <a:schemeClr val="dk2"/>
                </a:solidFill>
                <a:latin typeface="Noto Symbol"/>
                <a:ea typeface="Noto Symbol"/>
                <a:cs typeface="Noto Symbol"/>
                <a:sym typeface="Noto Symbol"/>
              </a:rPr>
              <a:t>β</a:t>
            </a:r>
          </a:p>
        </p:txBody>
      </p:sp>
      <p:sp>
        <p:nvSpPr>
          <p:cNvPr id="303" name="Shape 30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+3.0</a:t>
            </a:r>
          </a:p>
        </p:txBody>
      </p:sp>
      <p:graphicFrame>
        <p:nvGraphicFramePr>
          <p:cNvPr id="304" name="Shape 304"/>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3.0</a:t>
                      </a:r>
                    </a:p>
                  </a:txBody>
                  <a:tcPr marL="91450" marR="91450" marT="45725" marB="45725"/>
                </a:tc>
                <a:tc>
                  <a:txBody>
                    <a:bodyPr/>
                    <a:lstStyle/>
                    <a:p>
                      <a:pPr marL="0" marR="0" lvl="0" indent="0" algn="ctr" rtl="0">
                        <a:spcBef>
                          <a:spcPts val="0"/>
                        </a:spcBef>
                        <a:buSzPct val="25000"/>
                        <a:buNone/>
                      </a:pPr>
                      <a:r>
                        <a:rPr lang="en-US" sz="2800" u="none" strike="noStrike" cap="none"/>
                        <a:t>0.953</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3.1</a:t>
                      </a:r>
                    </a:p>
                  </a:txBody>
                  <a:tcPr marL="91450" marR="91450" marT="45725" marB="45725"/>
                </a:tc>
                <a:tc>
                  <a:txBody>
                    <a:bodyPr/>
                    <a:lstStyle/>
                    <a:p>
                      <a:pPr marL="0" marR="0" lvl="0" indent="0" algn="ctr" rtl="0">
                        <a:spcBef>
                          <a:spcPts val="0"/>
                        </a:spcBef>
                        <a:buSzPct val="25000"/>
                        <a:buNone/>
                      </a:pPr>
                      <a:r>
                        <a:rPr lang="en-US" sz="2800" u="none" strike="noStrike" cap="none"/>
                        <a:t>0.957</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3.2</a:t>
                      </a:r>
                    </a:p>
                  </a:txBody>
                  <a:tcPr marL="91450" marR="91450" marT="45725" marB="45725"/>
                </a:tc>
                <a:tc>
                  <a:txBody>
                    <a:bodyPr/>
                    <a:lstStyle/>
                    <a:p>
                      <a:pPr marL="0" marR="0" lvl="0" indent="0" algn="ctr" rtl="0">
                        <a:spcBef>
                          <a:spcPts val="0"/>
                        </a:spcBef>
                        <a:buSzPct val="25000"/>
                        <a:buNone/>
                      </a:pPr>
                      <a:r>
                        <a:rPr lang="en-US" sz="2800" u="none" strike="noStrike" cap="none"/>
                        <a:t>0.961</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3.4</a:t>
                      </a:r>
                    </a:p>
                  </a:txBody>
                  <a:tcPr marL="91450" marR="91450" marT="45725" marB="45725"/>
                </a:tc>
                <a:tc>
                  <a:txBody>
                    <a:bodyPr/>
                    <a:lstStyle/>
                    <a:p>
                      <a:pPr marL="0" marR="0" lvl="0" indent="0" algn="ctr" rtl="0">
                        <a:spcBef>
                          <a:spcPts val="0"/>
                        </a:spcBef>
                        <a:buSzPct val="25000"/>
                        <a:buNone/>
                      </a:pPr>
                      <a:r>
                        <a:rPr lang="en-US" sz="2800" u="none" strike="noStrike" cap="none"/>
                        <a:t>0.968</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Noto Symbol"/>
              <a:buNone/>
            </a:pPr>
            <a:r>
              <a:rPr lang="en-US" sz="4400" b="0" i="0" u="none" strike="noStrike" cap="none">
                <a:solidFill>
                  <a:schemeClr val="dk2"/>
                </a:solidFill>
                <a:latin typeface="Noto Symbol"/>
                <a:ea typeface="Noto Symbol"/>
                <a:cs typeface="Noto Symbol"/>
                <a:sym typeface="Noto Symbol"/>
              </a:rPr>
              <a:t>β </a:t>
            </a:r>
            <a:r>
              <a:rPr lang="en-US" sz="4400" b="0" i="0" u="none" strike="noStrike" cap="none">
                <a:solidFill>
                  <a:schemeClr val="dk2"/>
                </a:solidFill>
                <a:latin typeface="Arial"/>
                <a:ea typeface="Arial"/>
                <a:cs typeface="Arial"/>
                <a:sym typeface="Arial"/>
              </a:rPr>
              <a:t>Parameters</a:t>
            </a:r>
          </a:p>
        </p:txBody>
      </p:sp>
      <p:sp>
        <p:nvSpPr>
          <p:cNvPr id="310" name="Shape 31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Pavlik proposes three different </a:t>
            </a:r>
            <a:r>
              <a:rPr lang="en-US" sz="2900" b="0" i="0" u="none" strike="noStrike" cap="none">
                <a:solidFill>
                  <a:schemeClr val="dk1"/>
                </a:solidFill>
                <a:latin typeface="Noto Symbol"/>
                <a:ea typeface="Noto Symbol"/>
                <a:cs typeface="Noto Symbol"/>
                <a:sym typeface="Noto Symbol"/>
              </a:rPr>
              <a:t>β </a:t>
            </a:r>
            <a:r>
              <a:rPr lang="en-US" sz="2900" b="0" i="0" u="none" strike="noStrike" cap="none">
                <a:solidFill>
                  <a:schemeClr val="dk1"/>
                </a:solidFill>
                <a:latin typeface="Arial"/>
                <a:ea typeface="Arial"/>
                <a:cs typeface="Arial"/>
                <a:sym typeface="Arial"/>
              </a:rPr>
              <a:t>Parameters</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Item</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Item-Type</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Skill</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Result in different number of parameters</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And greater or lesser potential concern about over-fitting</a:t>
            </a:r>
          </a:p>
          <a:p>
            <a:pPr marL="0" marR="0" lvl="0" indent="0" algn="l" rtl="0">
              <a:spcBef>
                <a:spcPts val="700"/>
              </a:spcBef>
              <a:buClr>
                <a:schemeClr val="accent2"/>
              </a:buClr>
              <a:buSzPct val="25000"/>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a:xfrm>
            <a:off x="612647" y="124096"/>
            <a:ext cx="8153399" cy="990599"/>
          </a:xfrm>
        </p:spPr>
        <p:txBody>
          <a:bodyPr>
            <a:noAutofit/>
          </a:bodyPr>
          <a:lstStyle/>
          <a:p>
            <a:r>
              <a:rPr lang="en-US" sz="4400" dirty="0"/>
              <a:t>Causes of Degeneracy </a:t>
            </a:r>
            <a:br>
              <a:rPr lang="en-US" sz="4400" dirty="0"/>
            </a:br>
            <a:r>
              <a:rPr lang="en-US" sz="4400"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sz="2900" dirty="0"/>
              <a:t>If β is used at the Skill or Item-Type level</a:t>
            </a:r>
          </a:p>
          <a:p>
            <a:r>
              <a:rPr lang="en-US" sz="2900" dirty="0"/>
              <a:t>And the learning system moves students from easier to harder items within a “skill”</a:t>
            </a:r>
          </a:p>
          <a:p>
            <a:r>
              <a:rPr lang="en-US" sz="2900" dirty="0"/>
              <a:t>Then γ &lt; 0. </a:t>
            </a:r>
          </a:p>
          <a:p>
            <a:endParaRPr lang="en-US" sz="2900" dirty="0"/>
          </a:p>
          <a:p>
            <a:r>
              <a:rPr lang="en-US" sz="2900" dirty="0"/>
              <a:t>Also, if items are tagged with multiple skills, shared variance (collinearity) between skills could produce degenerate parameters.</a:t>
            </a:r>
          </a:p>
        </p:txBody>
      </p:sp>
    </p:spTree>
    <p:extLst>
      <p:ext uri="{BB962C8B-B14F-4D97-AF65-F5344CB8AC3E}">
        <p14:creationId xmlns:p14="http://schemas.microsoft.com/office/powerpoint/2010/main" val="29889519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Fitting PFA</a:t>
            </a:r>
          </a:p>
        </p:txBody>
      </p:sp>
      <p:sp>
        <p:nvSpPr>
          <p:cNvPr id="316" name="Shape 31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Typically Expectation Maximization is used</a:t>
            </a:r>
          </a:p>
          <a:p>
            <a:pPr marL="320040" marR="0" lvl="0" indent="-320040" algn="l" rtl="0">
              <a:spcBef>
                <a:spcPts val="700"/>
              </a:spcBef>
              <a:buClr>
                <a:schemeClr val="accent2"/>
              </a:buClr>
              <a:buSzPct val="59999"/>
              <a:buFont typeface="Noto Symbol"/>
              <a:buNone/>
            </a:pPr>
            <a:endParaRPr sz="2900" b="0" i="0" u="none" strike="noStrike" cap="none" dirty="0">
              <a:solidFill>
                <a:schemeClr val="dk1"/>
              </a:solidFill>
              <a:latin typeface="Arial"/>
              <a:ea typeface="Arial"/>
              <a:cs typeface="Arial"/>
              <a:sym typeface="Arial"/>
            </a:endParaRPr>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a:solidFill>
                  <a:schemeClr val="dk2"/>
                </a:solidFill>
                <a:latin typeface="Arial"/>
                <a:ea typeface="Arial"/>
                <a:cs typeface="Arial"/>
                <a:sym typeface="Arial"/>
              </a:rPr>
              <a:t>Expectation Maximization</a:t>
            </a:r>
            <a:br>
              <a:rPr lang="en-US" sz="3950" b="0" i="0" u="none" strike="noStrike" cap="none">
                <a:solidFill>
                  <a:schemeClr val="dk2"/>
                </a:solidFill>
                <a:latin typeface="Arial"/>
                <a:ea typeface="Arial"/>
                <a:cs typeface="Arial"/>
                <a:sym typeface="Arial"/>
              </a:rPr>
            </a:br>
            <a:endParaRPr lang="en-US" sz="3950" b="0" i="0" u="none" strike="noStrike" cap="none">
              <a:solidFill>
                <a:schemeClr val="dk2"/>
              </a:solidFill>
              <a:latin typeface="Arial"/>
              <a:ea typeface="Arial"/>
              <a:cs typeface="Arial"/>
              <a:sym typeface="Arial"/>
            </a:endParaRPr>
          </a:p>
        </p:txBody>
      </p:sp>
      <p:sp>
        <p:nvSpPr>
          <p:cNvPr id="322" name="Shape 32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514350" marR="0" lvl="0" indent="-514350" algn="l" rtl="0">
              <a:spcBef>
                <a:spcPts val="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Starts with initial values for each parameter</a:t>
            </a:r>
          </a:p>
          <a:p>
            <a:pPr marL="514350" marR="0" lvl="0" indent="-514350" algn="l" rtl="0">
              <a:spcBef>
                <a:spcPts val="70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Estimates student correctness at each problem step</a:t>
            </a:r>
          </a:p>
          <a:p>
            <a:pPr marL="514350" marR="0" lvl="0" indent="-514350" algn="l" rtl="0">
              <a:spcBef>
                <a:spcPts val="70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Estimates params using student correctness estimates</a:t>
            </a:r>
          </a:p>
          <a:p>
            <a:pPr marL="514350" marR="0" lvl="0" indent="-514350" algn="l" rtl="0">
              <a:spcBef>
                <a:spcPts val="70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If goodness is substantially better than last time it was estimated, and max iterations has not been reached, go to step 2</a:t>
            </a:r>
          </a:p>
          <a:p>
            <a:pPr marL="640080" marR="0" lvl="1" indent="-284480" algn="l" rtl="0">
              <a:spcBef>
                <a:spcPts val="550"/>
              </a:spcBef>
              <a:buClr>
                <a:schemeClr val="accent1"/>
              </a:buClr>
              <a:buSzPct val="70000"/>
              <a:buFont typeface="Noto Symbol"/>
              <a:buNone/>
            </a:pPr>
            <a:endParaRPr sz="26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Expectation Maximization</a:t>
            </a:r>
          </a:p>
        </p:txBody>
      </p:sp>
      <p:sp>
        <p:nvSpPr>
          <p:cNvPr id="328" name="Shape 32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EM is vulnerable to local minima</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Randomized restart typically used</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PFA</a:t>
            </a:r>
          </a:p>
        </p:txBody>
      </p:sp>
      <p:sp>
        <p:nvSpPr>
          <p:cNvPr id="120" name="Shape 12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Measures how much latent skill a student has, while they are learning</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But expresses it in terms of probability of correctness, the next time the skill is encountered</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No direct expression of the amount of latent skill, except this probability of correctness</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Is PFA better than BKT?</a:t>
            </a:r>
          </a:p>
        </p:txBody>
      </p:sp>
      <p:sp>
        <p:nvSpPr>
          <p:cNvPr id="334" name="Shape 33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Approximately equal predictive power across a lot of studies (</a:t>
            </a:r>
            <a:r>
              <a:rPr lang="en-US" sz="2900" b="0" i="0" u="none" strike="noStrike" cap="none" dirty="0" err="1">
                <a:solidFill>
                  <a:schemeClr val="dk1"/>
                </a:solidFill>
                <a:latin typeface="Arial"/>
                <a:ea typeface="Arial"/>
                <a:cs typeface="Arial"/>
                <a:sym typeface="Arial"/>
              </a:rPr>
              <a:t>Pavlik</a:t>
            </a:r>
            <a:r>
              <a:rPr lang="en-US" sz="2900" b="0" i="0" u="none" strike="noStrike" cap="none" dirty="0">
                <a:solidFill>
                  <a:schemeClr val="dk1"/>
                </a:solidFill>
                <a:latin typeface="Arial"/>
                <a:ea typeface="Arial"/>
                <a:cs typeface="Arial"/>
                <a:sym typeface="Arial"/>
              </a:rPr>
              <a:t> et al., 2009; Gong et al., 2010; Baker et al., 2011; </a:t>
            </a:r>
            <a:r>
              <a:rPr lang="en-US" sz="2900" b="0" i="0" u="none" strike="noStrike" cap="none" dirty="0" err="1">
                <a:solidFill>
                  <a:schemeClr val="dk1"/>
                </a:solidFill>
                <a:latin typeface="Arial"/>
                <a:ea typeface="Arial"/>
                <a:cs typeface="Arial"/>
                <a:sym typeface="Arial"/>
              </a:rPr>
              <a:t>Pardos</a:t>
            </a:r>
            <a:r>
              <a:rPr lang="en-US" sz="2900" b="0" i="0" u="none" strike="noStrike" cap="none" dirty="0">
                <a:solidFill>
                  <a:schemeClr val="dk1"/>
                </a:solidFill>
                <a:latin typeface="Arial"/>
                <a:ea typeface="Arial"/>
                <a:cs typeface="Arial"/>
                <a:sym typeface="Arial"/>
              </a:rPr>
              <a:t> et al., 2011, 2012)</a:t>
            </a:r>
          </a:p>
          <a:p>
            <a:pPr marL="320040" marR="0" lvl="0" indent="-320040" algn="l" rtl="0">
              <a:spcBef>
                <a:spcPts val="0"/>
              </a:spcBef>
              <a:buClr>
                <a:schemeClr val="accent2"/>
              </a:buClr>
              <a:buSzPct val="59999"/>
              <a:buFont typeface="Noto Symbol"/>
              <a:buChar char="◻"/>
            </a:pPr>
            <a:endParaRPr lang="en-US" sz="2900" dirty="0">
              <a:solidFill>
                <a:schemeClr val="dk1"/>
              </a:solidFill>
            </a:endParaRPr>
          </a:p>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Different virtues and flaws – choose the one that better fits your goals</a:t>
            </a:r>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sz="4400" dirty="0"/>
              <a:t>Is PFA used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p:txBody>
          <a:bodyPr/>
          <a:lstStyle/>
          <a:p>
            <a:r>
              <a:rPr lang="en-US" sz="2900" dirty="0"/>
              <a:t>Yes, but by far fewer learning systems than BKT</a:t>
            </a:r>
          </a:p>
          <a:p>
            <a:endParaRPr lang="en-US" sz="2900" dirty="0"/>
          </a:p>
          <a:p>
            <a:r>
              <a:rPr lang="en-US" sz="2900" dirty="0"/>
              <a:t>Maier et al. (2021) discuss its use in Reveal Math 1</a:t>
            </a:r>
          </a:p>
        </p:txBody>
      </p:sp>
    </p:spTree>
    <p:extLst>
      <p:ext uri="{BB962C8B-B14F-4D97-AF65-F5344CB8AC3E}">
        <p14:creationId xmlns:p14="http://schemas.microsoft.com/office/powerpoint/2010/main" val="605293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sz="4400" dirty="0"/>
              <a:t>Using PFA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a:xfrm>
            <a:off x="457200" y="1600200"/>
            <a:ext cx="8229600" cy="5105400"/>
          </a:xfrm>
        </p:spPr>
        <p:txBody>
          <a:bodyPr>
            <a:normAutofit/>
          </a:bodyPr>
          <a:lstStyle/>
          <a:p>
            <a:r>
              <a:rPr lang="en-US" sz="2900" dirty="0"/>
              <a:t>One issue in real-world use is handling rare skills, which can impact model inferences on common skills as well</a:t>
            </a:r>
          </a:p>
          <a:p>
            <a:pPr lvl="1"/>
            <a:r>
              <a:rPr lang="en-US" sz="2900" dirty="0"/>
              <a:t>Because PFA is used in cases with items tagged to multiple skills</a:t>
            </a:r>
          </a:p>
          <a:p>
            <a:endParaRPr lang="en-US" sz="2900" dirty="0"/>
          </a:p>
          <a:p>
            <a:r>
              <a:rPr lang="en-US" sz="2900" dirty="0"/>
              <a:t>(Maier et al., 2021) handle this by creating a “catch all” skill for rare skills</a:t>
            </a:r>
          </a:p>
          <a:p>
            <a:r>
              <a:rPr lang="en-US" sz="2900" dirty="0"/>
              <a:t>Using average parameters from all common skills also works</a:t>
            </a:r>
          </a:p>
        </p:txBody>
      </p:sp>
    </p:spTree>
    <p:extLst>
      <p:ext uri="{BB962C8B-B14F-4D97-AF65-F5344CB8AC3E}">
        <p14:creationId xmlns:p14="http://schemas.microsoft.com/office/powerpoint/2010/main" val="3420985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Final Thoughts on PFA</a:t>
            </a:r>
          </a:p>
        </p:txBody>
      </p:sp>
      <p:sp>
        <p:nvSpPr>
          <p:cNvPr id="346" name="Shape 34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PFA is a competitor for measuring student skill, which predicts the probability of correctness rather than latent knowledge</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Can handle multiple KCs for the same item, a big virtue</a:t>
            </a:r>
          </a:p>
          <a:p>
            <a:pPr marL="640080" marR="0" lvl="1" indent="-284480" algn="l" rtl="0">
              <a:spcBef>
                <a:spcPts val="550"/>
              </a:spcBef>
              <a:buClr>
                <a:schemeClr val="accent1"/>
              </a:buClr>
              <a:buSzPct val="70000"/>
              <a:buFont typeface="Noto Symbol"/>
              <a:buNone/>
            </a:pPr>
            <a:endParaRPr sz="26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B91E-E006-E5CC-B376-2083BA143110}"/>
              </a:ext>
            </a:extLst>
          </p:cNvPr>
          <p:cNvSpPr>
            <a:spLocks noGrp="1"/>
          </p:cNvSpPr>
          <p:nvPr>
            <p:ph type="title"/>
          </p:nvPr>
        </p:nvSpPr>
        <p:spPr/>
        <p:txBody>
          <a:bodyPr/>
          <a:lstStyle/>
          <a:p>
            <a:r>
              <a:rPr lang="en-US" sz="4400" dirty="0"/>
              <a:t>Beyond PFA</a:t>
            </a:r>
          </a:p>
        </p:txBody>
      </p:sp>
      <p:sp>
        <p:nvSpPr>
          <p:cNvPr id="3" name="Content Placeholder 2">
            <a:extLst>
              <a:ext uri="{FF2B5EF4-FFF2-40B4-BE49-F238E27FC236}">
                <a16:creationId xmlns:a16="http://schemas.microsoft.com/office/drawing/2014/main" id="{DC16B2F5-EFC8-E3A0-678C-BB1379F630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8675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a:xfrm>
            <a:off x="612647" y="150222"/>
            <a:ext cx="8153399" cy="990599"/>
          </a:xfrm>
        </p:spPr>
        <p:txBody>
          <a:bodyPr>
            <a:noAutofit/>
          </a:bodyPr>
          <a:lstStyle/>
          <a:p>
            <a:r>
              <a:rPr lang="en-US" sz="4400" dirty="0"/>
              <a:t>PFA-Decay </a:t>
            </a:r>
            <a:br>
              <a:rPr lang="en-US" sz="4400" dirty="0"/>
            </a:br>
            <a:r>
              <a:rPr lang="en-US" sz="4400" dirty="0"/>
              <a:t>(Gong et al., 2011)</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610600" cy="5257800"/>
          </a:xfrm>
        </p:spPr>
        <p:txBody>
          <a:bodyPr>
            <a:noAutofit/>
          </a:bodyPr>
          <a:lstStyle/>
          <a:p>
            <a:r>
              <a:rPr lang="en-US" sz="2400" dirty="0"/>
              <a:t>Weights actions further back </a:t>
            </a:r>
            <a:r>
              <a:rPr lang="en-US" sz="2400" i="1" dirty="0"/>
              <a:t>in order </a:t>
            </a:r>
            <a:r>
              <a:rPr lang="en-US" sz="2400" dirty="0"/>
              <a:t>less strongly </a:t>
            </a:r>
          </a:p>
          <a:p>
            <a:endParaRPr lang="en-US" sz="2400" dirty="0"/>
          </a:p>
          <a:p>
            <a:r>
              <a:rPr lang="en-US" sz="2400" dirty="0"/>
              <a:t>Adds an evidence decay parameter</a:t>
            </a:r>
            <a:r>
              <a:rPr lang="en-US" sz="2400" dirty="0">
                <a:latin typeface="Symbol" panose="05050102010706020507" pitchFamily="18" charset="2"/>
              </a:rPr>
              <a:t> d</a:t>
            </a:r>
          </a:p>
          <a:p>
            <a:endParaRPr lang="en-US" sz="2400" dirty="0">
              <a:latin typeface="Symbol" panose="05050102010706020507" pitchFamily="18" charset="2"/>
            </a:endParaRPr>
          </a:p>
          <a:p>
            <a:r>
              <a:rPr lang="en-US" sz="2400" dirty="0"/>
              <a:t>Substitutes</a:t>
            </a:r>
          </a:p>
          <a:p>
            <a:endParaRPr lang="en-US" sz="2400" dirty="0"/>
          </a:p>
          <a:p>
            <a:endParaRPr lang="en-US" sz="2400" dirty="0"/>
          </a:p>
          <a:p>
            <a:endParaRPr lang="en-US" sz="2400" dirty="0"/>
          </a:p>
          <a:p>
            <a:r>
              <a:rPr lang="en-US" sz="2400" dirty="0"/>
              <a:t>For the previous summation</a:t>
            </a:r>
          </a:p>
          <a:p>
            <a:endParaRPr lang="en-US" sz="2400" dirty="0"/>
          </a:p>
          <a:p>
            <a:r>
              <a:rPr lang="en-US" sz="2400" dirty="0"/>
              <a:t>Very slightly higher AUC (0.003)</a:t>
            </a:r>
          </a:p>
        </p:txBody>
      </p:sp>
      <p:pic>
        <p:nvPicPr>
          <p:cNvPr id="5" name="Picture 4">
            <a:extLst>
              <a:ext uri="{FF2B5EF4-FFF2-40B4-BE49-F238E27FC236}">
                <a16:creationId xmlns:a16="http://schemas.microsoft.com/office/drawing/2014/main" id="{A5377C2B-FD3F-9C3A-9D99-84CA49438B25}"/>
              </a:ext>
            </a:extLst>
          </p:cNvPr>
          <p:cNvPicPr>
            <a:picLocks noChangeAspect="1"/>
          </p:cNvPicPr>
          <p:nvPr/>
        </p:nvPicPr>
        <p:blipFill>
          <a:blip r:embed="rId2"/>
          <a:stretch>
            <a:fillRect/>
          </a:stretch>
        </p:blipFill>
        <p:spPr>
          <a:xfrm>
            <a:off x="1957251" y="4114801"/>
            <a:ext cx="5895975" cy="942975"/>
          </a:xfrm>
          <a:prstGeom prst="rect">
            <a:avLst/>
          </a:prstGeom>
        </p:spPr>
      </p:pic>
    </p:spTree>
    <p:extLst>
      <p:ext uri="{BB962C8B-B14F-4D97-AF65-F5344CB8AC3E}">
        <p14:creationId xmlns:p14="http://schemas.microsoft.com/office/powerpoint/2010/main" val="3223796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a:xfrm>
            <a:off x="612647" y="124096"/>
            <a:ext cx="8153399" cy="990599"/>
          </a:xfrm>
        </p:spPr>
        <p:txBody>
          <a:bodyPr>
            <a:noAutofit/>
          </a:bodyPr>
          <a:lstStyle/>
          <a:p>
            <a:r>
              <a:rPr lang="en-US" sz="4400" dirty="0"/>
              <a:t>R-PFA </a:t>
            </a:r>
            <a:br>
              <a:rPr lang="en-US" sz="4400" dirty="0"/>
            </a:br>
            <a:r>
              <a:rPr lang="en-US" sz="4400" dirty="0"/>
              <a:t>(</a:t>
            </a:r>
            <a:r>
              <a:rPr lang="en-US" sz="4400" dirty="0" err="1"/>
              <a:t>Galyardt</a:t>
            </a:r>
            <a:r>
              <a:rPr lang="en-US" sz="4400" dirty="0"/>
              <a:t> &amp; Goldin, 2014)</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Autofit/>
          </a:bodyPr>
          <a:lstStyle/>
          <a:p>
            <a:r>
              <a:rPr lang="en-US" sz="1800" dirty="0"/>
              <a:t>Weights actions further back </a:t>
            </a:r>
            <a:r>
              <a:rPr lang="en-US" sz="1800" i="1" dirty="0"/>
              <a:t>in order </a:t>
            </a:r>
            <a:r>
              <a:rPr lang="en-US" sz="1800" dirty="0"/>
              <a:t>less strongly</a:t>
            </a:r>
          </a:p>
          <a:p>
            <a:endParaRPr lang="en-US" sz="1800" dirty="0"/>
          </a:p>
          <a:p>
            <a:r>
              <a:rPr lang="en-US" sz="1800" dirty="0"/>
              <a:t>Looks at proportion of success-failure, weighting by distance in order from current action</a:t>
            </a:r>
          </a:p>
          <a:p>
            <a:r>
              <a:rPr lang="en-US" sz="1800" dirty="0"/>
              <a:t>Adds an evidence decay parameter b</a:t>
            </a:r>
          </a:p>
          <a:p>
            <a:r>
              <a:rPr lang="en-US" sz="1800" dirty="0"/>
              <a:t>Adds “ghost practices” before current practice to make math work</a:t>
            </a:r>
          </a:p>
          <a:p>
            <a:endParaRPr lang="en-US" sz="1800" dirty="0">
              <a:latin typeface="Symbol" panose="05050102010706020507" pitchFamily="18" charset="2"/>
            </a:endParaRPr>
          </a:p>
          <a:p>
            <a:r>
              <a:rPr lang="en-US" sz="1800" dirty="0"/>
              <a:t>Substitutes</a:t>
            </a:r>
          </a:p>
          <a:p>
            <a:endParaRPr lang="en-US" sz="1800" dirty="0"/>
          </a:p>
          <a:p>
            <a:endParaRPr lang="en-US" sz="1800" dirty="0"/>
          </a:p>
          <a:p>
            <a:endParaRPr lang="en-US" sz="1800" dirty="0"/>
          </a:p>
          <a:p>
            <a:r>
              <a:rPr lang="en-US" sz="1800" dirty="0"/>
              <a:t>For the previous summation</a:t>
            </a:r>
          </a:p>
          <a:p>
            <a:endParaRPr lang="en-US" sz="1800" dirty="0"/>
          </a:p>
          <a:p>
            <a:r>
              <a:rPr lang="en-US" sz="1800" dirty="0"/>
              <a:t>A little higher AUC (0.003-0.027) (Pavlik et al., 2021)</a:t>
            </a:r>
          </a:p>
        </p:txBody>
      </p:sp>
      <p:pic>
        <p:nvPicPr>
          <p:cNvPr id="6" name="Picture 5">
            <a:extLst>
              <a:ext uri="{FF2B5EF4-FFF2-40B4-BE49-F238E27FC236}">
                <a16:creationId xmlns:a16="http://schemas.microsoft.com/office/drawing/2014/main" id="{4CCE4851-D317-2C51-DB7C-E22A3E405680}"/>
              </a:ext>
            </a:extLst>
          </p:cNvPr>
          <p:cNvPicPr>
            <a:picLocks noChangeAspect="1"/>
          </p:cNvPicPr>
          <p:nvPr/>
        </p:nvPicPr>
        <p:blipFill>
          <a:blip r:embed="rId2"/>
          <a:stretch>
            <a:fillRect/>
          </a:stretch>
        </p:blipFill>
        <p:spPr>
          <a:xfrm>
            <a:off x="2874833" y="4229100"/>
            <a:ext cx="3629025" cy="1133475"/>
          </a:xfrm>
          <a:prstGeom prst="rect">
            <a:avLst/>
          </a:prstGeom>
        </p:spPr>
      </p:pic>
    </p:spTree>
    <p:extLst>
      <p:ext uri="{BB962C8B-B14F-4D97-AF65-F5344CB8AC3E}">
        <p14:creationId xmlns:p14="http://schemas.microsoft.com/office/powerpoint/2010/main" val="36371005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a:bodyPr>
          <a:lstStyle/>
          <a:p>
            <a:r>
              <a:rPr lang="en-US" sz="4400" dirty="0"/>
              <a:t>LKT (Pavlik et al., 2021)</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a:bodyPr>
          <a:lstStyle/>
          <a:p>
            <a:r>
              <a:rPr lang="en-US" sz="2900" dirty="0"/>
              <a:t>Creates a general framework for variants of PFA</a:t>
            </a:r>
          </a:p>
        </p:txBody>
      </p:sp>
    </p:spTree>
    <p:extLst>
      <p:ext uri="{BB962C8B-B14F-4D97-AF65-F5344CB8AC3E}">
        <p14:creationId xmlns:p14="http://schemas.microsoft.com/office/powerpoint/2010/main" val="3437401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48E1-8134-F8F7-010E-612F392B01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926ABC-05E0-F547-9266-8370B8F5DEA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FAE9B18-C039-DB1B-3D62-D1E2E945FED7}"/>
              </a:ext>
            </a:extLst>
          </p:cNvPr>
          <p:cNvPicPr>
            <a:picLocks noChangeAspect="1"/>
          </p:cNvPicPr>
          <p:nvPr/>
        </p:nvPicPr>
        <p:blipFill>
          <a:blip r:embed="rId2"/>
          <a:stretch>
            <a:fillRect/>
          </a:stretch>
        </p:blipFill>
        <p:spPr>
          <a:xfrm>
            <a:off x="2382685" y="0"/>
            <a:ext cx="4378630" cy="6858000"/>
          </a:xfrm>
          <a:prstGeom prst="rect">
            <a:avLst/>
          </a:prstGeom>
        </p:spPr>
      </p:pic>
    </p:spTree>
    <p:extLst>
      <p:ext uri="{BB962C8B-B14F-4D97-AF65-F5344CB8AC3E}">
        <p14:creationId xmlns:p14="http://schemas.microsoft.com/office/powerpoint/2010/main" val="3061680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a:bodyPr>
          <a:lstStyle/>
          <a:p>
            <a:r>
              <a:rPr lang="en-US" sz="4400" dirty="0"/>
              <a:t>LKT (Pavlik et al., 2021)</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a:bodyPr>
          <a:lstStyle/>
          <a:p>
            <a:r>
              <a:rPr lang="en-US" sz="2900" dirty="0"/>
              <a:t> New/ongoing work on variants to PFA typically frames itself in terms of LKT components (and proposes additional components)</a:t>
            </a:r>
          </a:p>
        </p:txBody>
      </p:sp>
    </p:spTree>
    <p:extLst>
      <p:ext uri="{BB962C8B-B14F-4D97-AF65-F5344CB8AC3E}">
        <p14:creationId xmlns:p14="http://schemas.microsoft.com/office/powerpoint/2010/main" val="417228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What is the typical use of PFA?</a:t>
            </a:r>
          </a:p>
        </p:txBody>
      </p:sp>
      <p:sp>
        <p:nvSpPr>
          <p:cNvPr id="126" name="Shape 12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Assess a student’s knowledge of topic X</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Based on a sequence of items that are dichotomously scored</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E.g. the student can get a score of 0 or 1 on each item</a:t>
            </a:r>
          </a:p>
          <a:p>
            <a:pPr marL="640080" marR="0" lvl="1" indent="-284480" algn="l" rtl="0">
              <a:spcBef>
                <a:spcPts val="550"/>
              </a:spcBef>
              <a:buClr>
                <a:schemeClr val="accent1"/>
              </a:buClr>
              <a:buSzPct val="70000"/>
              <a:buFont typeface="Noto Symbol"/>
              <a:buNone/>
            </a:pPr>
            <a:endParaRPr sz="26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Where the student can learn on each item, due to help, feedback, scaffolding, etc.</a:t>
            </a:r>
          </a:p>
        </p:txBody>
      </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Next Up</a:t>
            </a:r>
          </a:p>
        </p:txBody>
      </p:sp>
      <p:sp>
        <p:nvSpPr>
          <p:cNvPr id="352" name="Shape 35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Item Response Theory</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How does PFA differ from BKT?</a:t>
            </a:r>
          </a:p>
        </p:txBody>
      </p:sp>
      <p:sp>
        <p:nvSpPr>
          <p:cNvPr id="132" name="Shape 13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Key assumptions</a:t>
            </a:r>
          </a:p>
        </p:txBody>
      </p:sp>
      <p:sp>
        <p:nvSpPr>
          <p:cNvPr id="138" name="Shape 13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Each item may involve multiple latent skills or knowledge components</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Different from BKT</a:t>
            </a:r>
          </a:p>
          <a:p>
            <a:pPr marL="0" marR="0" lvl="0" indent="0" algn="l" rtl="0">
              <a:spcBef>
                <a:spcPts val="700"/>
              </a:spcBef>
              <a:buClr>
                <a:schemeClr val="accent2"/>
              </a:buClr>
              <a:buSzPct val="25000"/>
              <a:buFont typeface="Noto Symbol"/>
              <a:buNone/>
            </a:pPr>
            <a:endParaRPr sz="2900" b="0" i="0" u="none" strike="noStrike" cap="none">
              <a:solidFill>
                <a:schemeClr val="dk1"/>
              </a:solidFill>
              <a:latin typeface="Noto Symbol"/>
              <a:ea typeface="Noto Symbol"/>
              <a:cs typeface="Noto Symbol"/>
              <a:sym typeface="Noto Symbo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Each skill has success learning rate </a:t>
            </a: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and failure learning rate </a:t>
            </a:r>
            <a:r>
              <a:rPr lang="en-US" sz="2900" b="0" i="0" u="none" strike="noStrike" cap="none">
                <a:solidFill>
                  <a:schemeClr val="dk1"/>
                </a:solidFill>
                <a:latin typeface="Noto Symbol"/>
                <a:ea typeface="Noto Symbol"/>
                <a:cs typeface="Noto Symbol"/>
                <a:sym typeface="Noto Symbol"/>
              </a:rPr>
              <a:t>ρ</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Different from BKT where learning rate is the same, success or failure</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Key assumptions</a:t>
            </a:r>
          </a:p>
        </p:txBody>
      </p:sp>
      <p:sp>
        <p:nvSpPr>
          <p:cNvPr id="144" name="Shape 14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There is also a difficulty parameter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but its semantics can vary – more on this later</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From these parameters, and the number of successes and failures the student has had on each relevant skill so far, we can compute the probability P(</a:t>
            </a:r>
            <a:r>
              <a:rPr lang="en-US" sz="2900" b="0" i="1" u="none" strike="noStrike" cap="none">
                <a:solidFill>
                  <a:schemeClr val="dk1"/>
                </a:solidFill>
                <a:latin typeface="Arial"/>
                <a:ea typeface="Arial"/>
                <a:cs typeface="Arial"/>
                <a:sym typeface="Arial"/>
              </a:rPr>
              <a:t>m</a:t>
            </a:r>
            <a:r>
              <a:rPr lang="en-US" sz="2900" b="0" i="0" u="none" strike="noStrike" cap="none">
                <a:solidFill>
                  <a:schemeClr val="dk1"/>
                </a:solidFill>
                <a:latin typeface="Arial"/>
                <a:ea typeface="Arial"/>
                <a:cs typeface="Arial"/>
                <a:sym typeface="Arial"/>
              </a:rPr>
              <a:t>) that the learner will get the item correct</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PFA</a:t>
            </a:r>
          </a:p>
        </p:txBody>
      </p:sp>
      <p:sp>
        <p:nvSpPr>
          <p:cNvPr id="150" name="Shape 15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theme/theme1.xml><?xml version="1.0" encoding="utf-8"?>
<a:theme xmlns:a="http://schemas.openxmlformats.org/drawingml/2006/main" name="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1598</Words>
  <Application>Microsoft Office PowerPoint</Application>
  <PresentationFormat>On-screen Show (4:3)</PresentationFormat>
  <Paragraphs>380</Paragraphs>
  <Slides>50</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Noto Symbol</vt:lpstr>
      <vt:lpstr>Arial</vt:lpstr>
      <vt:lpstr>Calibri</vt:lpstr>
      <vt:lpstr>Symbol</vt:lpstr>
      <vt:lpstr>Tw Cen MT</vt:lpstr>
      <vt:lpstr>Median</vt:lpstr>
      <vt:lpstr>Week 4 Video 3</vt:lpstr>
      <vt:lpstr>Logistic Knowledge Tracing</vt:lpstr>
      <vt:lpstr>Performance Factors Analysis</vt:lpstr>
      <vt:lpstr>PFA</vt:lpstr>
      <vt:lpstr>What is the typical use of PFA?</vt:lpstr>
      <vt:lpstr>How does PFA differ from BKT?</vt:lpstr>
      <vt:lpstr>Key assumptions</vt:lpstr>
      <vt:lpstr>Key assumptions</vt:lpstr>
      <vt:lpstr>PFA</vt:lpstr>
      <vt:lpstr>PFA</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Degeneracy in PFA  (Maier et al., 2021)</vt:lpstr>
      <vt:lpstr>Degeneracy in PFA  (Maier et al., 2021)</vt:lpstr>
      <vt:lpstr>Degenerate Example (Case 1)</vt:lpstr>
      <vt:lpstr>Degenerate Example (Case 2)</vt:lpstr>
      <vt:lpstr>Note</vt:lpstr>
      <vt:lpstr>Addressing Degeneracy (Maier et al., 2021)</vt:lpstr>
      <vt:lpstr>Note</vt:lpstr>
      <vt:lpstr>Adjusting β</vt:lpstr>
      <vt:lpstr>Adjusting β</vt:lpstr>
      <vt:lpstr>Adjusting β</vt:lpstr>
      <vt:lpstr>β Parameters</vt:lpstr>
      <vt:lpstr>Causes of Degeneracy  (Maier et al., 2021)</vt:lpstr>
      <vt:lpstr>Fitting PFA</vt:lpstr>
      <vt:lpstr>Expectation Maximization </vt:lpstr>
      <vt:lpstr>Expectation Maximization</vt:lpstr>
      <vt:lpstr>Is PFA better than BKT?</vt:lpstr>
      <vt:lpstr>Is PFA used in the real world?</vt:lpstr>
      <vt:lpstr>Using PFA in the real world</vt:lpstr>
      <vt:lpstr>Final Thoughts on PFA</vt:lpstr>
      <vt:lpstr>Beyond PFA</vt:lpstr>
      <vt:lpstr>PFA-Decay  (Gong et al., 2011)</vt:lpstr>
      <vt:lpstr>R-PFA  (Galyardt &amp; Goldin, 2014)</vt:lpstr>
      <vt:lpstr>LKT (Pavlik et al., 2021)</vt:lpstr>
      <vt:lpstr>PowerPoint Presentation</vt:lpstr>
      <vt:lpstr>LKT (Pavlik et al., 2021)</vt:lpstr>
      <vt:lpstr>Next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 Video 3</dc:title>
  <cp:lastModifiedBy>Ryan</cp:lastModifiedBy>
  <cp:revision>13</cp:revision>
  <dcterms:modified xsi:type="dcterms:W3CDTF">2023-03-10T14:02:31Z</dcterms:modified>
</cp:coreProperties>
</file>