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7" r:id="rId30"/>
    <p:sldId id="286" r:id="rId31"/>
    <p:sldId id="282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78260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21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599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9938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2057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2946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2444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4333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0896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7232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201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211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8848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1183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8430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15274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0785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53828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184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689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39581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3934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861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1116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332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5256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165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253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924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621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93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97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Item Response Theory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4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Rasch (1PL) model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learner has ability </a:t>
            </a:r>
            <a:r>
              <a:rPr lang="en-US" sz="2900" b="0" i="0" u="none" strike="noStrike" cap="non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θ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Noto Symbol"/>
              <a:ea typeface="Noto Symbol"/>
              <a:cs typeface="Noto Symbol"/>
              <a:sym typeface="Noto Symbo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item has difficulty b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6890" y="3844476"/>
            <a:ext cx="5210174" cy="1985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Item Characteristic Curve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visualization that shows the relationship between student skill and performance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2687" y="2895600"/>
            <a:ext cx="6778625" cy="40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 student skill goes up, correctness goes up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graph represents b=0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</a:t>
            </a:r>
            <a:r>
              <a:rPr lang="en-US" sz="2900" b="0" i="0" u="none" strike="noStrike" cap="non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θ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=b (knowledge=difficulty), </a:t>
            </a:r>
            <a:b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 = 50%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2687" y="2895600"/>
            <a:ext cx="6778625" cy="40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 student skill goes up, correctness goes up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2687" y="2919413"/>
            <a:ext cx="6778625" cy="4090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Changing difficulty parameter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line: b=-2 (easy item)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Orange line: b=2 (hard item)</a:t>
            </a: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2590800"/>
            <a:ext cx="6473824" cy="4303713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/>
          <p:nvPr/>
        </p:nvSpPr>
        <p:spPr>
          <a:xfrm>
            <a:off x="7467600" y="28194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7467600" y="36576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467600" y="26670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4572000" y="44196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1676400" y="59436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4572000" y="57150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1676400" y="60960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4572000" y="31242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1676400" y="51816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2590800"/>
            <a:ext cx="6473824" cy="4303713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good student finds the easy and medium items almost equally difficult </a:t>
            </a:r>
          </a:p>
        </p:txBody>
      </p:sp>
      <p:sp>
        <p:nvSpPr>
          <p:cNvPr id="200" name="Shape 200"/>
          <p:cNvSpPr/>
          <p:nvPr/>
        </p:nvSpPr>
        <p:spPr>
          <a:xfrm>
            <a:off x="7467600" y="28194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7467600" y="36576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7467600" y="26670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4572000" y="44196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1676400" y="59436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4572000" y="57150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1676400" y="60960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4572000" y="31242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1676400" y="51816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8575" y="2590800"/>
            <a:ext cx="6473824" cy="4303713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weak student finds the medium and hard items almost equally hard</a:t>
            </a:r>
          </a:p>
        </p:txBody>
      </p:sp>
      <p:sp>
        <p:nvSpPr>
          <p:cNvPr id="216" name="Shape 216"/>
          <p:cNvSpPr/>
          <p:nvPr/>
        </p:nvSpPr>
        <p:spPr>
          <a:xfrm>
            <a:off x="7467600" y="28194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7467600" y="36576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7467600" y="2667000"/>
            <a:ext cx="152399" cy="152399"/>
          </a:xfrm>
          <a:prstGeom prst="ellipse">
            <a:avLst/>
          </a:prstGeom>
          <a:solidFill>
            <a:srgbClr val="66FF33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4572000" y="44196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1676400" y="59436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4572000" y="57150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1676400" y="60960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572000" y="31242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1676400" y="5181600"/>
            <a:ext cx="152399" cy="152399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Shape 2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5087" y="2590800"/>
            <a:ext cx="6473824" cy="4303713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b=</a:t>
            </a:r>
            <a:r>
              <a:rPr lang="en-US" sz="2900" b="0" i="0" u="none" strike="noStrike" cap="non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θ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 is 50%</a:t>
            </a:r>
          </a:p>
        </p:txBody>
      </p:sp>
      <p:sp>
        <p:nvSpPr>
          <p:cNvPr id="232" name="Shape 232"/>
          <p:cNvSpPr/>
          <p:nvPr/>
        </p:nvSpPr>
        <p:spPr>
          <a:xfrm>
            <a:off x="6553200" y="44196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2667000" y="44196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4572000" y="4419600"/>
            <a:ext cx="152399" cy="152399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2PL model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simple IRT model, very popular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Discriminability parameter a added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537177" y="2514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Rasch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8779" y="3733800"/>
            <a:ext cx="6646393" cy="213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3049" y="0"/>
            <a:ext cx="7597854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 txBox="1"/>
          <p:nvPr/>
        </p:nvSpPr>
        <p:spPr>
          <a:xfrm>
            <a:off x="609600" y="5867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2PL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0" y="36576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0" name="Shape 250"/>
          <p:cNvSpPr/>
          <p:nvPr/>
        </p:nvSpPr>
        <p:spPr>
          <a:xfrm>
            <a:off x="-304800" y="304800"/>
            <a:ext cx="1295400" cy="2743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8033092" y="258416"/>
            <a:ext cx="1295400" cy="2743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Item Response Theory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classic approach for assessment, used for decades in tests and some online learning environments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its classical form, has some key limitations that make it less useful for assessment in online learning</a:t>
            </a:r>
          </a:p>
          <a:p>
            <a:pPr marL="777240" lvl="1" indent="-457200">
              <a:spcBef>
                <a:spcPts val="700"/>
              </a:spcBef>
              <a:buClr>
                <a:schemeClr val="accent2"/>
              </a:buClr>
              <a:buSzPct val="59999"/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dk1"/>
                </a:solidFill>
              </a:rPr>
              <a:t>But variants such as ELO and T-IRT address some of those limitations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Different values of a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line: a = 2 (higher discriminability)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line: a = 0.5 (lower discriminability)</a:t>
            </a: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8061" y="3005136"/>
            <a:ext cx="6089650" cy="3852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Extremely high and low discriminability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a=0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approaches infinity</a:t>
            </a:r>
          </a:p>
        </p:txBody>
      </p:sp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8887" y="2819400"/>
            <a:ext cx="6626224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 degeneracy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below 0…</a:t>
            </a:r>
          </a:p>
        </p:txBody>
      </p:sp>
      <p:pic>
        <p:nvPicPr>
          <p:cNvPr id="272" name="Shape 2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2362200"/>
            <a:ext cx="6858000" cy="441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3PL model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more complex model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Adds a guessing parameter c</a:t>
            </a: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3PL model</a:t>
            </a:r>
          </a:p>
        </p:txBody>
      </p:sp>
      <p:pic>
        <p:nvPicPr>
          <p:cNvPr id="284" name="Shape 2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657" y="2489473"/>
            <a:ext cx="8951142" cy="1952624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Either you guess (and get it right)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you don’t guess (and get it right based on knowledge)</a:t>
            </a: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Fitting an IRT model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done with Expectation Maximization 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discussed in previous lectures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Estimate knowledge and difficulty together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Then, given item difficulty estimates, you can assess a student’s knowledge in real time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Uses…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IRT is used quite a bit in computer-adaptive testing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used quite so often in online learning, where student knowledge is changing as we assess it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those situations, BKT and PFA are more popular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ELO (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Elo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1978; 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Pelanek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2016)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variant of the 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Rasch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 which can be used in a running system 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Continually estimates item difficulty and student ability, updating both every time a student encounters an item</a:t>
            </a: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5683972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ELO (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Elo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1978; 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Pelanek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2016)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" name="Shape 29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1" indent="-284480">
                  <a:buSzPct val="70000"/>
                  <a:buNone/>
                  <a:tabLst>
                    <a:tab pos="645318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ar-A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-284480">
                  <a:buSzPct val="70000"/>
                  <a:buNone/>
                  <a:tabLst>
                    <a:tab pos="6453188" algn="l"/>
                  </a:tabLst>
                </a:pPr>
                <a:r>
                  <a:rPr lang="en-US" sz="2800" dirty="0">
                    <a:ea typeface="Cambria Math" panose="02040503050406030204" pitchFamily="18" charset="0"/>
                  </a:rPr>
                  <a:t>  </a:t>
                </a:r>
              </a:p>
              <a:p>
                <a:pPr lvl="1" indent="-284480">
                  <a:buSzPct val="70000"/>
                  <a:buNone/>
                  <a:tabLst>
                    <a:tab pos="645318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ar-A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AE" sz="2800" dirty="0"/>
              </a:p>
              <a:p>
                <a:pPr lvl="1" indent="-284480">
                  <a:buSzPct val="70000"/>
                  <a:buNone/>
                  <a:tabLst>
                    <a:tab pos="6453188" algn="l"/>
                  </a:tabLst>
                </a:pPr>
                <a:endParaRPr lang="ar-AE" sz="2800" dirty="0"/>
              </a:p>
              <a:p>
                <a:pPr lvl="1" indent="-284480">
                  <a:buSzPct val="70000"/>
                  <a:buNone/>
                </a:pPr>
                <a:endParaRPr lang="ar-AE" sz="2800" dirty="0"/>
              </a:p>
              <a:p>
                <a:pPr marL="457200" indent="-457200">
                  <a:buSzPct val="59999"/>
                </a:pPr>
                <a:r>
                  <a:rPr lang="en-US" sz="2900" b="0" i="0" u="none" strike="noStrike" cap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Where K is a parameter for how strongly the model should consider new information</a:t>
                </a:r>
                <a:endParaRPr sz="2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297" name="Shape 29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4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212634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Multivariate ELO </a:t>
            </a:r>
            <a:b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(Abdi et al., 2019)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Allows an item to involve multiple skills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Averages difficulty across skills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261551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goal of IRT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Measuring how much of some latent trait a person has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intelligent is Bob?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does Bob know about snorkeling?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SnorkelTutor</a:t>
            </a: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MV-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Glicko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(Abdi et al., 2021)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Allows an item to involve multiple skills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Averages difficulty across skills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Takes time between practices of a skill into account (much like LKT extensions to PFA)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611817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BKT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Typical use of IRT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 a student’s current knowledge of topic X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a sequence of items that are </a:t>
            </a:r>
            <a:r>
              <a:rPr lang="en-US" sz="2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dichotomously scored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the student can get a score of 0 or 1 on each item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only one latent trait or skill being measured per set of items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This assumption is relaxed in the extension Cognitive Diagnosis Models (CDM)</a:t>
            </a:r>
            <a:br>
              <a:rPr lang="en-US" sz="2900" dirty="0">
                <a:solidFill>
                  <a:schemeClr val="dk1"/>
                </a:solidFill>
              </a:rPr>
            </a:br>
            <a:r>
              <a:rPr lang="en-US" sz="2900" dirty="0">
                <a:solidFill>
                  <a:schemeClr val="dk1"/>
                </a:solidFill>
              </a:rPr>
              <a:t>(Henson, Templin, &amp; </a:t>
            </a:r>
            <a:r>
              <a:rPr lang="en-US" sz="2900" dirty="0" err="1">
                <a:solidFill>
                  <a:schemeClr val="dk1"/>
                </a:solidFill>
              </a:rPr>
              <a:t>Willse</a:t>
            </a:r>
            <a:r>
              <a:rPr lang="en-US" sz="2900" dirty="0">
                <a:solidFill>
                  <a:schemeClr val="dk1"/>
                </a:solidFill>
              </a:rPr>
              <a:t>, 2009)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learning is occurring in between items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a testing situation with no help or feedback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learner has ability </a:t>
            </a:r>
            <a:r>
              <a:rPr lang="en-US" sz="2900" b="0" i="0" u="none" strike="noStrike" cap="non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θ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Noto Symbol"/>
              <a:ea typeface="Noto Symbol"/>
              <a:cs typeface="Noto Symbol"/>
              <a:sym typeface="Noto Symbo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item has difficulty b and discriminability a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these parameters, we can compute the probability P(</a:t>
            </a:r>
            <a:r>
              <a:rPr lang="en-US" sz="2900" b="0" i="0" u="none" strike="noStrike" cap="non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θ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that the learner will get the item correct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assumption that all items tap the same latent construct, but have different difficulties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very different assumption than is seen in PFA or BKT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Rasch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(1PL) model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Simplest IRT model, very popular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Mathematically the same model (with a different coefficient), but some different practices surrounding the math (that are out of scope for this course)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an entire special interest group of AERA devoted solely to the Rasch model and modeling related to Rasch (Rasch Measurement) 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Rasch (1PL) model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discriminability parameter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Parameters for student ability and item difficulty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774</Words>
  <Application>Microsoft Office PowerPoint</Application>
  <PresentationFormat>On-screen Show (4:3)</PresentationFormat>
  <Paragraphs>127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Noto Symbol</vt:lpstr>
      <vt:lpstr>Arial</vt:lpstr>
      <vt:lpstr>Cambria Math</vt:lpstr>
      <vt:lpstr>Wingdings</vt:lpstr>
      <vt:lpstr>Median</vt:lpstr>
      <vt:lpstr>Week 4 Video 4</vt:lpstr>
      <vt:lpstr>Item Response Theory</vt:lpstr>
      <vt:lpstr>Key goal of IRT</vt:lpstr>
      <vt:lpstr>Typical use of IRT</vt:lpstr>
      <vt:lpstr>Key assumptions</vt:lpstr>
      <vt:lpstr>Key assumptions</vt:lpstr>
      <vt:lpstr>Note</vt:lpstr>
      <vt:lpstr>The Rasch (1PL) model</vt:lpstr>
      <vt:lpstr>The Rasch (1PL) model</vt:lpstr>
      <vt:lpstr>The Rasch (1PL) model</vt:lpstr>
      <vt:lpstr>Item Characteristic Curve</vt:lpstr>
      <vt:lpstr>As student skill goes up, correctness goes up</vt:lpstr>
      <vt:lpstr>As student skill goes up, correctness goes up</vt:lpstr>
      <vt:lpstr>Changing difficulty parameter</vt:lpstr>
      <vt:lpstr>Note</vt:lpstr>
      <vt:lpstr>Note</vt:lpstr>
      <vt:lpstr>Note</vt:lpstr>
      <vt:lpstr>The 2PL model</vt:lpstr>
      <vt:lpstr>Rasch</vt:lpstr>
      <vt:lpstr>Different values of a</vt:lpstr>
      <vt:lpstr>Extremely high and low discriminability</vt:lpstr>
      <vt:lpstr>Model degeneracy</vt:lpstr>
      <vt:lpstr>The 3PL model</vt:lpstr>
      <vt:lpstr>The 3PL model</vt:lpstr>
      <vt:lpstr>Fitting an IRT model</vt:lpstr>
      <vt:lpstr>Uses…</vt:lpstr>
      <vt:lpstr>ELO (Elo, 1978; Pelanek, 2016)</vt:lpstr>
      <vt:lpstr>ELO (Elo, 1978; Pelanek, 2016)</vt:lpstr>
      <vt:lpstr>Multivariate ELO  (Abdi et al., 2019)</vt:lpstr>
      <vt:lpstr>MV-Glicko (Abdi et al., 2021)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4</dc:title>
  <dc:creator>Chelsea ~</dc:creator>
  <cp:lastModifiedBy>Ryan</cp:lastModifiedBy>
  <cp:revision>16</cp:revision>
  <dcterms:modified xsi:type="dcterms:W3CDTF">2023-02-09T13:05:10Z</dcterms:modified>
</cp:coreProperties>
</file>