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45" r:id="rId2"/>
    <p:sldId id="322" r:id="rId3"/>
    <p:sldId id="324" r:id="rId4"/>
    <p:sldId id="325" r:id="rId5"/>
    <p:sldId id="348" r:id="rId6"/>
    <p:sldId id="328" r:id="rId7"/>
    <p:sldId id="330" r:id="rId8"/>
    <p:sldId id="349" r:id="rId9"/>
    <p:sldId id="355" r:id="rId10"/>
    <p:sldId id="351" r:id="rId11"/>
    <p:sldId id="352" r:id="rId12"/>
    <p:sldId id="353" r:id="rId13"/>
    <p:sldId id="354" r:id="rId14"/>
    <p:sldId id="331" r:id="rId15"/>
    <p:sldId id="356" r:id="rId16"/>
    <p:sldId id="357" r:id="rId17"/>
    <p:sldId id="358" r:id="rId18"/>
    <p:sldId id="332" r:id="rId19"/>
    <p:sldId id="333" r:id="rId20"/>
    <p:sldId id="347" r:id="rId21"/>
    <p:sldId id="334" r:id="rId22"/>
    <p:sldId id="361" r:id="rId23"/>
    <p:sldId id="362" r:id="rId24"/>
    <p:sldId id="336" r:id="rId25"/>
    <p:sldId id="363" r:id="rId26"/>
    <p:sldId id="364" r:id="rId27"/>
    <p:sldId id="365" r:id="rId28"/>
    <p:sldId id="338" r:id="rId29"/>
    <p:sldId id="339" r:id="rId30"/>
    <p:sldId id="341" r:id="rId31"/>
    <p:sldId id="359" r:id="rId32"/>
    <p:sldId id="366" r:id="rId33"/>
    <p:sldId id="367" r:id="rId34"/>
    <p:sldId id="344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33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6743-9CE2-406F-B2F6-DECF40D0F8F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5044-3FA2-4792-85B7-84B1DF3B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45044-3FA2-4792-85B7-84B1DF3B22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0" y="1962150"/>
            <a:ext cx="7123113" cy="135016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</a:rPr>
              <a:t>Relationship Mining</a:t>
            </a:r>
          </a:p>
          <a:p>
            <a:pPr algn="l"/>
            <a:r>
              <a:rPr lang="en-US" sz="4000" dirty="0">
                <a:solidFill>
                  <a:schemeClr val="accent1"/>
                </a:solidFill>
              </a:rPr>
              <a:t>Causal Mining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b="1" dirty="0"/>
              <a:t>Week 5 Video 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the correlation of </a:t>
            </a:r>
            <a:r>
              <a:rPr lang="en-US" i="1" dirty="0"/>
              <a:t>retry quiz </a:t>
            </a:r>
            <a:r>
              <a:rPr lang="en-US" dirty="0"/>
              <a:t>and </a:t>
            </a:r>
            <a:r>
              <a:rPr lang="en-US" i="1" dirty="0"/>
              <a:t>exam</a:t>
            </a:r>
            <a:r>
              <a:rPr lang="en-US" dirty="0"/>
              <a:t> might arise from a common cause, e.g., prior knowledge.</a:t>
            </a:r>
          </a:p>
          <a:p>
            <a:pPr lvl="1"/>
            <a:r>
              <a:rPr lang="en-US" dirty="0"/>
              <a:t>(or both!)</a:t>
            </a:r>
          </a:p>
        </p:txBody>
      </p:sp>
      <p:pic>
        <p:nvPicPr>
          <p:cNvPr id="4" name="Picture 3" descr="pre-test_common_ca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00150"/>
            <a:ext cx="4057239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2647950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</p:spTree>
    <p:extLst>
      <p:ext uri="{BB962C8B-B14F-4D97-AF65-F5344CB8AC3E}">
        <p14:creationId xmlns:p14="http://schemas.microsoft.com/office/powerpoint/2010/main" val="4125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Suppose that when we control for </a:t>
            </a:r>
            <a:r>
              <a:rPr lang="en-US" i="1" dirty="0"/>
              <a:t>pre-test</a:t>
            </a:r>
            <a:r>
              <a:rPr lang="en-US" dirty="0"/>
              <a:t>, the correlation of </a:t>
            </a:r>
            <a:r>
              <a:rPr lang="en-US" i="1" dirty="0"/>
              <a:t>retry quiz </a:t>
            </a:r>
            <a:r>
              <a:rPr lang="en-US" dirty="0"/>
              <a:t>&amp; </a:t>
            </a:r>
            <a:r>
              <a:rPr lang="en-US" i="1" dirty="0"/>
              <a:t>exam</a:t>
            </a:r>
            <a:r>
              <a:rPr lang="en-US" dirty="0"/>
              <a:t> disappears.</a:t>
            </a:r>
          </a:p>
          <a:p>
            <a:pPr lvl="1"/>
            <a:r>
              <a:rPr lang="en-US"/>
              <a:t>E.g., </a:t>
            </a:r>
            <a:r>
              <a:rPr lang="en-US" dirty="0"/>
              <a:t>the partial correlation is not significantly different from zero.</a:t>
            </a:r>
          </a:p>
        </p:txBody>
      </p:sp>
    </p:spTree>
    <p:extLst>
      <p:ext uri="{BB962C8B-B14F-4D97-AF65-F5344CB8AC3E}">
        <p14:creationId xmlns:p14="http://schemas.microsoft.com/office/powerpoint/2010/main" val="30077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Three causal graphs can explain this conditional independence equally well…</a:t>
            </a:r>
          </a:p>
        </p:txBody>
      </p:sp>
      <p:pic>
        <p:nvPicPr>
          <p:cNvPr id="5" name="Picture 4" descr="common_ca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95" y="1428750"/>
            <a:ext cx="2654505" cy="1486018"/>
          </a:xfrm>
          <a:prstGeom prst="rect">
            <a:avLst/>
          </a:prstGeom>
        </p:spPr>
      </p:pic>
      <p:pic>
        <p:nvPicPr>
          <p:cNvPr id="6" name="Picture 5" descr="exam-&gt;pre-&gt;gam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8750"/>
            <a:ext cx="2667000" cy="1447800"/>
          </a:xfrm>
          <a:prstGeom prst="rect">
            <a:avLst/>
          </a:prstGeom>
        </p:spPr>
      </p:pic>
      <p:pic>
        <p:nvPicPr>
          <p:cNvPr id="7" name="Picture 6" descr="gaming-&gt;pre-&gt;ex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0"/>
            <a:ext cx="2667000" cy="1464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453089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1559" y="2446231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6856" y="2446231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</p:spTree>
    <p:extLst>
      <p:ext uri="{BB962C8B-B14F-4D97-AF65-F5344CB8AC3E}">
        <p14:creationId xmlns:p14="http://schemas.microsoft.com/office/powerpoint/2010/main" val="357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only one is compatible with background knowledge</a:t>
            </a:r>
          </a:p>
          <a:p>
            <a:pPr lvl="1"/>
            <a:r>
              <a:rPr lang="en-US" i="1" dirty="0"/>
              <a:t>pre-test</a:t>
            </a:r>
            <a:r>
              <a:rPr lang="en-US" dirty="0"/>
              <a:t> is prior to behavior in a tutor and a final </a:t>
            </a:r>
            <a:r>
              <a:rPr lang="en-US" i="1" dirty="0"/>
              <a:t>exam</a:t>
            </a:r>
            <a:r>
              <a:rPr lang="en-US" dirty="0"/>
              <a:t>.</a:t>
            </a:r>
          </a:p>
        </p:txBody>
      </p:sp>
      <p:pic>
        <p:nvPicPr>
          <p:cNvPr id="5" name="Picture 4" descr="common_ca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95" y="1466732"/>
            <a:ext cx="2654505" cy="1486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2495550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</p:spTree>
    <p:extLst>
      <p:ext uri="{BB962C8B-B14F-4D97-AF65-F5344CB8AC3E}">
        <p14:creationId xmlns:p14="http://schemas.microsoft.com/office/powerpoint/2010/main" val="40305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Infer class of graphs that can represent the full pattern of such (in)dependencies among measured variables.</a:t>
            </a:r>
          </a:p>
        </p:txBody>
      </p:sp>
    </p:spTree>
    <p:extLst>
      <p:ext uri="{BB962C8B-B14F-4D97-AF65-F5344CB8AC3E}">
        <p14:creationId xmlns:p14="http://schemas.microsoft.com/office/powerpoint/2010/main" val="37601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TETRAD is a key software package used to study this</a:t>
            </a:r>
          </a:p>
          <a:p>
            <a:endParaRPr lang="en-US" dirty="0"/>
          </a:p>
          <a:p>
            <a:r>
              <a:rPr lang="en-US" dirty="0"/>
              <a:t>http://www.phil.cmu.edu/projects/tetrad/</a:t>
            </a:r>
          </a:p>
        </p:txBody>
      </p:sp>
    </p:spTree>
    <p:extLst>
      <p:ext uri="{BB962C8B-B14F-4D97-AF65-F5344CB8AC3E}">
        <p14:creationId xmlns:p14="http://schemas.microsoft.com/office/powerpoint/2010/main" val="6456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TETRAD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Implements multiple algorithms for inferring causal structure from data</a:t>
            </a:r>
          </a:p>
          <a:p>
            <a:pPr lvl="1"/>
            <a:r>
              <a:rPr lang="en-US" dirty="0"/>
              <a:t>Different algorithms are applicable given particular assumptions.</a:t>
            </a:r>
          </a:p>
        </p:txBody>
      </p:sp>
    </p:spTree>
    <p:extLst>
      <p:ext uri="{BB962C8B-B14F-4D97-AF65-F5344CB8AC3E}">
        <p14:creationId xmlns:p14="http://schemas.microsoft.com/office/powerpoint/2010/main" val="14405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guide algorithm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Are there unmeasured common causes? </a:t>
            </a:r>
          </a:p>
          <a:p>
            <a:endParaRPr lang="en-US" dirty="0"/>
          </a:p>
          <a:p>
            <a:r>
              <a:rPr lang="en-US" dirty="0"/>
              <a:t>Linear relationships between variables?</a:t>
            </a:r>
          </a:p>
          <a:p>
            <a:endParaRPr lang="en-US" dirty="0"/>
          </a:p>
          <a:p>
            <a:r>
              <a:rPr lang="en-US" dirty="0"/>
              <a:t>Are underlying dynamics acyclic or cyclic?</a:t>
            </a:r>
          </a:p>
          <a:p>
            <a:endParaRPr lang="en-US" dirty="0"/>
          </a:p>
          <a:p>
            <a:r>
              <a:rPr lang="en-US" dirty="0"/>
              <a:t>Distribution of variables: Gaussian vs. non-Gaussian</a:t>
            </a:r>
          </a:p>
          <a:p>
            <a:endParaRPr lang="en-US" dirty="0"/>
          </a:p>
          <a:p>
            <a:r>
              <a:rPr lang="en-US" dirty="0"/>
              <a:t>See TETRAD User Guide for detailed discussion….</a:t>
            </a:r>
          </a:p>
        </p:txBody>
      </p:sp>
    </p:spTree>
    <p:extLst>
      <p:ext uri="{BB962C8B-B14F-4D97-AF65-F5344CB8AC3E}">
        <p14:creationId xmlns:p14="http://schemas.microsoft.com/office/powerpoint/2010/main" val="19125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&amp;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 err="1"/>
              <a:t>Scheines</a:t>
            </a:r>
            <a:r>
              <a:rPr lang="en-US" dirty="0"/>
              <a:t>, R., </a:t>
            </a:r>
            <a:r>
              <a:rPr lang="en-US" dirty="0" err="1"/>
              <a:t>Spirtes</a:t>
            </a:r>
            <a:r>
              <a:rPr lang="en-US" dirty="0"/>
              <a:t>, P., </a:t>
            </a:r>
            <a:r>
              <a:rPr lang="en-US" dirty="0" err="1"/>
              <a:t>Glymour</a:t>
            </a:r>
            <a:r>
              <a:rPr lang="en-US" dirty="0"/>
              <a:t>, C., Meek, C., Richardson, T. (1998) The TETRAD Project: Constraint Based Aids to Causal Model Specification. </a:t>
            </a:r>
            <a:r>
              <a:rPr lang="en-US" i="1" dirty="0"/>
              <a:t>Multivariate Behavioral Research, 33 </a:t>
            </a:r>
            <a:r>
              <a:rPr lang="en-US" dirty="0"/>
              <a:t>(1), 65-117.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 err="1"/>
              <a:t>Glymour</a:t>
            </a:r>
            <a:r>
              <a:rPr lang="en-US" dirty="0"/>
              <a:t>, C. (2001) </a:t>
            </a:r>
            <a:r>
              <a:rPr lang="en-US" i="1" dirty="0"/>
              <a:t>The Mind’s 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in EDM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91105" y="1200150"/>
            <a:ext cx="8153400" cy="3371850"/>
          </a:xfrm>
        </p:spPr>
        <p:txBody>
          <a:bodyPr/>
          <a:lstStyle/>
          <a:p>
            <a:r>
              <a:rPr lang="en-US" dirty="0"/>
              <a:t>These slides developed in partnership with Stephen Fancsali, Carnegie Learning, Inc.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cloudfront.sproutfund.org/files/2013/02/carnegielearning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62350"/>
            <a:ext cx="2743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Fancsali (2013) Example</a:t>
            </a:r>
          </a:p>
        </p:txBody>
      </p:sp>
      <p:pic>
        <p:nvPicPr>
          <p:cNvPr id="8" name="Picture 7" descr="gaming_offtask_bugs_P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38354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504950"/>
            <a:ext cx="44165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example uses an algorithm that allows for</a:t>
            </a:r>
          </a:p>
          <a:p>
            <a:r>
              <a:rPr lang="en-US" dirty="0"/>
              <a:t>unmeasured common causes of measured</a:t>
            </a:r>
          </a:p>
          <a:p>
            <a:r>
              <a:rPr lang="en-US" dirty="0"/>
              <a:t>variables</a:t>
            </a:r>
            <a:r>
              <a:rPr lang="en-US" i="1" dirty="0"/>
              <a:t>.</a:t>
            </a:r>
            <a:br>
              <a:rPr lang="en-US" i="1" dirty="0"/>
            </a:br>
            <a:br>
              <a:rPr lang="en-US" i="1" dirty="0"/>
            </a:br>
            <a:r>
              <a:rPr lang="en-US" i="1" dirty="0" err="1"/>
              <a:t>pretest_score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total_steps</a:t>
            </a:r>
            <a:r>
              <a:rPr lang="en-US" dirty="0">
                <a:sym typeface="Wingdings"/>
              </a:rPr>
              <a:t> can signify</a:t>
            </a:r>
          </a:p>
          <a:p>
            <a:r>
              <a:rPr lang="en-US" dirty="0">
                <a:sym typeface="Wingdings"/>
              </a:rPr>
              <a:t>(1) </a:t>
            </a:r>
            <a:r>
              <a:rPr lang="en-US" i="1" dirty="0" err="1">
                <a:sym typeface="Wingdings"/>
              </a:rPr>
              <a:t>pretest_score</a:t>
            </a:r>
            <a:r>
              <a:rPr lang="en-US" dirty="0">
                <a:sym typeface="Wingdings"/>
              </a:rPr>
              <a:t> is a cause of </a:t>
            </a:r>
            <a:r>
              <a:rPr lang="en-US" i="1" dirty="0" err="1">
                <a:sym typeface="Wingdings"/>
              </a:rPr>
              <a:t>total_steps</a:t>
            </a:r>
            <a:r>
              <a:rPr lang="en-US" dirty="0">
                <a:sym typeface="Wingdings"/>
              </a:rPr>
              <a:t>;</a:t>
            </a:r>
          </a:p>
          <a:p>
            <a:r>
              <a:rPr lang="en-US" dirty="0">
                <a:sym typeface="Wingdings"/>
              </a:rPr>
              <a:t>(2) </a:t>
            </a:r>
            <a:r>
              <a:rPr lang="en-US" i="1" dirty="0" err="1">
                <a:sym typeface="Wingdings"/>
              </a:rPr>
              <a:t>pretest_score</a:t>
            </a:r>
            <a:r>
              <a:rPr lang="en-US" dirty="0">
                <a:sym typeface="Wingdings"/>
              </a:rPr>
              <a:t> &amp; </a:t>
            </a:r>
            <a:r>
              <a:rPr lang="en-US" i="1" dirty="0" err="1">
                <a:sym typeface="Wingdings"/>
              </a:rPr>
              <a:t>total_steps</a:t>
            </a:r>
            <a:r>
              <a:rPr lang="en-US" dirty="0">
                <a:sym typeface="Wingdings"/>
              </a:rPr>
              <a:t> share a </a:t>
            </a:r>
          </a:p>
          <a:p>
            <a:r>
              <a:rPr lang="en-US" dirty="0">
                <a:sym typeface="Wingdings"/>
              </a:rPr>
              <a:t>	common cause; </a:t>
            </a:r>
          </a:p>
          <a:p>
            <a:r>
              <a:rPr lang="en-US" dirty="0">
                <a:sym typeface="Wingdings"/>
              </a:rPr>
              <a:t>(3) both!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Rau &amp; </a:t>
            </a:r>
            <a:r>
              <a:rPr lang="en-US" dirty="0" err="1"/>
              <a:t>Scheines</a:t>
            </a:r>
            <a:r>
              <a:rPr lang="en-US" dirty="0"/>
              <a:t>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7" y="1382750"/>
            <a:ext cx="4791074" cy="364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04950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504950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Rau &amp; </a:t>
            </a:r>
            <a:r>
              <a:rPr lang="en-US" dirty="0" err="1"/>
              <a:t>Scheines</a:t>
            </a:r>
            <a:r>
              <a:rPr lang="en-US" dirty="0"/>
              <a:t>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7" y="1382750"/>
            <a:ext cx="4791074" cy="364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2968514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57664" y="2343150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Rau &amp; </a:t>
            </a:r>
            <a:r>
              <a:rPr lang="en-US" dirty="0" err="1"/>
              <a:t>Scheines</a:t>
            </a:r>
            <a:r>
              <a:rPr lang="en-US" dirty="0"/>
              <a:t>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7" y="1382750"/>
            <a:ext cx="4791074" cy="364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50528" y="3867150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46056" y="4705350"/>
            <a:ext cx="7620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Rai</a:t>
            </a:r>
            <a:r>
              <a:rPr lang="en-US" dirty="0"/>
              <a:t> et al.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935"/>
            <a:ext cx="8839200" cy="21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1581150"/>
            <a:ext cx="11430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554480"/>
            <a:ext cx="18288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Rai</a:t>
            </a:r>
            <a:r>
              <a:rPr lang="en-US" dirty="0"/>
              <a:t> et al.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935"/>
            <a:ext cx="8839200" cy="21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2152" y="2647950"/>
            <a:ext cx="11430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Rai</a:t>
            </a:r>
            <a:r>
              <a:rPr lang="en-US" dirty="0"/>
              <a:t> et al.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935"/>
            <a:ext cx="8839200" cy="21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181350"/>
            <a:ext cx="16764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Wait,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6935"/>
            <a:ext cx="8839200" cy="21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181350"/>
            <a:ext cx="16764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domain knowledge to constrain search.</a:t>
            </a:r>
          </a:p>
          <a:p>
            <a:endParaRPr lang="en-US" dirty="0"/>
          </a:p>
          <a:p>
            <a:r>
              <a:rPr lang="en-US" dirty="0"/>
              <a:t>The future can’t cause the past.</a:t>
            </a:r>
          </a:p>
          <a:p>
            <a:pPr lvl="1"/>
            <a:r>
              <a:rPr lang="en-US" dirty="0"/>
              <a:t>cf. example of </a:t>
            </a:r>
            <a:r>
              <a:rPr lang="en-US" i="1" dirty="0"/>
              <a:t>pre-test</a:t>
            </a:r>
            <a:r>
              <a:rPr lang="en-US" dirty="0"/>
              <a:t> being prior to </a:t>
            </a:r>
            <a:r>
              <a:rPr lang="en-US" i="1" dirty="0"/>
              <a:t>retry quiz </a:t>
            </a:r>
            <a:r>
              <a:rPr lang="en-US" dirty="0"/>
              <a:t>&amp; </a:t>
            </a:r>
            <a:r>
              <a:rPr lang="en-US" i="1" dirty="0"/>
              <a:t>exam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14463"/>
            <a:ext cx="95154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09550"/>
            <a:ext cx="7772400" cy="64412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065610"/>
            <a:ext cx="8140700" cy="3433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dirty="0"/>
              <a:t>Distinct from prediction or correlation mining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dirty="0"/>
              <a:t>The goal is not to figure out what predicts X, 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dirty="0"/>
              <a:t>or to figure out what is correlated to X,</a:t>
            </a: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dirty="0"/>
              <a:t>but instead…</a:t>
            </a:r>
          </a:p>
        </p:txBody>
      </p:sp>
    </p:spTree>
    <p:extLst>
      <p:ext uri="{BB962C8B-B14F-4D97-AF65-F5344CB8AC3E}">
        <p14:creationId xmlns:p14="http://schemas.microsoft.com/office/powerpoint/2010/main" val="1521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to use causal modeling algorithms correctly!</a:t>
            </a:r>
          </a:p>
          <a:p>
            <a:pPr lvl="1"/>
            <a:r>
              <a:rPr lang="en-US" dirty="0"/>
              <a:t>Which assumptions are reasonable?</a:t>
            </a:r>
          </a:p>
          <a:p>
            <a:pPr lvl="1"/>
            <a:r>
              <a:rPr lang="en-US" dirty="0"/>
              <a:t>The future can’t cause the past</a:t>
            </a:r>
          </a:p>
          <a:p>
            <a:pPr lvl="2"/>
            <a:r>
              <a:rPr lang="en-US" dirty="0"/>
              <a:t>Except in movies</a:t>
            </a:r>
          </a:p>
        </p:txBody>
      </p:sp>
    </p:spTree>
    <p:extLst>
      <p:ext uri="{BB962C8B-B14F-4D97-AF65-F5344CB8AC3E}">
        <p14:creationId xmlns:p14="http://schemas.microsoft.com/office/powerpoint/2010/main" val="34109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variables good proxies for what we intend to study (especially if “latent”)?</a:t>
            </a:r>
          </a:p>
          <a:p>
            <a:pPr lvl="1"/>
            <a:r>
              <a:rPr lang="en-US" dirty="0"/>
              <a:t>Suppose </a:t>
            </a:r>
            <a:r>
              <a:rPr lang="en-US" i="1" dirty="0"/>
              <a:t>pre-test</a:t>
            </a:r>
            <a:r>
              <a:rPr lang="en-US" dirty="0"/>
              <a:t> isn’t an appropriate measure of prior knowledge.</a:t>
            </a:r>
          </a:p>
          <a:p>
            <a:pPr lvl="1"/>
            <a:r>
              <a:rPr lang="en-US" i="1" dirty="0"/>
              <a:t>pre-test</a:t>
            </a:r>
            <a:r>
              <a:rPr lang="en-US" dirty="0"/>
              <a:t> might not “screen off” </a:t>
            </a:r>
            <a:r>
              <a:rPr lang="en-US" i="1" dirty="0"/>
              <a:t>retry quiz </a:t>
            </a:r>
            <a:r>
              <a:rPr lang="en-US" dirty="0"/>
              <a:t>&amp; </a:t>
            </a:r>
            <a:r>
              <a:rPr lang="en-US" i="1" dirty="0"/>
              <a:t>exam</a:t>
            </a:r>
            <a:r>
              <a:rPr lang="en-US" dirty="0"/>
              <a:t>, so we might still think that </a:t>
            </a:r>
            <a:r>
              <a:rPr lang="en-US" i="1" dirty="0"/>
              <a:t>retry quiz </a:t>
            </a:r>
            <a:r>
              <a:rPr lang="en-US" dirty="0"/>
              <a:t>causes</a:t>
            </a:r>
            <a:br>
              <a:rPr lang="en-US" dirty="0"/>
            </a:br>
            <a:r>
              <a:rPr lang="en-US" dirty="0"/>
              <a:t>decreased learning (</a:t>
            </a:r>
            <a:r>
              <a:rPr lang="en-US" i="1" dirty="0"/>
              <a:t>exam</a:t>
            </a:r>
            <a:r>
              <a:rPr lang="en-US" dirty="0"/>
              <a:t>).</a:t>
            </a:r>
          </a:p>
          <a:p>
            <a:pPr lvl="1"/>
            <a:endParaRPr lang="en-US" dirty="0"/>
          </a:p>
        </p:txBody>
      </p:sp>
      <p:pic>
        <p:nvPicPr>
          <p:cNvPr id="4" name="Picture 3" descr="pre-test_common_cause_no_question_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86150"/>
            <a:ext cx="2588243" cy="1474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4476750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</p:spTree>
    <p:extLst>
      <p:ext uri="{BB962C8B-B14F-4D97-AF65-F5344CB8AC3E}">
        <p14:creationId xmlns:p14="http://schemas.microsoft.com/office/powerpoint/2010/main" val="11689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powerful tool</a:t>
            </a:r>
          </a:p>
          <a:p>
            <a:endParaRPr lang="en-US" dirty="0"/>
          </a:p>
          <a:p>
            <a:r>
              <a:rPr lang="en-US" dirty="0"/>
              <a:t>But needs to be used carefully!</a:t>
            </a:r>
          </a:p>
        </p:txBody>
      </p:sp>
    </p:spTree>
    <p:extLst>
      <p:ext uri="{BB962C8B-B14F-4D97-AF65-F5344CB8AC3E}">
        <p14:creationId xmlns:p14="http://schemas.microsoft.com/office/powerpoint/2010/main" val="11080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A8AB-A2A3-C9E0-620E-07AE000E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Type of 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A0DB-BE55-5946-5986-D481956B8A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Making causal inferences from quasi-experimental data</a:t>
            </a:r>
          </a:p>
          <a:p>
            <a:pPr lvl="1"/>
            <a:r>
              <a:rPr lang="en-US" dirty="0"/>
              <a:t>i.e. Figuring out ways to treat a quasi-experiment as if it were </a:t>
            </a:r>
            <a:r>
              <a:rPr lang="en-US"/>
              <a:t>an experiment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very</a:t>
            </a:r>
            <a:r>
              <a:rPr lang="en-US" i="1" dirty="0"/>
              <a:t> </a:t>
            </a:r>
            <a:r>
              <a:rPr lang="en-US" dirty="0"/>
              <a:t>big area in its own right</a:t>
            </a:r>
          </a:p>
          <a:p>
            <a:pPr lvl="1"/>
            <a:r>
              <a:rPr lang="en-US" dirty="0"/>
              <a:t>More statistics than machine learning/data mining, so I won’t discuss in detail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</p:spTree>
    <p:extLst>
      <p:ext uri="{BB962C8B-B14F-4D97-AF65-F5344CB8AC3E}">
        <p14:creationId xmlns:p14="http://schemas.microsoft.com/office/powerpoint/2010/main" val="21291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09550"/>
            <a:ext cx="7772400" cy="64412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065610"/>
            <a:ext cx="8140700" cy="3433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533400" indent="-533400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find </a:t>
            </a:r>
            <a:r>
              <a:rPr lang="en-US" sz="2000" b="1" i="1" dirty="0"/>
              <a:t>causal</a:t>
            </a:r>
            <a:r>
              <a:rPr lang="en-US" sz="2000" dirty="0"/>
              <a:t> relationships in data.</a:t>
            </a:r>
          </a:p>
          <a:p>
            <a:pPr lvl="1">
              <a:lnSpc>
                <a:spcPct val="150000"/>
              </a:lnSpc>
              <a:spcBef>
                <a:spcPct val="10000"/>
              </a:spcBef>
            </a:pPr>
            <a:r>
              <a:rPr lang="en-US" sz="1800" dirty="0"/>
              <a:t>A causes B</a:t>
            </a:r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2000" y="4572000"/>
            <a:ext cx="609600" cy="457200"/>
          </a:xfrm>
          <a:prstGeom prst="rect">
            <a:avLst/>
          </a:prstGeom>
        </p:spPr>
      </p:pic>
      <p:pic>
        <p:nvPicPr>
          <p:cNvPr id="1026" name="Picture 2" descr="http://www.hss.cmu.edu/philosophy/images/face_sche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22709"/>
            <a:ext cx="980662" cy="9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2290203"/>
            <a:ext cx="8524462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sz="2000" dirty="0"/>
              <a:t>Examples from </a:t>
            </a:r>
            <a:r>
              <a:rPr lang="en-US" sz="2000" dirty="0" err="1"/>
              <a:t>Scheines</a:t>
            </a:r>
            <a:r>
              <a:rPr lang="en-US" sz="2000" dirty="0"/>
              <a:t> (2007):</a:t>
            </a:r>
          </a:p>
          <a:p>
            <a:pPr marL="914400" lvl="1" indent="-457200">
              <a:lnSpc>
                <a:spcPct val="150000"/>
              </a:lnSpc>
              <a:spcBef>
                <a:spcPct val="10000"/>
              </a:spcBef>
            </a:pPr>
            <a:r>
              <a:rPr lang="en-US" sz="1600" dirty="0"/>
              <a:t>What features of student behavior cause learning?</a:t>
            </a:r>
          </a:p>
          <a:p>
            <a:pPr marL="914400" lvl="1" indent="-457200">
              <a:lnSpc>
                <a:spcPct val="150000"/>
              </a:lnSpc>
              <a:spcBef>
                <a:spcPct val="10000"/>
              </a:spcBef>
            </a:pPr>
            <a:r>
              <a:rPr lang="en-US" sz="1600" dirty="0"/>
              <a:t>What will happen when we make everyone take a reading quiz before each class?</a:t>
            </a:r>
          </a:p>
          <a:p>
            <a:pPr marL="914400" lvl="1" indent="-457200">
              <a:lnSpc>
                <a:spcPct val="150000"/>
              </a:lnSpc>
              <a:spcBef>
                <a:spcPct val="10000"/>
              </a:spcBef>
            </a:pPr>
            <a:r>
              <a:rPr lang="en-US" sz="1600" dirty="0"/>
              <a:t>What will happen when we program our tutor to intervene to give hints after an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1150"/>
            <a:ext cx="8229600" cy="3394472"/>
          </a:xfrm>
        </p:spPr>
        <p:txBody>
          <a:bodyPr>
            <a:normAutofit/>
          </a:bodyPr>
          <a:lstStyle/>
          <a:p>
            <a:r>
              <a:rPr lang="en-US" sz="3600" dirty="0"/>
              <a:t>Use graphs to represent causal structure</a:t>
            </a:r>
          </a:p>
          <a:p>
            <a:pPr lvl="1"/>
            <a:r>
              <a:rPr lang="en-US" sz="2800" dirty="0"/>
              <a:t>Frequently directed graphs without cycles</a:t>
            </a:r>
          </a:p>
          <a:p>
            <a:pPr lvl="2"/>
            <a:r>
              <a:rPr lang="en-US" sz="2000" dirty="0"/>
              <a:t>(Bayesian networks – see week 4 slides)</a:t>
            </a:r>
          </a:p>
          <a:p>
            <a:pPr lvl="2"/>
            <a:r>
              <a:rPr lang="en-US" sz="2000" dirty="0"/>
              <a:t>Nodes represent variables</a:t>
            </a:r>
          </a:p>
          <a:p>
            <a:pPr lvl="2"/>
            <a:r>
              <a:rPr lang="en-US" sz="2000" dirty="0"/>
              <a:t>(Directed) edges represent causal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753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Causal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1150"/>
            <a:ext cx="8229600" cy="3394472"/>
          </a:xfrm>
        </p:spPr>
        <p:txBody>
          <a:bodyPr>
            <a:normAutofit/>
          </a:bodyPr>
          <a:lstStyle/>
          <a:p>
            <a:r>
              <a:rPr lang="en-US" sz="3600" dirty="0"/>
              <a:t>Algorithms infer (classes of) causal graphs that explain dependencies in observed data</a:t>
            </a:r>
          </a:p>
          <a:p>
            <a:pPr lvl="1"/>
            <a:r>
              <a:rPr lang="en-US" sz="2400" dirty="0"/>
              <a:t>From observed data alone, often cannot infer a </a:t>
            </a:r>
            <a:r>
              <a:rPr lang="en-US" sz="2400" i="1" dirty="0"/>
              <a:t>unique</a:t>
            </a:r>
            <a:r>
              <a:rPr lang="en-US" sz="2400" dirty="0"/>
              <a:t> causal graph.</a:t>
            </a:r>
          </a:p>
        </p:txBody>
      </p:sp>
    </p:spTree>
    <p:extLst>
      <p:ext uri="{BB962C8B-B14F-4D97-AF65-F5344CB8AC3E}">
        <p14:creationId xmlns:p14="http://schemas.microsoft.com/office/powerpoint/2010/main" val="8579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Causal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Easy to determine if you intervene</a:t>
            </a:r>
          </a:p>
          <a:p>
            <a:pPr lvl="1"/>
            <a:r>
              <a:rPr lang="en-US" dirty="0"/>
              <a:t>Some experiments are impossible, too expensive, unethical, etc. </a:t>
            </a:r>
          </a:p>
          <a:p>
            <a:r>
              <a:rPr lang="en-US" dirty="0"/>
              <a:t>Can you determine this from purely correlational data?</a:t>
            </a:r>
          </a:p>
          <a:p>
            <a:pPr lvl="1"/>
            <a:r>
              <a:rPr lang="en-US" dirty="0" err="1"/>
              <a:t>Spirtes</a:t>
            </a:r>
            <a:r>
              <a:rPr lang="en-US" dirty="0"/>
              <a:t>, </a:t>
            </a:r>
            <a:r>
              <a:rPr lang="en-US" dirty="0" err="1"/>
              <a:t>Glymour</a:t>
            </a:r>
            <a:r>
              <a:rPr lang="en-US" dirty="0"/>
              <a:t>, and </a:t>
            </a:r>
            <a:r>
              <a:rPr lang="en-US" dirty="0" err="1"/>
              <a:t>Scheines</a:t>
            </a:r>
            <a:r>
              <a:rPr lang="en-US" dirty="0"/>
              <a:t> say: sometimes, yes!</a:t>
            </a:r>
          </a:p>
        </p:txBody>
      </p:sp>
    </p:spTree>
    <p:extLst>
      <p:ext uri="{BB962C8B-B14F-4D97-AF65-F5344CB8AC3E}">
        <p14:creationId xmlns:p14="http://schemas.microsoft.com/office/powerpoint/2010/main" val="14884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repeatedly retrying quizzes harmful?</a:t>
            </a:r>
          </a:p>
          <a:p>
            <a:pPr lvl="1"/>
            <a:r>
              <a:rPr lang="en-US" dirty="0"/>
              <a:t>Does repeatedly retrying quizzes </a:t>
            </a:r>
            <a:r>
              <a:rPr lang="en-US" i="1" dirty="0"/>
              <a:t>cause </a:t>
            </a:r>
            <a:r>
              <a:rPr lang="en-US" dirty="0"/>
              <a:t>decreased learning?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Suppose an investigator notices that repeatedly retrying quizzes and exam score are negatively associated (i.e., correlated).</a:t>
            </a:r>
          </a:p>
        </p:txBody>
      </p:sp>
    </p:spTree>
    <p:extLst>
      <p:ext uri="{BB962C8B-B14F-4D97-AF65-F5344CB8AC3E}">
        <p14:creationId xmlns:p14="http://schemas.microsoft.com/office/powerpoint/2010/main" val="27685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direct causal relationship could explain this correlation…</a:t>
            </a:r>
          </a:p>
        </p:txBody>
      </p:sp>
      <p:pic>
        <p:nvPicPr>
          <p:cNvPr id="7" name="Picture 6" descr="Screen Shot 2013-10-28 at 9.2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19350"/>
            <a:ext cx="403860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647950"/>
            <a:ext cx="990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Retry quiz</a:t>
            </a:r>
          </a:p>
        </p:txBody>
      </p:sp>
    </p:spTree>
    <p:extLst>
      <p:ext uri="{BB962C8B-B14F-4D97-AF65-F5344CB8AC3E}">
        <p14:creationId xmlns:p14="http://schemas.microsoft.com/office/powerpoint/2010/main" val="7744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8658</TotalTime>
  <Words>832</Words>
  <Application>Microsoft Office PowerPoint</Application>
  <PresentationFormat>On-screen Show (16:9)</PresentationFormat>
  <Paragraphs>142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Tw Cen MT</vt:lpstr>
      <vt:lpstr>Wingdings</vt:lpstr>
      <vt:lpstr>Wingdings 2</vt:lpstr>
      <vt:lpstr>Median</vt:lpstr>
      <vt:lpstr>Week 5 Video 2</vt:lpstr>
      <vt:lpstr>Causal Data Mining</vt:lpstr>
      <vt:lpstr>Causal Data Mining</vt:lpstr>
      <vt:lpstr>Causal Data Mining</vt:lpstr>
      <vt:lpstr>Causal Data Mining</vt:lpstr>
      <vt:lpstr>Causal Data Mining</vt:lpstr>
      <vt:lpstr>Finding Causal Structure</vt:lpstr>
      <vt:lpstr>Example</vt:lpstr>
      <vt:lpstr>Causal Graphs</vt:lpstr>
      <vt:lpstr>Causal Graphs</vt:lpstr>
      <vt:lpstr>Causal Graphs</vt:lpstr>
      <vt:lpstr>Causal Graphs</vt:lpstr>
      <vt:lpstr>Causal Graphs</vt:lpstr>
      <vt:lpstr>Big idea</vt:lpstr>
      <vt:lpstr>Causal Data Mining</vt:lpstr>
      <vt:lpstr>TETRAD</vt:lpstr>
      <vt:lpstr>Assumptions guide algorithm choice</vt:lpstr>
      <vt:lpstr>Math &amp; Assumptions</vt:lpstr>
      <vt:lpstr>Examples in EDM</vt:lpstr>
      <vt:lpstr>Fancsali (2013) Example</vt:lpstr>
      <vt:lpstr>Rau &amp; Scheines (2012)</vt:lpstr>
      <vt:lpstr>Rau &amp; Scheines (2012)</vt:lpstr>
      <vt:lpstr>Rau &amp; Scheines (2012)</vt:lpstr>
      <vt:lpstr>Rai et al. (2011)</vt:lpstr>
      <vt:lpstr>Rai et al. (2011)</vt:lpstr>
      <vt:lpstr>Rai et al. (2011)</vt:lpstr>
      <vt:lpstr>Wait, what?</vt:lpstr>
      <vt:lpstr>Solution</vt:lpstr>
      <vt:lpstr>Result</vt:lpstr>
      <vt:lpstr>Important</vt:lpstr>
      <vt:lpstr>Important</vt:lpstr>
      <vt:lpstr>Causal Modeling</vt:lpstr>
      <vt:lpstr>Another Type of Causal Inference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3, video 1: Behavior detection   (v1, 6.13.13)</dc:title>
  <dc:creator>KG</dc:creator>
  <cp:lastModifiedBy>Ryan</cp:lastModifiedBy>
  <cp:revision>61</cp:revision>
  <dcterms:created xsi:type="dcterms:W3CDTF">2013-06-14T05:25:54Z</dcterms:created>
  <dcterms:modified xsi:type="dcterms:W3CDTF">2023-02-10T12:26:26Z</dcterms:modified>
</cp:coreProperties>
</file>