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303" r:id="rId31"/>
    <p:sldId id="286" r:id="rId32"/>
    <p:sldId id="304" r:id="rId33"/>
    <p:sldId id="288" r:id="rId34"/>
    <p:sldId id="289" r:id="rId35"/>
    <p:sldId id="290" r:id="rId36"/>
    <p:sldId id="291" r:id="rId37"/>
    <p:sldId id="292" r:id="rId38"/>
    <p:sldId id="293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818D8E4-726A-4607-8056-768E6F4FA096}">
  <a:tblStyle styleId="{B818D8E4-726A-4607-8056-768E6F4FA096}" styleName="Table_0">
    <a:wholeTbl>
      <a:tcTxStyle b="off" i="off">
        <a:font>
          <a:latin typeface="Tw Cen MT"/>
          <a:ea typeface="Tw Cen MT"/>
          <a:cs typeface="Tw Cen MT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5F8FA"/>
          </a:solidFill>
        </a:fill>
      </a:tcStyle>
    </a:wholeTbl>
    <a:band1H>
      <a:tcStyle>
        <a:tcBdr/>
        <a:fill>
          <a:solidFill>
            <a:srgbClr val="E9F0F5"/>
          </a:solidFill>
        </a:fill>
      </a:tcStyle>
    </a:band1H>
    <a:band1V>
      <a:tcStyle>
        <a:tcBdr/>
        <a:fill>
          <a:solidFill>
            <a:srgbClr val="E9F0F5"/>
          </a:solidFill>
        </a:fill>
      </a:tcStyle>
    </a:band1V>
    <a:la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3"/>
  </p:normalViewPr>
  <p:slideViewPr>
    <p:cSldViewPr snapToGrid="0">
      <p:cViewPr varScale="1">
        <p:scale>
          <a:sx n="92" d="100"/>
          <a:sy n="92" d="100"/>
        </p:scale>
        <p:origin x="53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335413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689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49692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66857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87123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63442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03412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0704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82590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16120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47330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3940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36901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slide June 2015!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27526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slide June 2015!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Shape 22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92034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slide June 2015!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Shape 23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72313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slide June 2015!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41868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2645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72796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22167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316465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Edited slide June 2015</a:t>
            </a:r>
          </a:p>
        </p:txBody>
      </p:sp>
      <p:sp>
        <p:nvSpPr>
          <p:cNvPr id="276" name="Shape 27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810501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2160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265535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75217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379409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101278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6" name="Shape 3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780589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816727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822938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6" name="Shape 3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slide June 2015!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Shape 33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252155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5" name="Shape 34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37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52201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slide June 2015!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Shape 35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38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219655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6" name="Shape 3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4485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760785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2" name="Shape 3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374702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846516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5" name="Shape 3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203081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373562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7" name="Shape 3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793171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3" name="Shape 4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911879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9" name="Shape 4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2625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8813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8287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6402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2053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979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buClr>
                <a:srgbClr val="888888"/>
              </a:buClr>
              <a:buNone/>
              <a:defRPr/>
            </a:lvl2pPr>
            <a:lvl3pPr lvl="2" rtl="0">
              <a:spcBef>
                <a:spcPts val="0"/>
              </a:spcBef>
              <a:buClr>
                <a:srgbClr val="888888"/>
              </a:buClr>
              <a:buNone/>
              <a:defRPr/>
            </a:lvl3pPr>
            <a:lvl4pPr lvl="3" rtl="0">
              <a:spcBef>
                <a:spcPts val="0"/>
              </a:spcBef>
              <a:buClr>
                <a:srgbClr val="888888"/>
              </a:buClr>
              <a:buNone/>
              <a:defRPr/>
            </a:lvl4pPr>
            <a:lvl5pPr lvl="4" rtl="0">
              <a:spcBef>
                <a:spcPts val="0"/>
              </a:spcBef>
              <a:buClr>
                <a:srgbClr val="888888"/>
              </a:buClr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0" y="1200150"/>
            <a:ext cx="1295400" cy="7429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1371600" y="1200150"/>
            <a:ext cx="7772400" cy="7429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1371600" y="1200150"/>
            <a:ext cx="7619999" cy="742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6096000" y="4686300"/>
            <a:ext cx="26669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0" y="1314450"/>
            <a:ext cx="1295400" cy="5262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609600" y="4686155"/>
            <a:ext cx="5421083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609600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2991992" y="-1179194"/>
            <a:ext cx="3394709" cy="815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6096000" y="4686300"/>
            <a:ext cx="26669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609600" y="4686155"/>
            <a:ext cx="5421083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0" y="954166"/>
            <a:ext cx="533399" cy="1833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5400000">
            <a:off x="5513189" y="1497211"/>
            <a:ext cx="4137421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1169788" y="-255388"/>
            <a:ext cx="4137422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553200" y="4686301"/>
            <a:ext cx="22097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457200" y="4686155"/>
            <a:ext cx="5573482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/>
          <p:nvPr/>
        </p:nvSpPr>
        <p:spPr>
          <a:xfrm>
            <a:off x="6096317" y="0"/>
            <a:ext cx="320039" cy="51434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6142037" y="457200"/>
            <a:ext cx="228600" cy="468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6142037" y="0"/>
            <a:ext cx="228600" cy="400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 rot="5400000">
            <a:off x="6056313" y="77787"/>
            <a:ext cx="40004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6096000" y="4686300"/>
            <a:ext cx="26669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609600" y="4686155"/>
            <a:ext cx="5421083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0" y="954166"/>
            <a:ext cx="533399" cy="1833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12647" y="1200150"/>
            <a:ext cx="8153399" cy="3371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2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0" y="4478273"/>
            <a:ext cx="9144000" cy="66522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-9144" y="4539996"/>
            <a:ext cx="2249424" cy="5349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2359151" y="4533137"/>
            <a:ext cx="6784847" cy="5349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ctrTitle"/>
          </p:nvPr>
        </p:nvSpPr>
        <p:spPr>
          <a:xfrm>
            <a:off x="2362200" y="3028950"/>
            <a:ext cx="647699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362200" y="4537528"/>
            <a:ext cx="6705599" cy="5143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700"/>
              </a:spcBef>
              <a:buClr>
                <a:schemeClr val="accent2"/>
              </a:buClr>
              <a:buFont typeface="Noto Symbol"/>
              <a:buNone/>
              <a:defRPr/>
            </a:lvl1pPr>
            <a:lvl2pPr marL="457200" marR="0" lvl="1" indent="0" algn="ctr" rtl="0">
              <a:spcBef>
                <a:spcPts val="550"/>
              </a:spcBef>
              <a:buClr>
                <a:schemeClr val="accent1"/>
              </a:buClr>
              <a:buFont typeface="Noto Symbol"/>
              <a:buNone/>
              <a:defRPr/>
            </a:lvl2pPr>
            <a:lvl3pPr marL="914400" marR="0" lvl="2" indent="0" algn="ctr" rtl="0">
              <a:spcBef>
                <a:spcPts val="500"/>
              </a:spcBef>
              <a:buClr>
                <a:schemeClr val="accent2"/>
              </a:buClr>
              <a:buFont typeface="Noto Symbol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chemeClr val="accent3"/>
              </a:buClr>
              <a:buFont typeface="Noto Symbol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chemeClr val="accent4"/>
              </a:buClr>
              <a:buFont typeface="Noto Symbol"/>
              <a:buNone/>
              <a:defRPr/>
            </a:lvl5pPr>
            <a:lvl6pPr marL="2286000" marR="0" lvl="5" indent="0" algn="ctr" rtl="0">
              <a:spcBef>
                <a:spcPts val="360"/>
              </a:spcBef>
              <a:buClr>
                <a:schemeClr val="accent1"/>
              </a:buClr>
              <a:buFont typeface="Noto Symbol"/>
              <a:buNone/>
              <a:defRPr/>
            </a:lvl6pPr>
            <a:lvl7pPr marL="2743200" marR="0" lvl="6" indent="0" algn="ctr" rtl="0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7pPr>
            <a:lvl8pPr marL="3200400" marR="0" lvl="7" indent="0" algn="ctr" rtl="0">
              <a:spcBef>
                <a:spcPts val="360"/>
              </a:spcBef>
              <a:buClr>
                <a:schemeClr val="accent3"/>
              </a:buClr>
              <a:buFont typeface="Noto Symbol"/>
              <a:buNone/>
              <a:defRPr/>
            </a:lvl8pPr>
            <a:lvl9pPr marL="3657600" marR="0" lvl="8" indent="0" algn="ctr" rtl="0">
              <a:spcBef>
                <a:spcPts val="360"/>
              </a:spcBef>
              <a:buClr>
                <a:schemeClr val="accent4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76200" y="4551523"/>
            <a:ext cx="2057400" cy="5143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2085392" y="177404"/>
            <a:ext cx="58674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001000" y="171450"/>
            <a:ext cx="838199" cy="2857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609600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09600" y="1192175"/>
            <a:ext cx="3886200" cy="34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844901" y="1192175"/>
            <a:ext cx="3886200" cy="34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6096000" y="4686300"/>
            <a:ext cx="26669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0" y="954166"/>
            <a:ext cx="533399" cy="1833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609600" y="4686155"/>
            <a:ext cx="5421083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533400" y="204786"/>
            <a:ext cx="8153399" cy="652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09600" y="1828800"/>
            <a:ext cx="3886200" cy="2686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800600" y="1828800"/>
            <a:ext cx="3886200" cy="2686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6096000" y="4686300"/>
            <a:ext cx="26669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0" y="954166"/>
            <a:ext cx="533399" cy="1833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609600" y="4686155"/>
            <a:ext cx="5421083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609600" y="1314450"/>
            <a:ext cx="3886200" cy="4800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4"/>
          </p:nvPr>
        </p:nvSpPr>
        <p:spPr>
          <a:xfrm>
            <a:off x="4800600" y="1314450"/>
            <a:ext cx="3886200" cy="48005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609600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6096000" y="4686300"/>
            <a:ext cx="26669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609600" y="4686155"/>
            <a:ext cx="5421083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0" y="954166"/>
            <a:ext cx="533399" cy="1833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6096000" y="4686300"/>
            <a:ext cx="26669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609600" y="4686155"/>
            <a:ext cx="5421083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0" y="4686300"/>
            <a:ext cx="533399" cy="2857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609600" y="204786"/>
            <a:ext cx="8077199" cy="652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096000" y="4686300"/>
            <a:ext cx="26669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609600" y="4686155"/>
            <a:ext cx="5421083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0" y="954166"/>
            <a:ext cx="533399" cy="1833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09600" y="1314450"/>
            <a:ext cx="1600199" cy="3257550"/>
          </a:xfrm>
          <a:prstGeom prst="rect">
            <a:avLst/>
          </a:prstGeom>
          <a:solidFill>
            <a:schemeClr val="accent2"/>
          </a:solidFill>
          <a:ln w="50800" cap="sq" cmpd="dbl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spcAft>
                <a:spcPts val="1000"/>
              </a:spcAft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2362200" y="1314450"/>
            <a:ext cx="6400799" cy="331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600200" y="4114800"/>
            <a:ext cx="7315200" cy="5143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/>
          <p:nvPr/>
        </p:nvSpPr>
        <p:spPr>
          <a:xfrm>
            <a:off x="-9144" y="3497580"/>
            <a:ext cx="1463039" cy="5349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1545336" y="3490721"/>
            <a:ext cx="7598663" cy="5349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248400" y="4686300"/>
            <a:ext cx="26669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0" y="3500437"/>
            <a:ext cx="1447800" cy="4976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1600200" y="4686155"/>
            <a:ext cx="45720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idx="2"/>
          </p:nvPr>
        </p:nvSpPr>
        <p:spPr>
          <a:xfrm>
            <a:off x="1560575" y="0"/>
            <a:ext cx="7583423" cy="3426714"/>
          </a:xfrm>
          <a:prstGeom prst="rect">
            <a:avLst/>
          </a:prstGeom>
          <a:solidFill>
            <a:srgbClr val="E9F0F5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09600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12647" y="1200150"/>
            <a:ext cx="8153399" cy="339470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marR="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marR="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marR="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marR="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096000" y="4686300"/>
            <a:ext cx="26669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609600" y="4686155"/>
            <a:ext cx="5421083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/>
          <p:nvPr/>
        </p:nvSpPr>
        <p:spPr>
          <a:xfrm>
            <a:off x="0" y="925829"/>
            <a:ext cx="9144000" cy="24002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0" y="960120"/>
            <a:ext cx="533399" cy="1714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590550" y="960120"/>
            <a:ext cx="8553450" cy="1714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0" y="954166"/>
            <a:ext cx="533399" cy="1833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1371600" y="1962150"/>
            <a:ext cx="7123113" cy="13501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4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Relationship Mining </a:t>
            </a:r>
          </a:p>
          <a:p>
            <a:pPr marL="0" marR="0" lvl="0" indent="0" algn="l" rtl="0"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4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Association Rule Mining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1371600" y="1200150"/>
            <a:ext cx="76199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39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Week 5 Video 3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Association Rule Mining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12647" y="1200150"/>
            <a:ext cx="8153399" cy="3371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 rules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Evaluate rules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Association Rule Mining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12647" y="1200150"/>
            <a:ext cx="8153399" cy="3371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 rules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Evaluate rules</a:t>
            </a: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Rule Evaluation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12647" y="1200150"/>
            <a:ext cx="8153399" cy="3371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would make a rule “good”?</a:t>
            </a: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Rule Evaluation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12647" y="1200150"/>
            <a:ext cx="8153399" cy="3371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Support/Coverage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Confidence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“Interestingness”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Support/Coverage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12647" y="1200150"/>
            <a:ext cx="8153399" cy="3371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Number of data points that fit the rule, divided by the total number of data points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(Variant: just the number of data points that fit the rule)</a:t>
            </a: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graphicFrame>
        <p:nvGraphicFramePr>
          <p:cNvPr id="189" name="Shape 189"/>
          <p:cNvGraphicFramePr/>
          <p:nvPr/>
        </p:nvGraphicFramePr>
        <p:xfrm>
          <a:off x="4800600" y="1200150"/>
          <a:ext cx="3886200" cy="3383520"/>
        </p:xfrm>
        <a:graphic>
          <a:graphicData uri="http://schemas.openxmlformats.org/drawingml/2006/table">
            <a:tbl>
              <a:tblPr firstRow="1" bandRow="1">
                <a:noFill/>
                <a:tableStyleId>{B818D8E4-726A-4607-8056-768E6F4FA096}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Took Adv. DM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Took Intro Stat.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90" name="Shape 190"/>
          <p:cNvSpPr txBox="1"/>
          <p:nvPr/>
        </p:nvSpPr>
        <p:spPr>
          <a:xfrm>
            <a:off x="457200" y="1200150"/>
            <a:ext cx="4246605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Rule:</a:t>
            </a:r>
            <a:b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a student took Advanced Data Mining, the student took Intro Statistics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64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q"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64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Support/coverage?</a:t>
            </a: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graphicFrame>
        <p:nvGraphicFramePr>
          <p:cNvPr id="196" name="Shape 196"/>
          <p:cNvGraphicFramePr/>
          <p:nvPr/>
        </p:nvGraphicFramePr>
        <p:xfrm>
          <a:off x="4800600" y="1200150"/>
          <a:ext cx="3886200" cy="3383520"/>
        </p:xfrm>
        <a:graphic>
          <a:graphicData uri="http://schemas.openxmlformats.org/drawingml/2006/table">
            <a:tbl>
              <a:tblPr firstRow="1" bandRow="1">
                <a:noFill/>
                <a:tableStyleId>{B818D8E4-726A-4607-8056-768E6F4FA096}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Took Adv. DM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Took Intro Stat.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97" name="Shape 197"/>
          <p:cNvSpPr txBox="1"/>
          <p:nvPr/>
        </p:nvSpPr>
        <p:spPr>
          <a:xfrm>
            <a:off x="457200" y="1200150"/>
            <a:ext cx="3962399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sz="29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Rule:</a:t>
            </a:r>
            <a:br>
              <a:rPr lang="en-US" sz="29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9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a student took Advanced Data Mining, the student took Intro Statistics</a:t>
            </a:r>
          </a:p>
          <a:p>
            <a:pPr marL="457200" marR="0" lvl="0" indent="-457200" algn="l" rtl="0">
              <a:lnSpc>
                <a:spcPct val="80000"/>
              </a:lnSpc>
              <a:spcBef>
                <a:spcPts val="592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q"/>
            </a:pPr>
            <a:endParaRPr sz="295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80000"/>
              </a:lnSpc>
              <a:spcBef>
                <a:spcPts val="59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sz="29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Support/coverage?</a:t>
            </a:r>
          </a:p>
          <a:p>
            <a:pPr marL="457200" marR="0" lvl="0" indent="-457200" algn="l" rtl="0">
              <a:lnSpc>
                <a:spcPct val="80000"/>
              </a:lnSpc>
              <a:spcBef>
                <a:spcPts val="59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sz="29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2/11= 0.1818</a:t>
            </a: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Confidence</a:t>
            </a:r>
          </a:p>
        </p:txBody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12647" y="1200150"/>
            <a:ext cx="8153399" cy="3371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Number of data points that fit the rule, divided by the number of data points that fit the rule’s IF condition</a:t>
            </a: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None/>
            </a:pPr>
            <a:endParaRPr sz="2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Equivalent to precision in classification</a:t>
            </a: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None/>
            </a:pPr>
            <a:endParaRPr sz="27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Also referred to as accuracy, just to make things confusing</a:t>
            </a: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equivalent to accuracy in classification</a:t>
            </a: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None/>
            </a:pPr>
            <a:endParaRPr sz="2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graphicFrame>
        <p:nvGraphicFramePr>
          <p:cNvPr id="209" name="Shape 209"/>
          <p:cNvGraphicFramePr/>
          <p:nvPr/>
        </p:nvGraphicFramePr>
        <p:xfrm>
          <a:off x="4800600" y="1200150"/>
          <a:ext cx="3886200" cy="3383520"/>
        </p:xfrm>
        <a:graphic>
          <a:graphicData uri="http://schemas.openxmlformats.org/drawingml/2006/table">
            <a:tbl>
              <a:tblPr firstRow="1" bandRow="1">
                <a:noFill/>
                <a:tableStyleId>{B818D8E4-726A-4607-8056-768E6F4FA096}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Took Adv. DM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Took Intro Stat.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10" name="Shape 210"/>
          <p:cNvSpPr txBox="1"/>
          <p:nvPr/>
        </p:nvSpPr>
        <p:spPr>
          <a:xfrm>
            <a:off x="457200" y="1200150"/>
            <a:ext cx="415187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Rule:</a:t>
            </a:r>
            <a:b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a student took Advanced Data Mining, the student took Intro Statistics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64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q"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64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Confidence?</a:t>
            </a: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graphicFrame>
        <p:nvGraphicFramePr>
          <p:cNvPr id="216" name="Shape 216"/>
          <p:cNvGraphicFramePr/>
          <p:nvPr/>
        </p:nvGraphicFramePr>
        <p:xfrm>
          <a:off x="4800600" y="1200150"/>
          <a:ext cx="3886200" cy="3383520"/>
        </p:xfrm>
        <a:graphic>
          <a:graphicData uri="http://schemas.openxmlformats.org/drawingml/2006/table">
            <a:tbl>
              <a:tblPr firstRow="1" bandRow="1">
                <a:noFill/>
                <a:tableStyleId>{B818D8E4-726A-4607-8056-768E6F4FA096}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Took Adv. DM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Took Intro Stat.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17" name="Shape 217"/>
          <p:cNvSpPr txBox="1"/>
          <p:nvPr/>
        </p:nvSpPr>
        <p:spPr>
          <a:xfrm>
            <a:off x="457200" y="1200150"/>
            <a:ext cx="3962399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sz="29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Rule:</a:t>
            </a:r>
            <a:br>
              <a:rPr lang="en-US" sz="29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9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a student took Advanced Data Mining, the student took Intro Statistics</a:t>
            </a:r>
          </a:p>
          <a:p>
            <a:pPr marL="457200" marR="0" lvl="0" indent="-457200" algn="l" rtl="0">
              <a:lnSpc>
                <a:spcPct val="80000"/>
              </a:lnSpc>
              <a:spcBef>
                <a:spcPts val="592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q"/>
            </a:pPr>
            <a:endParaRPr sz="295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80000"/>
              </a:lnSpc>
              <a:spcBef>
                <a:spcPts val="59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sz="29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Confidence?</a:t>
            </a:r>
          </a:p>
          <a:p>
            <a:pPr marL="457200" marR="0" lvl="0" indent="-457200" algn="l" rtl="0">
              <a:lnSpc>
                <a:spcPct val="80000"/>
              </a:lnSpc>
              <a:spcBef>
                <a:spcPts val="59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sz="29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2/6 = 0.33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Font typeface="Arial"/>
              <a:buNone/>
            </a:pPr>
            <a:endParaRPr sz="295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Association Rule Mining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12647" y="1200150"/>
            <a:ext cx="8153399" cy="3371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Try to automatically find simple if-then rules within the data set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Important Note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12647" y="1200150"/>
            <a:ext cx="8153399" cy="373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Implementations of Association Rule Mining sometimes differ based on whether the values for support and confidence (and other metrics)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None/>
            </a:pPr>
            <a:endParaRPr sz="2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calculated based on exact cases 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None/>
            </a:pPr>
            <a:endParaRPr sz="2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some other grouping variable (sometimes called “customer” in specific packages)</a:t>
            </a:r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example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267199" cy="3371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Let’s say you are looking at whether boredom follows frustration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Frustrated at time N,</a:t>
            </a:r>
            <a:b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Then Bored at time N+1</a:t>
            </a:r>
          </a:p>
        </p:txBody>
      </p:sp>
      <p:graphicFrame>
        <p:nvGraphicFramePr>
          <p:cNvPr id="232" name="Shape 232"/>
          <p:cNvGraphicFramePr/>
          <p:nvPr/>
        </p:nvGraphicFramePr>
        <p:xfrm>
          <a:off x="4800600" y="1200150"/>
          <a:ext cx="3886200" cy="3444480"/>
        </p:xfrm>
        <a:graphic>
          <a:graphicData uri="http://schemas.openxmlformats.org/drawingml/2006/table">
            <a:tbl>
              <a:tblPr firstRow="1" bandRow="1">
                <a:noFill/>
                <a:tableStyleId>{B818D8E4-726A-4607-8056-768E6F4FA096}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/>
                        <a:t>Frustrated Time N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/>
                        <a:t>Bored Time N+1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example</a:t>
            </a:r>
          </a:p>
        </p:txBody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12647" y="1200150"/>
            <a:ext cx="4111752" cy="3371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just calculate it this way,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Confidence = 4/5</a:t>
            </a:r>
          </a:p>
        </p:txBody>
      </p:sp>
      <p:graphicFrame>
        <p:nvGraphicFramePr>
          <p:cNvPr id="240" name="Shape 240"/>
          <p:cNvGraphicFramePr/>
          <p:nvPr/>
        </p:nvGraphicFramePr>
        <p:xfrm>
          <a:off x="4800600" y="1200150"/>
          <a:ext cx="3886200" cy="3444480"/>
        </p:xfrm>
        <a:graphic>
          <a:graphicData uri="http://schemas.openxmlformats.org/drawingml/2006/table">
            <a:tbl>
              <a:tblPr firstRow="1" bandRow="1">
                <a:noFill/>
                <a:tableStyleId>{B818D8E4-726A-4607-8056-768E6F4FA096}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/>
                        <a:t>Frustrated Time N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/>
                        <a:t>Bored Time N+1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example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12647" y="1200150"/>
            <a:ext cx="4111752" cy="373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But if you treat student as your “customer” grouping variable</a:t>
            </a: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None/>
            </a:pPr>
            <a:endParaRPr sz="27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Then whole rule applies for A, C</a:t>
            </a: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IF applies for A, C</a:t>
            </a: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None/>
            </a:pPr>
            <a:endParaRPr sz="27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 confidence = </a:t>
            </a:r>
            <a:r>
              <a:rPr lang="en-US" sz="2700" dirty="0">
                <a:solidFill>
                  <a:schemeClr val="dk1"/>
                </a:solidFill>
              </a:rPr>
              <a:t>1</a:t>
            </a:r>
            <a:endParaRPr lang="en-US" sz="27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48" name="Shape 248"/>
          <p:cNvGraphicFramePr/>
          <p:nvPr/>
        </p:nvGraphicFramePr>
        <p:xfrm>
          <a:off x="4800600" y="1200150"/>
          <a:ext cx="3886200" cy="3718800"/>
        </p:xfrm>
        <a:graphic>
          <a:graphicData uri="http://schemas.openxmlformats.org/drawingml/2006/table">
            <a:tbl>
              <a:tblPr firstRow="1" bandRow="1">
                <a:noFill/>
                <a:tableStyleId>{B818D8E4-726A-4607-8056-768E6F4FA096}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/>
                        <a:t>Student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/>
                        <a:t>Frustrated Time N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/>
                        <a:t>Bored Time N+1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A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B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C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A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B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C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A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/>
                        <a:t>C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C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A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C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Arbitrary Cut-offs</a:t>
            </a:r>
          </a:p>
        </p:txBody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12647" y="1200150"/>
            <a:ext cx="8153399" cy="3371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association rule mining community differs from most other methodological communities by acknowledging that cut-offs for support and confidence are arbitrary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Researchers typically adjust them to find a desirable number of rules to investigate, ordering from best-to-worst…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Rather than arbitrarily saying that all rules over a certain cut-off are “good”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Other Metrics</a:t>
            </a:r>
          </a:p>
        </p:txBody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12647" y="1200150"/>
            <a:ext cx="8153399" cy="3371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 and confidence aren’t enough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not?</a:t>
            </a:r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Why not?</a:t>
            </a:r>
          </a:p>
        </p:txBody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12647" y="1200150"/>
            <a:ext cx="8153399" cy="3371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Possible to generate large numbers of trivial associations</a:t>
            </a:r>
          </a:p>
          <a:p>
            <a:pPr marL="812800" marR="0" lvl="1" indent="-457200" algn="l" rtl="0">
              <a:spcBef>
                <a:spcPts val="55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Students who took a course took its prerequisites (AUTHORS REDACTED, 2009) </a:t>
            </a:r>
          </a:p>
          <a:p>
            <a:pPr marL="812800" marR="0" lvl="1" indent="-457200" algn="l" rtl="0">
              <a:spcBef>
                <a:spcPts val="55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Students who do poorly on the exams fail the course (AUTHOR REDACTED, 2009)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Interestingness</a:t>
            </a:r>
          </a:p>
        </p:txBody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Interestingness</a:t>
            </a:r>
          </a:p>
        </p:txBody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 quite what it sounds like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Typically defined as measures other than support and confidence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Rather than an actual measure of the novelty or usefulness of the discovery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Potential Interestingness Measures</a:t>
            </a:r>
          </a:p>
        </p:txBody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505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Cosine</a:t>
            </a:r>
          </a:p>
          <a:p>
            <a:pPr marL="0" marR="0" lvl="0" indent="0" algn="l" rtl="0"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P(A^B)</a:t>
            </a:r>
          </a:p>
          <a:p>
            <a:pPr marL="0" marR="0" lvl="0" indent="0" algn="l" rtl="0"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sqrt(P(A)*P(B))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Measures co-occurrence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Merceron &amp;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Yacef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(2008) note that it is easy to interpret (numbers closer to 1 than 0 are better; over 0.65 is desirable)</a:t>
            </a:r>
          </a:p>
        </p:txBody>
      </p:sp>
      <p:cxnSp>
        <p:nvCxnSpPr>
          <p:cNvPr id="286" name="Shape 286"/>
          <p:cNvCxnSpPr/>
          <p:nvPr/>
        </p:nvCxnSpPr>
        <p:spPr>
          <a:xfrm>
            <a:off x="1676400" y="2114550"/>
            <a:ext cx="2286000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87" name="Shape 287" descr="http://www.noe-kaleidoscope.org/public/pub/researcher/resources/video/merceron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53200" y="4181475"/>
            <a:ext cx="1714500" cy="962024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Shape 288" descr="data:image/jpeg;base64,/9j/4AAQSkZJRgABAQAAAQABAAD/2wCEAAkGBxQSEhUUEhQUFRUVFRQXFRgUFBQUFhcXFxUWFhUWFxcYHCggGBwnGxQUITEhJSkrLi4uFx8zODMsNygtLi4BCgoKDg0OGxAQGiwiHyQsLCw0LCwsLCwsLDQsLCw0LCwsLCwsLCwsLCwsLCwsLCwsLCwsLCwsNCwsLCwsLCwsLP/AABEIAIkAcQMBIgACEQEDEQH/xAAcAAABBAMBAAAAAAAAAAAAAAABAAIDBwQFBgj/xAA5EAACAQIDBAgEBgAHAQAAAAABAgADEQQhMQUGEkEHIjJRYXGBkROhwfAUI0JSsdEzU2JygoOSF//EABkBAAMBAQEAAAAAAAAAAAAAAAABAwQCBf/EABwRAAICAwEBAAAAAAAAAAAAAAABAhEDEiExQf/aAAwDAQACEQMRAD8AuOGKKcjDaECIRQANopi7R2hToI1SqwVVGZP8eJlS70dKFWoSmF/LX9x7Xn4ROSQ1FstzF42nSHFVdUHezBf5mlO/GB4+H8Ql+/O3va085bS207sSzM7d7MZramIfUERW2OkeuqWKV7FWDA6EEEEd4k4nk3Ze38ShBWqyldLEj0lz9H/SP8crRxNuM5K+lz3N3GOxUWZaKIGKdCBaK0MUBDbRQxQAZDBeC8BjryDHYtaVNqjkBVUsSeQEkJlfdMOPZcIaamwbNvIEAD3PyibpDSsrffDfF9oYiwNqKmyL3m/aI75zWN6tx9kzWGtwm41OQ8B3+s2WGp/EW/cfs+5M4r6d38MOjRLHv+pm6w+7LshdsjbqibvdbZaMeI6KbDxPOdmaKgaSM5tPhpx4k1bKcbZ7BQ4GtwfMG0ydn1CpvzH2DOxq4FQ1SnyJ41Hg2vzvOYrqEYg5G9iPOdRnsTnj1L36N95fxNAU3P5iC3+4D6zs5523I2yMNXW5sGsVPIG9j9RPQmGrB1DDQgGWizO0SwQxToQIoYoAQQQxsAEZXvTAoGFLeQ+csEyuemvBs2C+IOzTN2HnkDFLwa9KDFMl/n/U2GCwru5VASARe2lh3mS4GgGw4q/qDshtzyBGXrOm2LsUNRW54SbFsszzsZKc6LQhZtti7RpU1WnwMLZXJBHuJ0OJxyJT4gL3GVzNAdlhEsLnny/qZSJekt+/LxmeTV8NsFKumh2ntF2YVOorIcgATdTqCfnNNvDSJ/NCkAgeU71dlqbXUHzucve0x9s7PVqRQC1hlOlONqjiWOVNsrCjWNyPUeuvzEvToc3mNekcNUa7UhdCdSl8x6Eyk8Vh2pIcgesOWYte8sfoMwLHE1KtrKtMjQ2uxGnoDLr0xSVIvACGIQypMEUMUAMcxpjjBAQwznt+6SvgcRTbR6bAefL5zojK96VlrLTD0qpC2s1MgEGxuCOd4pcQ4+lPbJwoDmn/AMgD3r9/Kd1gqoWwPhKvr4iqanGt1Zc76G87LdLHGrStUbiqIxucswcx/NvSQyRdWasU0nR0+MxJYWGQ08/ONovUNMKeEAc8rSPHUA3CV5Z8J7J8DM/DEcH+BTDWAGRI85FJNGtt2QJiivZNxoRr6juhrVOqS2gBJ9BDh8IAzOwFz3CwHl7TXb0YwU8O+fWccCjxbW3kLwirdIU5VF2cntDaFGvURaJ4r5sbEeAGfOX3uBglpYSmoUA262WpzNz7yqOjzo+qVKiVmAWkpB4m1axvZR5iXthKARQo0E1wjR505WZIhiWGdkwQxQwAxrRpjoCIwGGY9bDqxuyhraXF7TKIjSsAKq6QejgVyauG6rm5YG5B8gOcr7YGw62Gr1FqqVYKMiLcybWnpGouWcrTe7HU62KApEN8NSrsts2JuRfnYWk8nIsrh7NHPYfHWNmym6oYxeHtCYb4QFtL31EkXZtMZ2+/KZUl6blJrgamLByXOYVXdOtjqyHMUQGBI5Hw9xNklEAXtbunebk2/CrbXjqX8Dxae1p3hScqI521GyXdLZD4WgtF3DheyQCDbWxm/QQIslAmsxBEMQjoACCOigBzu8O82GwS3r1ACR1UXrO3ko5eJylZbV6Yq5b8ihTVeXxOJ2PnYgCV5tTaVTEVGq1XLOxuSf4HcPCYBflF06o75ul7HnRcOP8ArP1aa3GdI20auX4gp4UkRP4F/nOSaC/OAywNi7QD4ccVR2ck/EDOxu3ebnnlDsaiQ9S+vFcD/SRkf59pyOwcYKdZeI9RyAfC+h9DO8qbPbJkazr2SdCOanvUzFlTjLv03YXtHnw2Cre0yiMtZjYCsHXMcLA2YHUH75yZjYnnlOE6K0QVzlJ9ytvvQ4yRxUnqE8I1AHU4l/8AN7TVbXxPVFNe0+V+4fqb2keGrKgCjQZDygpuPUcyx7cZcOzdtYeuQtOqpYi/ATZ7c7qc5swJ5p3n25eogosVemeLjUlSDa1gROh3X6Xq9ACni1OIUaPcLVA8eTeuc3Qk5Rtnn5IKMqRewjpx+73STgMWQgqGlUP6aw4LnuDdk+868GdkwxRRQA8esYxo9pGxiOgucohG8V7R0ACJZG6O1Pj0QGPXp9U+I/SZW82GxNpHD1Q47Jycd6nX15yeWG0S2HJpIsrG0TxCpT7YFiNA6/tP0PKGnjEKM17Bb8V9VI1DQ063GAVNwQCCOYM1+N2e1Q8SkqAV49LOoIJBHPSYF3jPSk9VY7CUS5NVxbiyUH9K/wBnWYO8W1UwyEJY1WHVH7R+4/SSbd2wMOttXPZH1PhOAxFdnYu5uzG5Mvix7PZ+GbNm1WsfSNmvmTmczGfWJjEp/qbDASCWn0V79vSqLhsTULUnstMsbmk2ii+pU6Z6GVXeTUGscte+AHry8U8+/wD0PF/5nyiisVFfgxriOBhInQyEL1pLIwDeSQBAvCpgMVogOr3Q2+Kd6NU2XMox0XmVv3TbVd8MMt14ajW0ZQAD4Zke84BdPvSItJSwxk7ZVZpKOpsdu7UOJqcfDwqBwqvO2Zz95rDDeCUSSVIm3YIySSOqdJ0Jjh3yWm0hAkyfOAGTYwRnCYYgMeEQxDX3gAwamGDnDAARRGIwAUUUUAFEIYYACRk5yYzH5n0jEyUR6yNfpJKcBk8UMUQH/9k="/>
          <p:cNvSpPr/>
          <p:nvPr/>
        </p:nvSpPr>
        <p:spPr>
          <a:xfrm>
            <a:off x="155575" y="-144463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Shape 289" descr="data:image/jpeg;base64,/9j/4AAQSkZJRgABAQAAAQABAAD/2wCEAAkGBxQSEhUUEhQUFRUVFRQXFRgUFBQUFhcXFxUWFhUWFxcYHCggGBwnGxQUITEhJSkrLi4uFx8zODMsNygtLi4BCgoKDg0OGxAQGiwiHyQsLCw0LCwsLCwsLDQsLCw0LCwsLCwsLCwsLCwsLCwsLCwsLCwsLCwsNCwsLCwsLCwsLP/AABEIAIkAcQMBIgACEQEDEQH/xAAcAAABBAMBAAAAAAAAAAAAAAABAAIDBwQFBgj/xAA5EAACAQIDBAgEBgAHAQAAAAABAgADEQQhMQUGEkEHIjJRYXGBkROhwfAUI0JSsdEzU2JygoOSF//EABkBAAMBAQEAAAAAAAAAAAAAAAABAwQCBf/EABwRAAICAwEBAAAAAAAAAAAAAAABAhEDEiExQf/aAAwDAQACEQMRAD8AuOGKKcjDaECIRQANopi7R2hToI1SqwVVGZP8eJlS70dKFWoSmF/LX9x7Xn4ROSQ1FstzF42nSHFVdUHezBf5mlO/GB4+H8Ql+/O3va085bS207sSzM7d7MZramIfUERW2OkeuqWKV7FWDA6EEEEd4k4nk3Ze38ShBWqyldLEj0lz9H/SP8crRxNuM5K+lz3N3GOxUWZaKIGKdCBaK0MUBDbRQxQAZDBeC8BjryDHYtaVNqjkBVUsSeQEkJlfdMOPZcIaamwbNvIEAD3PyibpDSsrffDfF9oYiwNqKmyL3m/aI75zWN6tx9kzWGtwm41OQ8B3+s2WGp/EW/cfs+5M4r6d38MOjRLHv+pm6w+7LshdsjbqibvdbZaMeI6KbDxPOdmaKgaSM5tPhpx4k1bKcbZ7BQ4GtwfMG0ydn1CpvzH2DOxq4FQ1SnyJ41Hg2vzvOYrqEYg5G9iPOdRnsTnj1L36N95fxNAU3P5iC3+4D6zs5523I2yMNXW5sGsVPIG9j9RPQmGrB1DDQgGWizO0SwQxToQIoYoAQQQxsAEZXvTAoGFLeQ+csEyuemvBs2C+IOzTN2HnkDFLwa9KDFMl/n/U2GCwru5VASARe2lh3mS4GgGw4q/qDshtzyBGXrOm2LsUNRW54SbFsszzsZKc6LQhZtti7RpU1WnwMLZXJBHuJ0OJxyJT4gL3GVzNAdlhEsLnny/qZSJekt+/LxmeTV8NsFKumh2ntF2YVOorIcgATdTqCfnNNvDSJ/NCkAgeU71dlqbXUHzucve0x9s7PVqRQC1hlOlONqjiWOVNsrCjWNyPUeuvzEvToc3mNekcNUa7UhdCdSl8x6Eyk8Vh2pIcgesOWYte8sfoMwLHE1KtrKtMjQ2uxGnoDLr0xSVIvACGIQypMEUMUAMcxpjjBAQwznt+6SvgcRTbR6bAefL5zojK96VlrLTD0qpC2s1MgEGxuCOd4pcQ4+lPbJwoDmn/AMgD3r9/Kd1gqoWwPhKvr4iqanGt1Zc76G87LdLHGrStUbiqIxucswcx/NvSQyRdWasU0nR0+MxJYWGQ08/ONovUNMKeEAc8rSPHUA3CV5Z8J7J8DM/DEcH+BTDWAGRI85FJNGtt2QJiivZNxoRr6juhrVOqS2gBJ9BDh8IAzOwFz3CwHl7TXb0YwU8O+fWccCjxbW3kLwirdIU5VF2cntDaFGvURaJ4r5sbEeAGfOX3uBglpYSmoUA262WpzNz7yqOjzo+qVKiVmAWkpB4m1axvZR5iXthKARQo0E1wjR505WZIhiWGdkwQxQwAxrRpjoCIwGGY9bDqxuyhraXF7TKIjSsAKq6QejgVyauG6rm5YG5B8gOcr7YGw62Gr1FqqVYKMiLcybWnpGouWcrTe7HU62KApEN8NSrsts2JuRfnYWk8nIsrh7NHPYfHWNmym6oYxeHtCYb4QFtL31EkXZtMZ2+/KZUl6blJrgamLByXOYVXdOtjqyHMUQGBI5Hw9xNklEAXtbunebk2/CrbXjqX8Dxae1p3hScqI521GyXdLZD4WgtF3DheyQCDbWxm/QQIslAmsxBEMQjoACCOigBzu8O82GwS3r1ACR1UXrO3ko5eJylZbV6Yq5b8ihTVeXxOJ2PnYgCV5tTaVTEVGq1XLOxuSf4HcPCYBflF06o75ul7HnRcOP8ArP1aa3GdI20auX4gp4UkRP4F/nOSaC/OAywNi7QD4ccVR2ck/EDOxu3ebnnlDsaiQ9S+vFcD/SRkf59pyOwcYKdZeI9RyAfC+h9DO8qbPbJkazr2SdCOanvUzFlTjLv03YXtHnw2Cre0yiMtZjYCsHXMcLA2YHUH75yZjYnnlOE6K0QVzlJ9ytvvQ4yRxUnqE8I1AHU4l/8AN7TVbXxPVFNe0+V+4fqb2keGrKgCjQZDygpuPUcyx7cZcOzdtYeuQtOqpYi/ATZ7c7qc5swJ5p3n25eogosVemeLjUlSDa1gROh3X6Xq9ACni1OIUaPcLVA8eTeuc3Qk5Rtnn5IKMqRewjpx+73STgMWQgqGlUP6aw4LnuDdk+868GdkwxRRQA8esYxo9pGxiOgucohG8V7R0ACJZG6O1Pj0QGPXp9U+I/SZW82GxNpHD1Q47Jycd6nX15yeWG0S2HJpIsrG0TxCpT7YFiNA6/tP0PKGnjEKM17Bb8V9VI1DQ063GAVNwQCCOYM1+N2e1Q8SkqAV49LOoIJBHPSYF3jPSk9VY7CUS5NVxbiyUH9K/wBnWYO8W1UwyEJY1WHVH7R+4/SSbd2wMOttXPZH1PhOAxFdnYu5uzG5Mvix7PZ+GbNm1WsfSNmvmTmczGfWJjEp/qbDASCWn0V79vSqLhsTULUnstMsbmk2ii+pU6Z6GVXeTUGscte+AHry8U8+/wD0PF/5nyiisVFfgxriOBhInQyEL1pLIwDeSQBAvCpgMVogOr3Q2+Kd6NU2XMox0XmVv3TbVd8MMt14ajW0ZQAD4Zke84BdPvSItJSwxk7ZVZpKOpsdu7UOJqcfDwqBwqvO2Zz95rDDeCUSSVIm3YIySSOqdJ0Jjh3yWm0hAkyfOAGTYwRnCYYgMeEQxDX3gAwamGDnDAARRGIwAUUUUAFEIYYACRk5yYzH5n0jEyUR6yNfpJKcBk8UMUQH/9k="/>
          <p:cNvSpPr/>
          <p:nvPr/>
        </p:nvSpPr>
        <p:spPr>
          <a:xfrm>
            <a:off x="307975" y="7937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0" name="Shape 290" descr="http://chai.it.usyd.edu.au/Images/People/KalinaYacef.jpg"/>
          <p:cNvPicPr preferRelativeResize="0"/>
          <p:nvPr/>
        </p:nvPicPr>
        <p:blipFill rotWithShape="1">
          <a:blip r:embed="rId4">
            <a:alphaModFix/>
          </a:blip>
          <a:srcRect l="23367" r="9728" b="35559"/>
          <a:stretch/>
        </p:blipFill>
        <p:spPr>
          <a:xfrm>
            <a:off x="8267700" y="4102507"/>
            <a:ext cx="892280" cy="10409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12647" y="1200150"/>
            <a:ext cx="8153399" cy="3371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Famous (and fake) example:</a:t>
            </a:r>
          </a:p>
          <a:p>
            <a:pPr marL="698500" marR="0" lvl="1" indent="-342900" algn="l" rtl="0">
              <a:lnSpc>
                <a:spcPct val="90000"/>
              </a:lnSpc>
              <a:spcBef>
                <a:spcPts val="55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 who buy more diapers buy more beer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145"/>
              <a:buFont typeface="Noto Symbo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person X buys diapers,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 X buys beer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None/>
            </a:pPr>
            <a:endParaRPr sz="27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Conclusion: put expensive beer next to the diapers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endParaRPr sz="27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graphicFrame>
        <p:nvGraphicFramePr>
          <p:cNvPr id="216" name="Shape 216"/>
          <p:cNvGraphicFramePr/>
          <p:nvPr>
            <p:extLst>
              <p:ext uri="{D42A27DB-BD31-4B8C-83A1-F6EECF244321}">
                <p14:modId xmlns:p14="http://schemas.microsoft.com/office/powerpoint/2010/main" val="240607345"/>
              </p:ext>
            </p:extLst>
          </p:nvPr>
        </p:nvGraphicFramePr>
        <p:xfrm>
          <a:off x="4800600" y="1200150"/>
          <a:ext cx="3886200" cy="3101560"/>
        </p:xfrm>
        <a:graphic>
          <a:graphicData uri="http://schemas.openxmlformats.org/drawingml/2006/table">
            <a:tbl>
              <a:tblPr firstRow="1" bandRow="1">
                <a:noFill/>
                <a:tableStyleId>{B818D8E4-726A-4607-8056-768E6F4FA096}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dirty="0"/>
                        <a:t>Took BDEMOOC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dirty="0"/>
                        <a:t>Published EDM Paper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dirty="0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dirty="0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dirty="0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dirty="0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dirty="0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dirty="0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dirty="0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dirty="0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dirty="0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dirty="0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17" name="Shape 217"/>
          <p:cNvSpPr txBox="1"/>
          <p:nvPr/>
        </p:nvSpPr>
        <p:spPr>
          <a:xfrm>
            <a:off x="457200" y="1200150"/>
            <a:ext cx="4343400" cy="3943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Rule: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a student took BDEMOOC, the student published EDM paper</a:t>
            </a:r>
          </a:p>
          <a:p>
            <a:pPr marL="457200" marR="0" lvl="0" indent="-457200" algn="l" rtl="0">
              <a:lnSpc>
                <a:spcPct val="80000"/>
              </a:lnSpc>
              <a:spcBef>
                <a:spcPts val="592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q"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80000"/>
              </a:lnSpc>
              <a:spcBef>
                <a:spcPts val="59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Cosine?</a:t>
            </a:r>
          </a:p>
          <a:p>
            <a:pPr marL="0" marR="0" lvl="0" indent="0" algn="l" rtl="0"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     P(A^B)</a:t>
            </a:r>
          </a:p>
          <a:p>
            <a:pPr marL="0" marR="0" lvl="0" indent="0" algn="l" rtl="0"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sqrt(P(A)*P(B))</a:t>
            </a:r>
          </a:p>
          <a:p>
            <a:pPr marL="457200" marR="0" lvl="0" indent="-457200" algn="l" rtl="0">
              <a:lnSpc>
                <a:spcPct val="80000"/>
              </a:lnSpc>
              <a:spcBef>
                <a:spcPts val="59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q"/>
            </a:pP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80000"/>
              </a:lnSpc>
              <a:spcBef>
                <a:spcPts val="59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(0.4)/sqrt(0.5*0.5) = 0.8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" name="Shape 286">
            <a:extLst>
              <a:ext uri="{FF2B5EF4-FFF2-40B4-BE49-F238E27FC236}">
                <a16:creationId xmlns:a16="http://schemas.microsoft.com/office/drawing/2014/main" id="{6D18B699-04FB-1BF8-E271-1A755B308FBF}"/>
              </a:ext>
            </a:extLst>
          </p:cNvPr>
          <p:cNvCxnSpPr/>
          <p:nvPr/>
        </p:nvCxnSpPr>
        <p:spPr>
          <a:xfrm>
            <a:off x="1676400" y="3685647"/>
            <a:ext cx="2286000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287984626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Potential Interestingness Measures</a:t>
            </a:r>
          </a:p>
        </p:txBody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71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Lift</a:t>
            </a:r>
          </a:p>
          <a:p>
            <a:pPr marL="0" marR="0" lvl="0" indent="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Confidence(A-&gt;B) 		   P(A^B)              </a:t>
            </a:r>
          </a:p>
          <a:p>
            <a:pPr marL="0" marR="0" lvl="0" indent="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P(B)			P(A)*P(B)</a:t>
            </a:r>
          </a:p>
          <a:p>
            <a:pPr marL="0" marR="0" lvl="0" indent="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endParaRPr sz="27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Measures whether data points that have both A and B are more common than would be expected from the base rate of each 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Merceron &amp; </a:t>
            </a:r>
            <a:r>
              <a:rPr lang="en-US" sz="27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Yacef</a:t>
            </a: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(2008) note that it is easy to interpret (lift over 1 indicates stronger association)</a:t>
            </a:r>
          </a:p>
        </p:txBody>
      </p:sp>
      <p:cxnSp>
        <p:nvCxnSpPr>
          <p:cNvPr id="305" name="Shape 305"/>
          <p:cNvCxnSpPr/>
          <p:nvPr/>
        </p:nvCxnSpPr>
        <p:spPr>
          <a:xfrm>
            <a:off x="1752600" y="2114550"/>
            <a:ext cx="2590800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" name="Shape 305">
            <a:extLst>
              <a:ext uri="{FF2B5EF4-FFF2-40B4-BE49-F238E27FC236}">
                <a16:creationId xmlns:a16="http://schemas.microsoft.com/office/drawing/2014/main" id="{55287DB8-1291-44C9-87E8-828E847FA36A}"/>
              </a:ext>
            </a:extLst>
          </p:cNvPr>
          <p:cNvCxnSpPr/>
          <p:nvPr/>
        </p:nvCxnSpPr>
        <p:spPr>
          <a:xfrm>
            <a:off x="5551583" y="2114550"/>
            <a:ext cx="2590800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126C0E5-D97F-4F93-98EE-55490C0A8856}"/>
              </a:ext>
            </a:extLst>
          </p:cNvPr>
          <p:cNvSpPr txBox="1"/>
          <p:nvPr/>
        </p:nvSpPr>
        <p:spPr>
          <a:xfrm>
            <a:off x="4885981" y="1860634"/>
            <a:ext cx="556352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endParaRPr lang="en-US" sz="2700" dirty="0"/>
          </a:p>
        </p:txBody>
      </p:sp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graphicFrame>
        <p:nvGraphicFramePr>
          <p:cNvPr id="216" name="Shape 216"/>
          <p:cNvGraphicFramePr/>
          <p:nvPr/>
        </p:nvGraphicFramePr>
        <p:xfrm>
          <a:off x="4800600" y="1200150"/>
          <a:ext cx="3886200" cy="3101560"/>
        </p:xfrm>
        <a:graphic>
          <a:graphicData uri="http://schemas.openxmlformats.org/drawingml/2006/table">
            <a:tbl>
              <a:tblPr firstRow="1" bandRow="1">
                <a:noFill/>
                <a:tableStyleId>{B818D8E4-726A-4607-8056-768E6F4FA096}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dirty="0"/>
                        <a:t>Took BDEMOOC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dirty="0"/>
                        <a:t>Published EDM Paper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dirty="0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dirty="0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dirty="0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dirty="0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dirty="0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dirty="0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dirty="0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dirty="0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dirty="0"/>
                        <a:t>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dirty="0"/>
                        <a:t>1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17" name="Shape 217"/>
          <p:cNvSpPr txBox="1"/>
          <p:nvPr/>
        </p:nvSpPr>
        <p:spPr>
          <a:xfrm>
            <a:off x="457200" y="1200150"/>
            <a:ext cx="4343400" cy="3943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Rule: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a student took BDEMOOC, the student published EDM paper</a:t>
            </a:r>
          </a:p>
          <a:p>
            <a:pPr marL="457200" marR="0" lvl="0" indent="-457200" algn="l" rtl="0">
              <a:lnSpc>
                <a:spcPct val="80000"/>
              </a:lnSpc>
              <a:spcBef>
                <a:spcPts val="592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q"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80000"/>
              </a:lnSpc>
              <a:spcBef>
                <a:spcPts val="59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Lift?</a:t>
            </a:r>
          </a:p>
          <a:p>
            <a:pPr marL="0" marR="0" lvl="0" indent="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     P(A^B)              </a:t>
            </a:r>
          </a:p>
          <a:p>
            <a:pPr marL="0" marR="0" lvl="0" indent="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US" sz="2400" dirty="0">
                <a:solidFill>
                  <a:schemeClr val="dk1"/>
                </a:solidFill>
              </a:rPr>
              <a:t>      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P(A)*P(B)</a:t>
            </a:r>
          </a:p>
          <a:p>
            <a:pPr marL="457200" marR="0" lvl="0" indent="-457200" algn="l" rtl="0">
              <a:lnSpc>
                <a:spcPct val="80000"/>
              </a:lnSpc>
              <a:spcBef>
                <a:spcPts val="59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q"/>
            </a:pP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80000"/>
              </a:lnSpc>
              <a:spcBef>
                <a:spcPts val="59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(0.4)/(0.5*0.5) = </a:t>
            </a:r>
            <a:r>
              <a:rPr lang="en-US" sz="2400" dirty="0">
                <a:solidFill>
                  <a:schemeClr val="dk1"/>
                </a:solidFill>
              </a:rPr>
              <a:t>1.6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" name="Shape 286">
            <a:extLst>
              <a:ext uri="{FF2B5EF4-FFF2-40B4-BE49-F238E27FC236}">
                <a16:creationId xmlns:a16="http://schemas.microsoft.com/office/drawing/2014/main" id="{6D18B699-04FB-1BF8-E271-1A755B308FBF}"/>
              </a:ext>
            </a:extLst>
          </p:cNvPr>
          <p:cNvCxnSpPr/>
          <p:nvPr/>
        </p:nvCxnSpPr>
        <p:spPr>
          <a:xfrm>
            <a:off x="1676400" y="3635769"/>
            <a:ext cx="2286000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960743058"/>
      </p:ext>
    </p:extLst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Merceron &amp; Yacef recommendation</a:t>
            </a:r>
          </a:p>
        </p:txBody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12647" y="1200150"/>
            <a:ext cx="8153399" cy="3371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Rules with high cosine </a:t>
            </a:r>
            <a:r>
              <a:rPr lang="en-US" sz="29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lift should be considered interesting</a:t>
            </a:r>
          </a:p>
        </p:txBody>
      </p:sp>
    </p:spTree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Other Interestingness measures</a:t>
            </a:r>
            <a:b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(Tan, Kumar, &amp; Srivastava, 2002)</a:t>
            </a:r>
          </a:p>
        </p:txBody>
      </p:sp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612647" y="1200150"/>
            <a:ext cx="8153399" cy="3371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69F1B98-5239-2A0C-9770-CC452F47A536}"/>
              </a:ext>
            </a:extLst>
          </p:cNvPr>
          <p:cNvSpPr/>
          <p:nvPr/>
        </p:nvSpPr>
        <p:spPr>
          <a:xfrm>
            <a:off x="12906" y="969303"/>
            <a:ext cx="9118187" cy="3694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332" name="Shape 3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4888" y="189309"/>
            <a:ext cx="7134224" cy="4764881"/>
          </a:xfrm>
          <a:prstGeom prst="rect">
            <a:avLst/>
          </a:prstGeom>
          <a:noFill/>
          <a:ln>
            <a:noFill/>
          </a:ln>
        </p:spPr>
      </p:pic>
      <p:sp>
        <p:nvSpPr>
          <p:cNvPr id="333" name="Shape 333"/>
          <p:cNvSpPr/>
          <p:nvPr/>
        </p:nvSpPr>
        <p:spPr>
          <a:xfrm>
            <a:off x="1143000" y="2857500"/>
            <a:ext cx="4038599" cy="2286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Worth drawing your attention to</a:t>
            </a:r>
          </a:p>
        </p:txBody>
      </p:sp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71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Jaccard</a:t>
            </a:r>
          </a:p>
          <a:p>
            <a:pPr marL="0" marR="0" lvl="0" indent="0" algn="l" rtl="0"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P(A^B)               </a:t>
            </a:r>
          </a:p>
          <a:p>
            <a:pPr marL="0" marR="0" lvl="0" indent="0" algn="l" rtl="0"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P(A)+P(B)- P(A^B)</a:t>
            </a:r>
          </a:p>
          <a:p>
            <a:pPr marL="0" marR="0" lvl="0" indent="0" algn="l" rtl="0"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Measures the relative degree to which having A and B together is more likely than having either A or B but not both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41" name="Shape 341"/>
          <p:cNvCxnSpPr/>
          <p:nvPr/>
        </p:nvCxnSpPr>
        <p:spPr>
          <a:xfrm>
            <a:off x="1981200" y="2266950"/>
            <a:ext cx="2590800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Other idea for selection</a:t>
            </a:r>
          </a:p>
        </p:txBody>
      </p:sp>
      <p:sp>
        <p:nvSpPr>
          <p:cNvPr id="348" name="Shape 348"/>
          <p:cNvSpPr txBox="1">
            <a:spLocks noGrp="1"/>
          </p:cNvSpPr>
          <p:nvPr>
            <p:ph type="body" idx="1"/>
          </p:nvPr>
        </p:nvSpPr>
        <p:spPr>
          <a:xfrm>
            <a:off x="612647" y="1200150"/>
            <a:ext cx="8153399" cy="3371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Select rules based both on interestingness and based on being different from other rules already selected (e.g., involve different operators)</a:t>
            </a:r>
          </a:p>
        </p:txBody>
      </p:sp>
    </p:spTree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>
            <a:spLocks noGrp="1"/>
          </p:cNvSpPr>
          <p:nvPr>
            <p:ph type="title"/>
          </p:nvPr>
        </p:nvSpPr>
        <p:spPr>
          <a:xfrm>
            <a:off x="0" y="171450"/>
            <a:ext cx="9144000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Alternate approach (Bazaldua et al., 2014)</a:t>
            </a:r>
          </a:p>
        </p:txBody>
      </p:sp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533400" y="1200150"/>
            <a:ext cx="8153399" cy="3943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58800"/>
              <a:buFont typeface="Noto Symbol"/>
              <a:buChar char="◻"/>
            </a:pPr>
            <a:r>
              <a:rPr lang="en-US" sz="24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Compared “interestingness” measures to human judgments about how interesting the rules were</a:t>
            </a: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59160"/>
              <a:buFont typeface="Noto Symbol"/>
              <a:buNone/>
            </a:pPr>
            <a:endParaRPr sz="245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58800"/>
              <a:buFont typeface="Noto Symbol"/>
              <a:buChar char="◻"/>
            </a:pPr>
            <a:r>
              <a:rPr lang="en-US" sz="24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found that Jaccard and Cosine were the best single predictors</a:t>
            </a: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58800"/>
              <a:buFont typeface="Noto Symbol"/>
              <a:buChar char="◻"/>
            </a:pPr>
            <a:r>
              <a:rPr lang="en-US" sz="24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that Lift had predictive power independent of them</a:t>
            </a: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59160"/>
              <a:buFont typeface="Noto Symbol"/>
              <a:buNone/>
            </a:pPr>
            <a:endParaRPr sz="245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58800"/>
              <a:buFont typeface="Noto Symbol"/>
              <a:buChar char="◻"/>
            </a:pPr>
            <a:r>
              <a:rPr lang="en-US" sz="24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But they also found that the correlations between </a:t>
            </a:r>
            <a:br>
              <a:rPr lang="en-US" sz="24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[Jaccard and Cosine] and </a:t>
            </a:r>
            <a:br>
              <a:rPr lang="en-US" sz="24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[human ratings of interestingness] were negative</a:t>
            </a:r>
          </a:p>
          <a:p>
            <a:pPr marL="698500" marR="0" lvl="1" indent="-342900" algn="l" rtl="0">
              <a:lnSpc>
                <a:spcPct val="80000"/>
              </a:lnSpc>
              <a:spcBef>
                <a:spcPts val="55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Cosine, opposite of prediction in Merceron &amp;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Yacef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</a:p>
        </p:txBody>
      </p:sp>
      <p:pic>
        <p:nvPicPr>
          <p:cNvPr id="356" name="Shape 356" descr="https://media.licdn.com/mpr/mpr/shrinknp_400_400/p/5/005/076/282/1a935bd.jpg"/>
          <p:cNvPicPr preferRelativeResize="0"/>
          <p:nvPr/>
        </p:nvPicPr>
        <p:blipFill rotWithShape="1">
          <a:blip r:embed="rId3">
            <a:alphaModFix/>
          </a:blip>
          <a:srcRect l="34021" t="28098" r="28184" b="13949"/>
          <a:stretch/>
        </p:blipFill>
        <p:spPr>
          <a:xfrm>
            <a:off x="8458200" y="3040380"/>
            <a:ext cx="685799" cy="1051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Shape 357"/>
          <p:cNvPicPr preferRelativeResize="0"/>
          <p:nvPr/>
        </p:nvPicPr>
        <p:blipFill rotWithShape="1">
          <a:blip r:embed="rId4">
            <a:alphaModFix/>
          </a:blip>
          <a:srcRect l="20136" r="32930" b="40266"/>
          <a:stretch/>
        </p:blipFill>
        <p:spPr>
          <a:xfrm>
            <a:off x="8317774" y="4091939"/>
            <a:ext cx="826225" cy="1051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Association Rule Mining</a:t>
            </a:r>
          </a:p>
        </p:txBody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612647" y="1200150"/>
            <a:ext cx="8153399" cy="3371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Find rules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Evaluate rules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Interpretation #1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12647" y="1200150"/>
            <a:ext cx="8153399" cy="3371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Guys are sent to the grocery store to buy diapers, they want to have a drink down at the pub, but they buy beer to get drunk at home instead</a:t>
            </a:r>
          </a:p>
        </p:txBody>
      </p:sp>
    </p:spTree>
  </p:cSld>
  <p:clrMapOvr>
    <a:masterClrMapping/>
  </p:clrMapOvr>
  <p:transition spd="med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Apriori algorithm </a:t>
            </a:r>
            <a:r>
              <a:rPr lang="en-US"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(Agrawal et al., 1996)</a:t>
            </a:r>
          </a:p>
        </p:txBody>
      </p:sp>
      <p:sp>
        <p:nvSpPr>
          <p:cNvPr id="375" name="Shape 375"/>
          <p:cNvSpPr txBox="1">
            <a:spLocks noGrp="1"/>
          </p:cNvSpPr>
          <p:nvPr>
            <p:ph type="body" idx="1"/>
          </p:nvPr>
        </p:nvSpPr>
        <p:spPr>
          <a:xfrm>
            <a:off x="612647" y="1200150"/>
            <a:ext cx="8153399" cy="3371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buClr>
                <a:schemeClr val="accent2"/>
              </a:buClr>
              <a:buSzPct val="59999"/>
              <a:buFont typeface="Arial"/>
              <a:buAutoNum type="arabicPeriod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Generate frequent itemset</a:t>
            </a:r>
          </a:p>
          <a:p>
            <a:pPr marL="514350" marR="0" lvl="0" indent="-514350" algn="l" rtl="0">
              <a:spcBef>
                <a:spcPts val="700"/>
              </a:spcBef>
              <a:buClr>
                <a:schemeClr val="accent2"/>
              </a:buClr>
              <a:buSzPct val="59999"/>
              <a:buFont typeface="Arial"/>
              <a:buAutoNum type="arabicPeriod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Generate rules from frequent itemset</a:t>
            </a:r>
          </a:p>
        </p:txBody>
      </p:sp>
      <p:pic>
        <p:nvPicPr>
          <p:cNvPr id="376" name="Shape 376" descr="http://research.microsoft.com/en-us/people/rakesha/rakeshportrait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70486" y="4248150"/>
            <a:ext cx="873513" cy="895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Generate Frequent Itemset</a:t>
            </a:r>
          </a:p>
        </p:txBody>
      </p:sp>
      <p:sp>
        <p:nvSpPr>
          <p:cNvPr id="382" name="Shape 382"/>
          <p:cNvSpPr txBox="1">
            <a:spLocks noGrp="1"/>
          </p:cNvSpPr>
          <p:nvPr>
            <p:ph type="body" idx="1"/>
          </p:nvPr>
        </p:nvSpPr>
        <p:spPr>
          <a:xfrm>
            <a:off x="612647" y="1200150"/>
            <a:ext cx="8153399" cy="3371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Generate all single items, take those with support over threshold – {i1}</a:t>
            </a: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Generate all pairs of items from items in {i1}, take those with support over threshold – {i2}</a:t>
            </a: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Generate all triplets of items from items in {i2}, take those with support over threshold – {i3}</a:t>
            </a: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so on… </a:t>
            </a: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Then form joint itemset of all itemsets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Generate Rules From Frequent Itemset</a:t>
            </a:r>
          </a:p>
        </p:txBody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12647" y="1200150"/>
            <a:ext cx="8153399" cy="3371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Given a frequent itemset, take all items with at least two components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Generate rules from these items</a:t>
            </a:r>
          </a:p>
          <a:p>
            <a:pPr marL="812800" marR="0" lvl="1" indent="-457200" algn="l" rtl="0">
              <a:spcBef>
                <a:spcPts val="55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E.g. {A,B,C,D} leads to {A,B,C}-&gt;D, {A,B,D}-&gt;C, {A,B}-&gt;{C,D}, etc. etc.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Eliminate rules with confidence below threshold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Finally</a:t>
            </a:r>
          </a:p>
        </p:txBody>
      </p:sp>
      <p:sp>
        <p:nvSpPr>
          <p:cNvPr id="394" name="Shape 394"/>
          <p:cNvSpPr txBox="1">
            <a:spLocks noGrp="1"/>
          </p:cNvSpPr>
          <p:nvPr>
            <p:ph type="body" idx="1"/>
          </p:nvPr>
        </p:nvSpPr>
        <p:spPr>
          <a:xfrm>
            <a:off x="612647" y="1200150"/>
            <a:ext cx="8153399" cy="3371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Rank the resulting rules using your interest measures</a:t>
            </a:r>
          </a:p>
        </p:txBody>
      </p:sp>
    </p:spTree>
  </p:cSld>
  <p:clrMapOvr>
    <a:masterClrMapping/>
  </p:clrMapOvr>
  <p:transition spd="med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Other Algorithms</a:t>
            </a:r>
          </a:p>
        </p:txBody>
      </p:sp>
      <p:sp>
        <p:nvSpPr>
          <p:cNvPr id="400" name="Shape 400"/>
          <p:cNvSpPr txBox="1">
            <a:spLocks noGrp="1"/>
          </p:cNvSpPr>
          <p:nvPr>
            <p:ph type="body" idx="1"/>
          </p:nvPr>
        </p:nvSpPr>
        <p:spPr>
          <a:xfrm>
            <a:off x="612647" y="1200150"/>
            <a:ext cx="8153399" cy="3371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Typically differ primarily in terms of style of search for rules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Variant on association rules</a:t>
            </a:r>
          </a:p>
        </p:txBody>
      </p:sp>
      <p:sp>
        <p:nvSpPr>
          <p:cNvPr id="406" name="Shape 40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58800"/>
              <a:buFont typeface="Noto Symbol"/>
              <a:buChar char="◻"/>
            </a:pPr>
            <a:r>
              <a:rPr lang="en-US" sz="24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Negative association rules (Brin et al., 1997)</a:t>
            </a:r>
          </a:p>
          <a:p>
            <a:pPr marL="698500" marR="0" lvl="1" indent="-342900" algn="l" rtl="0">
              <a:lnSpc>
                <a:spcPct val="80000"/>
              </a:lnSpc>
              <a:spcBef>
                <a:spcPts val="55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</a:t>
            </a:r>
            <a:r>
              <a:rPr lang="en-US" sz="2200" b="1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doesn’t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go together?</a:t>
            </a:r>
            <a:br>
              <a:rPr lang="en-US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(especially if probability suggests that two things should go together)</a:t>
            </a:r>
          </a:p>
          <a:p>
            <a:pPr marL="698500" marR="0" lvl="1" indent="-342900" algn="l" rtl="0">
              <a:lnSpc>
                <a:spcPct val="80000"/>
              </a:lnSpc>
              <a:spcBef>
                <a:spcPts val="550"/>
              </a:spcBef>
              <a:buClr>
                <a:schemeClr val="accent2"/>
              </a:buClr>
              <a:buSzPct val="70318"/>
              <a:buFont typeface="Wingdings" panose="05000000000000000000" pitchFamily="2" charset="2"/>
              <a:buChar char="§"/>
            </a:pP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98500" marR="0" lvl="1" indent="-342900" algn="l" rtl="0">
              <a:lnSpc>
                <a:spcPct val="80000"/>
              </a:lnSpc>
              <a:spcBef>
                <a:spcPts val="55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 who buy diapers don’t buy car wax, even though 30-year old males buy both?</a:t>
            </a:r>
          </a:p>
          <a:p>
            <a:pPr marL="698500" marR="0" lvl="1" indent="-342900" algn="l" rtl="0">
              <a:lnSpc>
                <a:spcPct val="80000"/>
              </a:lnSpc>
              <a:spcBef>
                <a:spcPts val="55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 who take advanced data mining don’t take hierarchical linear models, even though everyone who takes either has advanced math? </a:t>
            </a:r>
          </a:p>
          <a:p>
            <a:pPr marL="698500" marR="0" lvl="1" indent="-342900" algn="l" rtl="0">
              <a:lnSpc>
                <a:spcPct val="80000"/>
              </a:lnSpc>
              <a:spcBef>
                <a:spcPts val="55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Students who game the system don’t go off-task?</a:t>
            </a:r>
          </a:p>
        </p:txBody>
      </p:sp>
    </p:spTree>
  </p:cSld>
  <p:clrMapOvr>
    <a:masterClrMapping/>
  </p:clrMapOvr>
  <p:transition spd="med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Next lecture</a:t>
            </a:r>
          </a:p>
        </p:txBody>
      </p:sp>
      <p:sp>
        <p:nvSpPr>
          <p:cNvPr id="412" name="Shape 412"/>
          <p:cNvSpPr txBox="1">
            <a:spLocks noGrp="1"/>
          </p:cNvSpPr>
          <p:nvPr>
            <p:ph type="body" idx="1"/>
          </p:nvPr>
        </p:nvSpPr>
        <p:spPr>
          <a:xfrm>
            <a:off x="612647" y="1200150"/>
            <a:ext cx="8153399" cy="3371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Sequential Pattern Mining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Interpretation #2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12647" y="1200150"/>
            <a:ext cx="8153399" cy="3371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There’s just no </a:t>
            </a:r>
            <a:r>
              <a:rPr lang="en-US" sz="29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go to the bathroom during a major drinking bout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Serious Issue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12647" y="1200150"/>
            <a:ext cx="8153399" cy="3371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Association rules imply causality by their if-then nature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But causality can go either direction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If-conditions can be more complex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12647" y="1200150"/>
            <a:ext cx="8153399" cy="3371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person X buys diapers, and person X is male, and it is after 7pm, then person Y buys beer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0" y="205979"/>
            <a:ext cx="91440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Then-conditions can also be more complex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12647" y="1200150"/>
            <a:ext cx="8153399" cy="3371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person X buys diapers, and person X is male, and it is after 7pm, then person Y buys beer and tortilla chips and salsa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be harder to use, sometimes eliminated from consideration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612647" y="171450"/>
            <a:ext cx="8153399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Useful for…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12647" y="1200150"/>
            <a:ext cx="8153399" cy="3371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Generating hypotheses to study further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Finding unexpected connections</a:t>
            </a:r>
          </a:p>
          <a:p>
            <a:pPr marL="812800" marR="0" lvl="1" indent="-457200" algn="l" rtl="0">
              <a:spcBef>
                <a:spcPts val="55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there a surprisingly ineffective instructor or math problem?</a:t>
            </a:r>
          </a:p>
          <a:p>
            <a:pPr marL="812800" marR="0" lvl="1" indent="-457200" algn="l" rtl="0">
              <a:spcBef>
                <a:spcPts val="55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there e-learning resources that tend to be selected together?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edian">
  <a:themeElements>
    <a:clrScheme name="Median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1679</Words>
  <Application>Microsoft Office PowerPoint</Application>
  <PresentationFormat>On-screen Show (16:9)</PresentationFormat>
  <Paragraphs>430</Paragraphs>
  <Slides>46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Noto Symbol</vt:lpstr>
      <vt:lpstr>Arial</vt:lpstr>
      <vt:lpstr>Calibri</vt:lpstr>
      <vt:lpstr>Wingdings</vt:lpstr>
      <vt:lpstr>Median</vt:lpstr>
      <vt:lpstr>Week 5 Video 3</vt:lpstr>
      <vt:lpstr>Association Rule Mining</vt:lpstr>
      <vt:lpstr>Example</vt:lpstr>
      <vt:lpstr>Interpretation #1</vt:lpstr>
      <vt:lpstr>Interpretation #2</vt:lpstr>
      <vt:lpstr>Serious Issue</vt:lpstr>
      <vt:lpstr>If-conditions can be more complex</vt:lpstr>
      <vt:lpstr>Then-conditions can also be more complex</vt:lpstr>
      <vt:lpstr>Useful for…</vt:lpstr>
      <vt:lpstr>Association Rule Mining</vt:lpstr>
      <vt:lpstr>Association Rule Mining</vt:lpstr>
      <vt:lpstr>Rule Evaluation</vt:lpstr>
      <vt:lpstr>Rule Evaluation</vt:lpstr>
      <vt:lpstr>Support/Coverage</vt:lpstr>
      <vt:lpstr>Example</vt:lpstr>
      <vt:lpstr>Example</vt:lpstr>
      <vt:lpstr>Confidence</vt:lpstr>
      <vt:lpstr>Example</vt:lpstr>
      <vt:lpstr>Example</vt:lpstr>
      <vt:lpstr>Important Note</vt:lpstr>
      <vt:lpstr>For example</vt:lpstr>
      <vt:lpstr>For example</vt:lpstr>
      <vt:lpstr>For example</vt:lpstr>
      <vt:lpstr>Arbitrary Cut-offs</vt:lpstr>
      <vt:lpstr>Other Metrics</vt:lpstr>
      <vt:lpstr>Why not?</vt:lpstr>
      <vt:lpstr>Interestingness</vt:lpstr>
      <vt:lpstr>Interestingness</vt:lpstr>
      <vt:lpstr>Potential Interestingness Measures</vt:lpstr>
      <vt:lpstr>Example</vt:lpstr>
      <vt:lpstr>Potential Interestingness Measures</vt:lpstr>
      <vt:lpstr>Example</vt:lpstr>
      <vt:lpstr>Merceron &amp; Yacef recommendation</vt:lpstr>
      <vt:lpstr>Other Interestingness measures (Tan, Kumar, &amp; Srivastava, 2002)</vt:lpstr>
      <vt:lpstr>PowerPoint Presentation</vt:lpstr>
      <vt:lpstr>Worth drawing your attention to</vt:lpstr>
      <vt:lpstr>Other idea for selection</vt:lpstr>
      <vt:lpstr>Alternate approach (Bazaldua et al., 2014)</vt:lpstr>
      <vt:lpstr>Association Rule Mining</vt:lpstr>
      <vt:lpstr>The Apriori algorithm (Agrawal et al., 1996)</vt:lpstr>
      <vt:lpstr>Generate Frequent Itemset</vt:lpstr>
      <vt:lpstr>Generate Rules From Frequent Itemset</vt:lpstr>
      <vt:lpstr>Finally</vt:lpstr>
      <vt:lpstr>Other Algorithms</vt:lpstr>
      <vt:lpstr>Variant on association rules</vt:lpstr>
      <vt:lpstr>Next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5 Video 3</dc:title>
  <dc:creator>Chelsea ~</dc:creator>
  <cp:lastModifiedBy>Ryan</cp:lastModifiedBy>
  <cp:revision>7</cp:revision>
  <dcterms:modified xsi:type="dcterms:W3CDTF">2023-02-10T12:37:13Z</dcterms:modified>
</cp:coreProperties>
</file>