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5"/>
  </p:notesMasterIdLst>
  <p:sldIdLst>
    <p:sldId id="474" r:id="rId2"/>
    <p:sldId id="476" r:id="rId3"/>
    <p:sldId id="478" r:id="rId4"/>
    <p:sldId id="479" r:id="rId5"/>
    <p:sldId id="480" r:id="rId6"/>
    <p:sldId id="481" r:id="rId7"/>
    <p:sldId id="482" r:id="rId8"/>
    <p:sldId id="483" r:id="rId9"/>
    <p:sldId id="485" r:id="rId10"/>
    <p:sldId id="486" r:id="rId11"/>
    <p:sldId id="487" r:id="rId12"/>
    <p:sldId id="488" r:id="rId13"/>
    <p:sldId id="489" r:id="rId14"/>
    <p:sldId id="490" r:id="rId15"/>
    <p:sldId id="491" r:id="rId16"/>
    <p:sldId id="492" r:id="rId17"/>
    <p:sldId id="493" r:id="rId18"/>
    <p:sldId id="494" r:id="rId19"/>
    <p:sldId id="495" r:id="rId20"/>
    <p:sldId id="496" r:id="rId21"/>
    <p:sldId id="497" r:id="rId22"/>
    <p:sldId id="498" r:id="rId23"/>
    <p:sldId id="500" r:id="rId24"/>
    <p:sldId id="501" r:id="rId25"/>
    <p:sldId id="502" r:id="rId26"/>
    <p:sldId id="503" r:id="rId27"/>
    <p:sldId id="513" r:id="rId28"/>
    <p:sldId id="514" r:id="rId29"/>
    <p:sldId id="515" r:id="rId30"/>
    <p:sldId id="516" r:id="rId31"/>
    <p:sldId id="517" r:id="rId32"/>
    <p:sldId id="518" r:id="rId33"/>
    <p:sldId id="519" r:id="rId34"/>
    <p:sldId id="520" r:id="rId35"/>
    <p:sldId id="504" r:id="rId36"/>
    <p:sldId id="527" r:id="rId37"/>
    <p:sldId id="521" r:id="rId38"/>
    <p:sldId id="522" r:id="rId39"/>
    <p:sldId id="523" r:id="rId40"/>
    <p:sldId id="524" r:id="rId41"/>
    <p:sldId id="525" r:id="rId42"/>
    <p:sldId id="526" r:id="rId43"/>
    <p:sldId id="505" r:id="rId44"/>
    <p:sldId id="528" r:id="rId45"/>
    <p:sldId id="531" r:id="rId46"/>
    <p:sldId id="532" r:id="rId47"/>
    <p:sldId id="510" r:id="rId48"/>
    <p:sldId id="529" r:id="rId49"/>
    <p:sldId id="533" r:id="rId50"/>
    <p:sldId id="534" r:id="rId51"/>
    <p:sldId id="535" r:id="rId52"/>
    <p:sldId id="536" r:id="rId53"/>
    <p:sldId id="537" r:id="rId54"/>
    <p:sldId id="538" r:id="rId55"/>
    <p:sldId id="539" r:id="rId56"/>
    <p:sldId id="540" r:id="rId57"/>
    <p:sldId id="541" r:id="rId58"/>
    <p:sldId id="512" r:id="rId59"/>
    <p:sldId id="530" r:id="rId60"/>
    <p:sldId id="542" r:id="rId61"/>
    <p:sldId id="543" r:id="rId62"/>
    <p:sldId id="544" r:id="rId63"/>
    <p:sldId id="477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F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14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CDF91-9D13-43F9-9625-2225DCAC869D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DED6F-7A84-44C9-B17B-E3EDBF5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5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39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37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3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2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6E6D4F41-B7F8-450D-8DE6-B92F1B21BFCD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5" y="6248208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1"/>
            <a:ext cx="8153400" cy="86995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8077200" cy="869951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E6D4F41-B7F8-450D-8DE6-B92F1B21BFCD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3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2819399"/>
          </a:xfrm>
        </p:spPr>
        <p:txBody>
          <a:bodyPr>
            <a:normAutofit/>
          </a:bodyPr>
          <a:lstStyle/>
          <a:p>
            <a:r>
              <a:rPr lang="en-US" dirty="0" smtClean="0"/>
              <a:t>Clustering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Week 7 Video 1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classify every point as to which </a:t>
            </a:r>
            <a:r>
              <a:rPr lang="en-US" dirty="0" err="1" smtClean="0"/>
              <a:t>centroid</a:t>
            </a:r>
            <a:r>
              <a:rPr lang="en-US" dirty="0" smtClean="0"/>
              <a:t> it’s closest to</a:t>
            </a:r>
          </a:p>
          <a:p>
            <a:pPr lvl="1"/>
            <a:r>
              <a:rPr lang="en-US" dirty="0" smtClean="0"/>
              <a:t>This defines the clusters</a:t>
            </a:r>
          </a:p>
          <a:p>
            <a:pPr lvl="1"/>
            <a:r>
              <a:rPr lang="en-US" dirty="0" smtClean="0"/>
              <a:t>Typically visualized as a </a:t>
            </a:r>
            <a:r>
              <a:rPr lang="en-US" i="1" dirty="0" err="1" smtClean="0"/>
              <a:t>voronoi</a:t>
            </a:r>
            <a:r>
              <a:rPr lang="en-US" i="1" dirty="0" smtClean="0"/>
              <a:t> diagram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553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8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2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3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4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5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6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7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8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9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0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1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2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3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4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5" name="Oval 49"/>
          <p:cNvSpPr>
            <a:spLocks noChangeArrowheads="1"/>
          </p:cNvSpPr>
          <p:nvPr/>
        </p:nvSpPr>
        <p:spPr bwMode="auto">
          <a:xfrm>
            <a:off x="2484438" y="2420938"/>
            <a:ext cx="142875" cy="144462"/>
          </a:xfrm>
          <a:prstGeom prst="ellipse">
            <a:avLst/>
          </a:prstGeom>
          <a:solidFill>
            <a:srgbClr val="00FF00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6" name="Oval 50"/>
          <p:cNvSpPr>
            <a:spLocks noChangeArrowheads="1"/>
          </p:cNvSpPr>
          <p:nvPr/>
        </p:nvSpPr>
        <p:spPr bwMode="auto">
          <a:xfrm>
            <a:off x="4067175" y="1773238"/>
            <a:ext cx="142875" cy="1444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7" name="Oval 51"/>
          <p:cNvSpPr>
            <a:spLocks noChangeArrowheads="1"/>
          </p:cNvSpPr>
          <p:nvPr/>
        </p:nvSpPr>
        <p:spPr bwMode="auto">
          <a:xfrm>
            <a:off x="7308850" y="24209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8" name="Oval 52"/>
          <p:cNvSpPr>
            <a:spLocks noChangeArrowheads="1"/>
          </p:cNvSpPr>
          <p:nvPr/>
        </p:nvSpPr>
        <p:spPr bwMode="auto">
          <a:xfrm>
            <a:off x="3132138" y="5589588"/>
            <a:ext cx="142875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9" name="Oval 53"/>
          <p:cNvSpPr>
            <a:spLocks noChangeArrowheads="1"/>
          </p:cNvSpPr>
          <p:nvPr/>
        </p:nvSpPr>
        <p:spPr bwMode="auto">
          <a:xfrm>
            <a:off x="5724525" y="3789363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0" name="Line 54"/>
          <p:cNvSpPr>
            <a:spLocks noChangeShapeType="1"/>
          </p:cNvSpPr>
          <p:nvPr/>
        </p:nvSpPr>
        <p:spPr bwMode="auto">
          <a:xfrm flipH="1">
            <a:off x="1116013" y="3789363"/>
            <a:ext cx="27352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1" name="Line 55"/>
          <p:cNvSpPr>
            <a:spLocks noChangeShapeType="1"/>
          </p:cNvSpPr>
          <p:nvPr/>
        </p:nvSpPr>
        <p:spPr bwMode="auto">
          <a:xfrm>
            <a:off x="2916238" y="1341438"/>
            <a:ext cx="107950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2" name="Line 56"/>
          <p:cNvSpPr>
            <a:spLocks noChangeShapeType="1"/>
          </p:cNvSpPr>
          <p:nvPr/>
        </p:nvSpPr>
        <p:spPr bwMode="auto">
          <a:xfrm flipH="1">
            <a:off x="3995738" y="2349500"/>
            <a:ext cx="1800225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3" name="Line 57"/>
          <p:cNvSpPr>
            <a:spLocks noChangeShapeType="1"/>
          </p:cNvSpPr>
          <p:nvPr/>
        </p:nvSpPr>
        <p:spPr bwMode="auto">
          <a:xfrm flipV="1">
            <a:off x="5795963" y="1125538"/>
            <a:ext cx="360362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4" name="Line 58"/>
          <p:cNvSpPr>
            <a:spLocks noChangeShapeType="1"/>
          </p:cNvSpPr>
          <p:nvPr/>
        </p:nvSpPr>
        <p:spPr bwMode="auto">
          <a:xfrm>
            <a:off x="5795963" y="2349500"/>
            <a:ext cx="2376487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5" name="Line 59"/>
          <p:cNvSpPr>
            <a:spLocks noChangeShapeType="1"/>
          </p:cNvSpPr>
          <p:nvPr/>
        </p:nvSpPr>
        <p:spPr bwMode="auto">
          <a:xfrm flipH="1" flipV="1">
            <a:off x="3851275" y="3789363"/>
            <a:ext cx="1152525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6" name="Line 60"/>
          <p:cNvSpPr>
            <a:spLocks noChangeShapeType="1"/>
          </p:cNvSpPr>
          <p:nvPr/>
        </p:nvSpPr>
        <p:spPr bwMode="auto">
          <a:xfrm flipH="1">
            <a:off x="3851275" y="3573463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75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re-fit the centroids as the center of the points in each cluster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5820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7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6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9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0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2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7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8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9" name="Oval 49"/>
          <p:cNvSpPr>
            <a:spLocks noChangeArrowheads="1"/>
          </p:cNvSpPr>
          <p:nvPr/>
        </p:nvSpPr>
        <p:spPr bwMode="auto">
          <a:xfrm>
            <a:off x="2051050" y="2781300"/>
            <a:ext cx="142875" cy="144463"/>
          </a:xfrm>
          <a:prstGeom prst="ellipse">
            <a:avLst/>
          </a:prstGeom>
          <a:solidFill>
            <a:srgbClr val="00FF00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0" name="Oval 50"/>
          <p:cNvSpPr>
            <a:spLocks noChangeArrowheads="1"/>
          </p:cNvSpPr>
          <p:nvPr/>
        </p:nvSpPr>
        <p:spPr bwMode="auto">
          <a:xfrm>
            <a:off x="4500563" y="2060575"/>
            <a:ext cx="142875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1" name="Oval 51"/>
          <p:cNvSpPr>
            <a:spLocks noChangeArrowheads="1"/>
          </p:cNvSpPr>
          <p:nvPr/>
        </p:nvSpPr>
        <p:spPr bwMode="auto">
          <a:xfrm>
            <a:off x="6588125" y="184467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2" name="Oval 52"/>
          <p:cNvSpPr>
            <a:spLocks noChangeArrowheads="1"/>
          </p:cNvSpPr>
          <p:nvPr/>
        </p:nvSpPr>
        <p:spPr bwMode="auto">
          <a:xfrm>
            <a:off x="2339975" y="4508500"/>
            <a:ext cx="14287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3" name="Oval 53"/>
          <p:cNvSpPr>
            <a:spLocks noChangeArrowheads="1"/>
          </p:cNvSpPr>
          <p:nvPr/>
        </p:nvSpPr>
        <p:spPr bwMode="auto">
          <a:xfrm>
            <a:off x="6227763" y="4292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4" name="Line 54"/>
          <p:cNvSpPr>
            <a:spLocks noChangeShapeType="1"/>
          </p:cNvSpPr>
          <p:nvPr/>
        </p:nvSpPr>
        <p:spPr bwMode="auto">
          <a:xfrm flipH="1">
            <a:off x="1116013" y="3789363"/>
            <a:ext cx="27352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5" name="Line 55"/>
          <p:cNvSpPr>
            <a:spLocks noChangeShapeType="1"/>
          </p:cNvSpPr>
          <p:nvPr/>
        </p:nvSpPr>
        <p:spPr bwMode="auto">
          <a:xfrm>
            <a:off x="2916238" y="1341438"/>
            <a:ext cx="107950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6" name="Line 56"/>
          <p:cNvSpPr>
            <a:spLocks noChangeShapeType="1"/>
          </p:cNvSpPr>
          <p:nvPr/>
        </p:nvSpPr>
        <p:spPr bwMode="auto">
          <a:xfrm flipH="1">
            <a:off x="3995738" y="2349500"/>
            <a:ext cx="1800225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7" name="Line 57"/>
          <p:cNvSpPr>
            <a:spLocks noChangeShapeType="1"/>
          </p:cNvSpPr>
          <p:nvPr/>
        </p:nvSpPr>
        <p:spPr bwMode="auto">
          <a:xfrm flipV="1">
            <a:off x="5795963" y="1125538"/>
            <a:ext cx="360362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8" name="Line 58"/>
          <p:cNvSpPr>
            <a:spLocks noChangeShapeType="1"/>
          </p:cNvSpPr>
          <p:nvPr/>
        </p:nvSpPr>
        <p:spPr bwMode="auto">
          <a:xfrm>
            <a:off x="5795963" y="2349500"/>
            <a:ext cx="2376487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9" name="Line 59"/>
          <p:cNvSpPr>
            <a:spLocks noChangeShapeType="1"/>
          </p:cNvSpPr>
          <p:nvPr/>
        </p:nvSpPr>
        <p:spPr bwMode="auto">
          <a:xfrm flipH="1" flipV="1">
            <a:off x="3851275" y="3789363"/>
            <a:ext cx="1152525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0" name="Line 60"/>
          <p:cNvSpPr>
            <a:spLocks noChangeShapeType="1"/>
          </p:cNvSpPr>
          <p:nvPr/>
        </p:nvSpPr>
        <p:spPr bwMode="auto">
          <a:xfrm flipH="1">
            <a:off x="3851275" y="3573463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5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Repeat the process until the centroids stop moving</a:t>
            </a:r>
          </a:p>
          <a:p>
            <a:r>
              <a:rPr lang="en-US" dirty="0" smtClean="0"/>
              <a:t>“</a:t>
            </a:r>
            <a:r>
              <a:rPr lang="en-US" dirty="0"/>
              <a:t>C</a:t>
            </a:r>
            <a:r>
              <a:rPr lang="en-US" dirty="0" smtClean="0"/>
              <a:t>onvergence”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67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6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1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2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3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4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5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6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7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8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9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0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1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2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3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4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5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6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7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8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9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0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1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2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3" name="Oval 49"/>
          <p:cNvSpPr>
            <a:spLocks noChangeArrowheads="1"/>
          </p:cNvSpPr>
          <p:nvPr/>
        </p:nvSpPr>
        <p:spPr bwMode="auto">
          <a:xfrm>
            <a:off x="2051050" y="2781300"/>
            <a:ext cx="142875" cy="144463"/>
          </a:xfrm>
          <a:prstGeom prst="ellipse">
            <a:avLst/>
          </a:prstGeom>
          <a:solidFill>
            <a:srgbClr val="00FF00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4" name="Oval 50"/>
          <p:cNvSpPr>
            <a:spLocks noChangeArrowheads="1"/>
          </p:cNvSpPr>
          <p:nvPr/>
        </p:nvSpPr>
        <p:spPr bwMode="auto">
          <a:xfrm>
            <a:off x="4500563" y="2060575"/>
            <a:ext cx="142875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5" name="Oval 51"/>
          <p:cNvSpPr>
            <a:spLocks noChangeArrowheads="1"/>
          </p:cNvSpPr>
          <p:nvPr/>
        </p:nvSpPr>
        <p:spPr bwMode="auto">
          <a:xfrm>
            <a:off x="6588125" y="184467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6" name="Oval 52"/>
          <p:cNvSpPr>
            <a:spLocks noChangeArrowheads="1"/>
          </p:cNvSpPr>
          <p:nvPr/>
        </p:nvSpPr>
        <p:spPr bwMode="auto">
          <a:xfrm>
            <a:off x="2339975" y="4508500"/>
            <a:ext cx="14287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7" name="Oval 53"/>
          <p:cNvSpPr>
            <a:spLocks noChangeArrowheads="1"/>
          </p:cNvSpPr>
          <p:nvPr/>
        </p:nvSpPr>
        <p:spPr bwMode="auto">
          <a:xfrm>
            <a:off x="6227763" y="4292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8" name="Line 54"/>
          <p:cNvSpPr>
            <a:spLocks noChangeShapeType="1"/>
          </p:cNvSpPr>
          <p:nvPr/>
        </p:nvSpPr>
        <p:spPr bwMode="auto">
          <a:xfrm flipH="1">
            <a:off x="1042988" y="3429000"/>
            <a:ext cx="23050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9" name="Line 61"/>
          <p:cNvSpPr>
            <a:spLocks noChangeShapeType="1"/>
          </p:cNvSpPr>
          <p:nvPr/>
        </p:nvSpPr>
        <p:spPr bwMode="auto">
          <a:xfrm>
            <a:off x="2700338" y="908050"/>
            <a:ext cx="64770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0" name="Line 62"/>
          <p:cNvSpPr>
            <a:spLocks noChangeShapeType="1"/>
          </p:cNvSpPr>
          <p:nvPr/>
        </p:nvSpPr>
        <p:spPr bwMode="auto">
          <a:xfrm>
            <a:off x="5651500" y="836613"/>
            <a:ext cx="0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1" name="Line 63"/>
          <p:cNvSpPr>
            <a:spLocks noChangeShapeType="1"/>
          </p:cNvSpPr>
          <p:nvPr/>
        </p:nvSpPr>
        <p:spPr bwMode="auto">
          <a:xfrm>
            <a:off x="5651500" y="2997200"/>
            <a:ext cx="25923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2" name="Line 64"/>
          <p:cNvSpPr>
            <a:spLocks noChangeShapeType="1"/>
          </p:cNvSpPr>
          <p:nvPr/>
        </p:nvSpPr>
        <p:spPr bwMode="auto">
          <a:xfrm flipH="1">
            <a:off x="4643438" y="2997200"/>
            <a:ext cx="1008062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3" name="Line 65"/>
          <p:cNvSpPr>
            <a:spLocks noChangeShapeType="1"/>
          </p:cNvSpPr>
          <p:nvPr/>
        </p:nvSpPr>
        <p:spPr bwMode="auto">
          <a:xfrm>
            <a:off x="3348038" y="3429000"/>
            <a:ext cx="12954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4" name="Line 66"/>
          <p:cNvSpPr>
            <a:spLocks noChangeShapeType="1"/>
          </p:cNvSpPr>
          <p:nvPr/>
        </p:nvSpPr>
        <p:spPr bwMode="auto">
          <a:xfrm>
            <a:off x="4643438" y="4076700"/>
            <a:ext cx="288925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4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5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9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0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1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2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3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4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5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6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8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9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0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1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2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3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4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5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6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7" name="Oval 49"/>
          <p:cNvSpPr>
            <a:spLocks noChangeArrowheads="1"/>
          </p:cNvSpPr>
          <p:nvPr/>
        </p:nvSpPr>
        <p:spPr bwMode="auto">
          <a:xfrm>
            <a:off x="1908175" y="2636838"/>
            <a:ext cx="142875" cy="144462"/>
          </a:xfrm>
          <a:prstGeom prst="ellipse">
            <a:avLst/>
          </a:prstGeom>
          <a:solidFill>
            <a:srgbClr val="00FF00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8" name="Oval 50"/>
          <p:cNvSpPr>
            <a:spLocks noChangeArrowheads="1"/>
          </p:cNvSpPr>
          <p:nvPr/>
        </p:nvSpPr>
        <p:spPr bwMode="auto">
          <a:xfrm>
            <a:off x="4427538" y="2276475"/>
            <a:ext cx="142875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9" name="Oval 51"/>
          <p:cNvSpPr>
            <a:spLocks noChangeArrowheads="1"/>
          </p:cNvSpPr>
          <p:nvPr/>
        </p:nvSpPr>
        <p:spPr bwMode="auto">
          <a:xfrm>
            <a:off x="6156325" y="213360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0" name="Oval 52"/>
          <p:cNvSpPr>
            <a:spLocks noChangeArrowheads="1"/>
          </p:cNvSpPr>
          <p:nvPr/>
        </p:nvSpPr>
        <p:spPr bwMode="auto">
          <a:xfrm>
            <a:off x="2484438" y="4508500"/>
            <a:ext cx="14287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1" name="Oval 53"/>
          <p:cNvSpPr>
            <a:spLocks noChangeArrowheads="1"/>
          </p:cNvSpPr>
          <p:nvPr/>
        </p:nvSpPr>
        <p:spPr bwMode="auto">
          <a:xfrm>
            <a:off x="6732588" y="4581525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2" name="Line 54"/>
          <p:cNvSpPr>
            <a:spLocks noChangeShapeType="1"/>
          </p:cNvSpPr>
          <p:nvPr/>
        </p:nvSpPr>
        <p:spPr bwMode="auto">
          <a:xfrm flipH="1">
            <a:off x="1042988" y="3429000"/>
            <a:ext cx="23050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83" name="Line 55"/>
          <p:cNvSpPr>
            <a:spLocks noChangeShapeType="1"/>
          </p:cNvSpPr>
          <p:nvPr/>
        </p:nvSpPr>
        <p:spPr bwMode="auto">
          <a:xfrm>
            <a:off x="2700338" y="908050"/>
            <a:ext cx="64770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84" name="Line 56"/>
          <p:cNvSpPr>
            <a:spLocks noChangeShapeType="1"/>
          </p:cNvSpPr>
          <p:nvPr/>
        </p:nvSpPr>
        <p:spPr bwMode="auto">
          <a:xfrm>
            <a:off x="5651500" y="836613"/>
            <a:ext cx="0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85" name="Line 57"/>
          <p:cNvSpPr>
            <a:spLocks noChangeShapeType="1"/>
          </p:cNvSpPr>
          <p:nvPr/>
        </p:nvSpPr>
        <p:spPr bwMode="auto">
          <a:xfrm>
            <a:off x="5651500" y="2997200"/>
            <a:ext cx="25923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86" name="Line 58"/>
          <p:cNvSpPr>
            <a:spLocks noChangeShapeType="1"/>
          </p:cNvSpPr>
          <p:nvPr/>
        </p:nvSpPr>
        <p:spPr bwMode="auto">
          <a:xfrm flipH="1">
            <a:off x="4643438" y="2997200"/>
            <a:ext cx="1008062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87" name="Line 59"/>
          <p:cNvSpPr>
            <a:spLocks noChangeShapeType="1"/>
          </p:cNvSpPr>
          <p:nvPr/>
        </p:nvSpPr>
        <p:spPr bwMode="auto">
          <a:xfrm>
            <a:off x="3348038" y="3429000"/>
            <a:ext cx="12954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88" name="Line 60"/>
          <p:cNvSpPr>
            <a:spLocks noChangeShapeType="1"/>
          </p:cNvSpPr>
          <p:nvPr/>
        </p:nvSpPr>
        <p:spPr bwMode="auto">
          <a:xfrm>
            <a:off x="4643438" y="4076700"/>
            <a:ext cx="288925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37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4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9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4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6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8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9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1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4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5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6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7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9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0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1" name="Oval 49"/>
          <p:cNvSpPr>
            <a:spLocks noChangeArrowheads="1"/>
          </p:cNvSpPr>
          <p:nvPr/>
        </p:nvSpPr>
        <p:spPr bwMode="auto">
          <a:xfrm>
            <a:off x="1908175" y="2636838"/>
            <a:ext cx="142875" cy="144462"/>
          </a:xfrm>
          <a:prstGeom prst="ellipse">
            <a:avLst/>
          </a:prstGeom>
          <a:solidFill>
            <a:srgbClr val="00FF00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2" name="Oval 50"/>
          <p:cNvSpPr>
            <a:spLocks noChangeArrowheads="1"/>
          </p:cNvSpPr>
          <p:nvPr/>
        </p:nvSpPr>
        <p:spPr bwMode="auto">
          <a:xfrm>
            <a:off x="4427538" y="2276475"/>
            <a:ext cx="142875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3" name="Oval 51"/>
          <p:cNvSpPr>
            <a:spLocks noChangeArrowheads="1"/>
          </p:cNvSpPr>
          <p:nvPr/>
        </p:nvSpPr>
        <p:spPr bwMode="auto">
          <a:xfrm>
            <a:off x="6156325" y="213360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4" name="Oval 52"/>
          <p:cNvSpPr>
            <a:spLocks noChangeArrowheads="1"/>
          </p:cNvSpPr>
          <p:nvPr/>
        </p:nvSpPr>
        <p:spPr bwMode="auto">
          <a:xfrm>
            <a:off x="2484438" y="4508500"/>
            <a:ext cx="14287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5" name="Oval 53"/>
          <p:cNvSpPr>
            <a:spLocks noChangeArrowheads="1"/>
          </p:cNvSpPr>
          <p:nvPr/>
        </p:nvSpPr>
        <p:spPr bwMode="auto">
          <a:xfrm>
            <a:off x="6732588" y="4581525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6" name="Line 61"/>
          <p:cNvSpPr>
            <a:spLocks noChangeShapeType="1"/>
          </p:cNvSpPr>
          <p:nvPr/>
        </p:nvSpPr>
        <p:spPr bwMode="auto">
          <a:xfrm flipH="1">
            <a:off x="1116013" y="3573463"/>
            <a:ext cx="2160587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07" name="Line 62"/>
          <p:cNvSpPr>
            <a:spLocks noChangeShapeType="1"/>
          </p:cNvSpPr>
          <p:nvPr/>
        </p:nvSpPr>
        <p:spPr bwMode="auto">
          <a:xfrm>
            <a:off x="2843213" y="1052513"/>
            <a:ext cx="433387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08" name="Line 63"/>
          <p:cNvSpPr>
            <a:spLocks noChangeShapeType="1"/>
          </p:cNvSpPr>
          <p:nvPr/>
        </p:nvSpPr>
        <p:spPr bwMode="auto">
          <a:xfrm>
            <a:off x="5005388" y="836613"/>
            <a:ext cx="503237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09" name="Line 64"/>
          <p:cNvSpPr>
            <a:spLocks noChangeShapeType="1"/>
          </p:cNvSpPr>
          <p:nvPr/>
        </p:nvSpPr>
        <p:spPr bwMode="auto">
          <a:xfrm>
            <a:off x="5508625" y="3284538"/>
            <a:ext cx="2519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10" name="Line 65"/>
          <p:cNvSpPr>
            <a:spLocks noChangeShapeType="1"/>
          </p:cNvSpPr>
          <p:nvPr/>
        </p:nvSpPr>
        <p:spPr bwMode="auto">
          <a:xfrm flipH="1" flipV="1">
            <a:off x="4500563" y="4365625"/>
            <a:ext cx="71437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11" name="Line 66"/>
          <p:cNvSpPr>
            <a:spLocks noChangeShapeType="1"/>
          </p:cNvSpPr>
          <p:nvPr/>
        </p:nvSpPr>
        <p:spPr bwMode="auto">
          <a:xfrm>
            <a:off x="3276600" y="3573463"/>
            <a:ext cx="12239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12" name="Line 67"/>
          <p:cNvSpPr>
            <a:spLocks noChangeShapeType="1"/>
          </p:cNvSpPr>
          <p:nvPr/>
        </p:nvSpPr>
        <p:spPr bwMode="auto">
          <a:xfrm flipH="1">
            <a:off x="4500563" y="3284538"/>
            <a:ext cx="1008062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8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8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3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1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2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3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4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5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6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7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8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9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0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1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2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3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4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5" name="Oval 49"/>
          <p:cNvSpPr>
            <a:spLocks noChangeArrowheads="1"/>
          </p:cNvSpPr>
          <p:nvPr/>
        </p:nvSpPr>
        <p:spPr bwMode="auto">
          <a:xfrm>
            <a:off x="2052638" y="2852738"/>
            <a:ext cx="142875" cy="144462"/>
          </a:xfrm>
          <a:prstGeom prst="ellipse">
            <a:avLst/>
          </a:prstGeom>
          <a:solidFill>
            <a:srgbClr val="00FF00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6" name="Oval 50"/>
          <p:cNvSpPr>
            <a:spLocks noChangeArrowheads="1"/>
          </p:cNvSpPr>
          <p:nvPr/>
        </p:nvSpPr>
        <p:spPr bwMode="auto">
          <a:xfrm>
            <a:off x="3851275" y="2636838"/>
            <a:ext cx="142875" cy="1444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7" name="Oval 51"/>
          <p:cNvSpPr>
            <a:spLocks noChangeArrowheads="1"/>
          </p:cNvSpPr>
          <p:nvPr/>
        </p:nvSpPr>
        <p:spPr bwMode="auto">
          <a:xfrm>
            <a:off x="5867400" y="206057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8" name="Oval 52"/>
          <p:cNvSpPr>
            <a:spLocks noChangeArrowheads="1"/>
          </p:cNvSpPr>
          <p:nvPr/>
        </p:nvSpPr>
        <p:spPr bwMode="auto">
          <a:xfrm>
            <a:off x="2339975" y="4581525"/>
            <a:ext cx="14287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9" name="Oval 53"/>
          <p:cNvSpPr>
            <a:spLocks noChangeArrowheads="1"/>
          </p:cNvSpPr>
          <p:nvPr/>
        </p:nvSpPr>
        <p:spPr bwMode="auto">
          <a:xfrm>
            <a:off x="6516688" y="4652963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30" name="Line 54"/>
          <p:cNvSpPr>
            <a:spLocks noChangeShapeType="1"/>
          </p:cNvSpPr>
          <p:nvPr/>
        </p:nvSpPr>
        <p:spPr bwMode="auto">
          <a:xfrm flipH="1">
            <a:off x="1116013" y="3573463"/>
            <a:ext cx="2160587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1" name="Line 55"/>
          <p:cNvSpPr>
            <a:spLocks noChangeShapeType="1"/>
          </p:cNvSpPr>
          <p:nvPr/>
        </p:nvSpPr>
        <p:spPr bwMode="auto">
          <a:xfrm>
            <a:off x="2843213" y="1052513"/>
            <a:ext cx="433387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2" name="Line 56"/>
          <p:cNvSpPr>
            <a:spLocks noChangeShapeType="1"/>
          </p:cNvSpPr>
          <p:nvPr/>
        </p:nvSpPr>
        <p:spPr bwMode="auto">
          <a:xfrm>
            <a:off x="5005388" y="836613"/>
            <a:ext cx="503237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3" name="Line 57"/>
          <p:cNvSpPr>
            <a:spLocks noChangeShapeType="1"/>
          </p:cNvSpPr>
          <p:nvPr/>
        </p:nvSpPr>
        <p:spPr bwMode="auto">
          <a:xfrm>
            <a:off x="5508625" y="3284538"/>
            <a:ext cx="2519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4" name="Line 58"/>
          <p:cNvSpPr>
            <a:spLocks noChangeShapeType="1"/>
          </p:cNvSpPr>
          <p:nvPr/>
        </p:nvSpPr>
        <p:spPr bwMode="auto">
          <a:xfrm flipH="1" flipV="1">
            <a:off x="4500563" y="4365625"/>
            <a:ext cx="71437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5" name="Line 59"/>
          <p:cNvSpPr>
            <a:spLocks noChangeShapeType="1"/>
          </p:cNvSpPr>
          <p:nvPr/>
        </p:nvSpPr>
        <p:spPr bwMode="auto">
          <a:xfrm>
            <a:off x="3276600" y="3573463"/>
            <a:ext cx="12239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6" name="Line 60"/>
          <p:cNvSpPr>
            <a:spLocks noChangeShapeType="1"/>
          </p:cNvSpPr>
          <p:nvPr/>
        </p:nvSpPr>
        <p:spPr bwMode="auto">
          <a:xfrm flipH="1">
            <a:off x="4500563" y="3284538"/>
            <a:ext cx="1008062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57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2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7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9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0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2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7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9" name="Oval 49"/>
          <p:cNvSpPr>
            <a:spLocks noChangeArrowheads="1"/>
          </p:cNvSpPr>
          <p:nvPr/>
        </p:nvSpPr>
        <p:spPr bwMode="auto">
          <a:xfrm>
            <a:off x="2052638" y="2852738"/>
            <a:ext cx="142875" cy="144462"/>
          </a:xfrm>
          <a:prstGeom prst="ellipse">
            <a:avLst/>
          </a:prstGeom>
          <a:solidFill>
            <a:srgbClr val="00FF00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0" name="Oval 50"/>
          <p:cNvSpPr>
            <a:spLocks noChangeArrowheads="1"/>
          </p:cNvSpPr>
          <p:nvPr/>
        </p:nvSpPr>
        <p:spPr bwMode="auto">
          <a:xfrm>
            <a:off x="3851275" y="2636838"/>
            <a:ext cx="142875" cy="1444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1" name="Oval 51"/>
          <p:cNvSpPr>
            <a:spLocks noChangeArrowheads="1"/>
          </p:cNvSpPr>
          <p:nvPr/>
        </p:nvSpPr>
        <p:spPr bwMode="auto">
          <a:xfrm>
            <a:off x="5867400" y="206057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2" name="Oval 52"/>
          <p:cNvSpPr>
            <a:spLocks noChangeArrowheads="1"/>
          </p:cNvSpPr>
          <p:nvPr/>
        </p:nvSpPr>
        <p:spPr bwMode="auto">
          <a:xfrm>
            <a:off x="2339975" y="4581525"/>
            <a:ext cx="14287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3" name="Oval 53"/>
          <p:cNvSpPr>
            <a:spLocks noChangeArrowheads="1"/>
          </p:cNvSpPr>
          <p:nvPr/>
        </p:nvSpPr>
        <p:spPr bwMode="auto">
          <a:xfrm>
            <a:off x="6516688" y="4652963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4" name="Line 61"/>
          <p:cNvSpPr>
            <a:spLocks noChangeShapeType="1"/>
          </p:cNvSpPr>
          <p:nvPr/>
        </p:nvSpPr>
        <p:spPr bwMode="auto">
          <a:xfrm flipV="1">
            <a:off x="1116013" y="3716338"/>
            <a:ext cx="20161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5" name="Line 62"/>
          <p:cNvSpPr>
            <a:spLocks noChangeShapeType="1"/>
          </p:cNvSpPr>
          <p:nvPr/>
        </p:nvSpPr>
        <p:spPr bwMode="auto">
          <a:xfrm flipH="1" flipV="1">
            <a:off x="2484438" y="765175"/>
            <a:ext cx="647700" cy="295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6" name="Line 63"/>
          <p:cNvSpPr>
            <a:spLocks noChangeShapeType="1"/>
          </p:cNvSpPr>
          <p:nvPr/>
        </p:nvSpPr>
        <p:spPr bwMode="auto">
          <a:xfrm>
            <a:off x="3132138" y="3716338"/>
            <a:ext cx="1368425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7" name="Line 64"/>
          <p:cNvSpPr>
            <a:spLocks noChangeShapeType="1"/>
          </p:cNvSpPr>
          <p:nvPr/>
        </p:nvSpPr>
        <p:spPr bwMode="auto">
          <a:xfrm flipH="1" flipV="1">
            <a:off x="4427538" y="765175"/>
            <a:ext cx="720725" cy="273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8" name="Line 65"/>
          <p:cNvSpPr>
            <a:spLocks noChangeShapeType="1"/>
          </p:cNvSpPr>
          <p:nvPr/>
        </p:nvSpPr>
        <p:spPr bwMode="auto">
          <a:xfrm flipH="1">
            <a:off x="5148263" y="3068638"/>
            <a:ext cx="30241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9" name="Line 66"/>
          <p:cNvSpPr>
            <a:spLocks noChangeShapeType="1"/>
          </p:cNvSpPr>
          <p:nvPr/>
        </p:nvSpPr>
        <p:spPr bwMode="auto">
          <a:xfrm flipH="1" flipV="1">
            <a:off x="4500563" y="4365625"/>
            <a:ext cx="71437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60" name="Line 67"/>
          <p:cNvSpPr>
            <a:spLocks noChangeShapeType="1"/>
          </p:cNvSpPr>
          <p:nvPr/>
        </p:nvSpPr>
        <p:spPr bwMode="auto">
          <a:xfrm flipV="1">
            <a:off x="4500563" y="3500438"/>
            <a:ext cx="64770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5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type of </a:t>
            </a:r>
            <a:r>
              <a:rPr lang="en-US" b="1" i="1" dirty="0"/>
              <a:t>Structure Discovery </a:t>
            </a:r>
            <a:r>
              <a:rPr lang="en-US" dirty="0" smtClean="0"/>
              <a:t>algorithm</a:t>
            </a:r>
          </a:p>
          <a:p>
            <a:endParaRPr lang="en-US" dirty="0"/>
          </a:p>
          <a:p>
            <a:r>
              <a:rPr lang="en-US" dirty="0" smtClean="0"/>
              <a:t>This type of method </a:t>
            </a:r>
            <a:r>
              <a:rPr lang="en-US" smtClean="0"/>
              <a:t>is also referred </a:t>
            </a:r>
            <a:r>
              <a:rPr lang="en-US" dirty="0" smtClean="0"/>
              <a:t>to as </a:t>
            </a:r>
            <a:r>
              <a:rPr lang="en-US" b="1" i="1" dirty="0" smtClean="0"/>
              <a:t>Dimensionality Reduction</a:t>
            </a:r>
            <a:r>
              <a:rPr lang="en-US" dirty="0" smtClean="0"/>
              <a:t>, based on a common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87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2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7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9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0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2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7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9" name="Oval 49"/>
          <p:cNvSpPr>
            <a:spLocks noChangeArrowheads="1"/>
          </p:cNvSpPr>
          <p:nvPr/>
        </p:nvSpPr>
        <p:spPr bwMode="auto">
          <a:xfrm>
            <a:off x="2052638" y="2852738"/>
            <a:ext cx="142875" cy="144462"/>
          </a:xfrm>
          <a:prstGeom prst="ellipse">
            <a:avLst/>
          </a:prstGeom>
          <a:solidFill>
            <a:srgbClr val="00FF00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0" name="Oval 50"/>
          <p:cNvSpPr>
            <a:spLocks noChangeArrowheads="1"/>
          </p:cNvSpPr>
          <p:nvPr/>
        </p:nvSpPr>
        <p:spPr bwMode="auto">
          <a:xfrm>
            <a:off x="3851275" y="2636838"/>
            <a:ext cx="142875" cy="1444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1" name="Oval 51"/>
          <p:cNvSpPr>
            <a:spLocks noChangeArrowheads="1"/>
          </p:cNvSpPr>
          <p:nvPr/>
        </p:nvSpPr>
        <p:spPr bwMode="auto">
          <a:xfrm>
            <a:off x="5867400" y="206057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2" name="Oval 52"/>
          <p:cNvSpPr>
            <a:spLocks noChangeArrowheads="1"/>
          </p:cNvSpPr>
          <p:nvPr/>
        </p:nvSpPr>
        <p:spPr bwMode="auto">
          <a:xfrm>
            <a:off x="2339975" y="4581525"/>
            <a:ext cx="14287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3" name="Oval 53"/>
          <p:cNvSpPr>
            <a:spLocks noChangeArrowheads="1"/>
          </p:cNvSpPr>
          <p:nvPr/>
        </p:nvSpPr>
        <p:spPr bwMode="auto">
          <a:xfrm>
            <a:off x="6516688" y="4652963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4" name="Line 61"/>
          <p:cNvSpPr>
            <a:spLocks noChangeShapeType="1"/>
          </p:cNvSpPr>
          <p:nvPr/>
        </p:nvSpPr>
        <p:spPr bwMode="auto">
          <a:xfrm flipV="1">
            <a:off x="1116013" y="3716338"/>
            <a:ext cx="20161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5" name="Line 62"/>
          <p:cNvSpPr>
            <a:spLocks noChangeShapeType="1"/>
          </p:cNvSpPr>
          <p:nvPr/>
        </p:nvSpPr>
        <p:spPr bwMode="auto">
          <a:xfrm flipH="1" flipV="1">
            <a:off x="2484438" y="765175"/>
            <a:ext cx="647700" cy="295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6" name="Line 63"/>
          <p:cNvSpPr>
            <a:spLocks noChangeShapeType="1"/>
          </p:cNvSpPr>
          <p:nvPr/>
        </p:nvSpPr>
        <p:spPr bwMode="auto">
          <a:xfrm>
            <a:off x="3132138" y="3716338"/>
            <a:ext cx="1368425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7" name="Line 64"/>
          <p:cNvSpPr>
            <a:spLocks noChangeShapeType="1"/>
          </p:cNvSpPr>
          <p:nvPr/>
        </p:nvSpPr>
        <p:spPr bwMode="auto">
          <a:xfrm flipH="1" flipV="1">
            <a:off x="4427538" y="765175"/>
            <a:ext cx="720725" cy="273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8" name="Line 65"/>
          <p:cNvSpPr>
            <a:spLocks noChangeShapeType="1"/>
          </p:cNvSpPr>
          <p:nvPr/>
        </p:nvSpPr>
        <p:spPr bwMode="auto">
          <a:xfrm flipH="1">
            <a:off x="5148263" y="3068638"/>
            <a:ext cx="30241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9" name="Line 66"/>
          <p:cNvSpPr>
            <a:spLocks noChangeShapeType="1"/>
          </p:cNvSpPr>
          <p:nvPr/>
        </p:nvSpPr>
        <p:spPr bwMode="auto">
          <a:xfrm flipH="1" flipV="1">
            <a:off x="4500563" y="4365625"/>
            <a:ext cx="71437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60" name="Line 67"/>
          <p:cNvSpPr>
            <a:spLocks noChangeShapeType="1"/>
          </p:cNvSpPr>
          <p:nvPr/>
        </p:nvSpPr>
        <p:spPr bwMode="auto">
          <a:xfrm flipV="1">
            <a:off x="4500563" y="3500438"/>
            <a:ext cx="64770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990600"/>
          </a:xfrm>
        </p:spPr>
        <p:txBody>
          <a:bodyPr/>
          <a:lstStyle/>
          <a:p>
            <a:pPr algn="ctr"/>
            <a:r>
              <a:rPr lang="en-US" dirty="0" smtClean="0"/>
              <a:t>Note that there are some outliers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067175" y="533400"/>
            <a:ext cx="71437" cy="33274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1546225" y="533400"/>
            <a:ext cx="2520950" cy="95091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225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74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9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8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9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0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1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2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3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4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5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6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7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8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9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0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1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2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3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4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5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6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7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8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9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0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1" name="Oval 49"/>
          <p:cNvSpPr>
            <a:spLocks noChangeArrowheads="1"/>
          </p:cNvSpPr>
          <p:nvPr/>
        </p:nvSpPr>
        <p:spPr bwMode="auto">
          <a:xfrm>
            <a:off x="2052638" y="2852738"/>
            <a:ext cx="142875" cy="144462"/>
          </a:xfrm>
          <a:prstGeom prst="ellipse">
            <a:avLst/>
          </a:prstGeom>
          <a:solidFill>
            <a:srgbClr val="00FF00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2" name="Oval 50"/>
          <p:cNvSpPr>
            <a:spLocks noChangeArrowheads="1"/>
          </p:cNvSpPr>
          <p:nvPr/>
        </p:nvSpPr>
        <p:spPr bwMode="auto">
          <a:xfrm>
            <a:off x="1763713" y="3429000"/>
            <a:ext cx="142875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3" name="Oval 51"/>
          <p:cNvSpPr>
            <a:spLocks noChangeArrowheads="1"/>
          </p:cNvSpPr>
          <p:nvPr/>
        </p:nvSpPr>
        <p:spPr bwMode="auto">
          <a:xfrm>
            <a:off x="2051050" y="37163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4" name="Oval 52"/>
          <p:cNvSpPr>
            <a:spLocks noChangeArrowheads="1"/>
          </p:cNvSpPr>
          <p:nvPr/>
        </p:nvSpPr>
        <p:spPr bwMode="auto">
          <a:xfrm>
            <a:off x="2339975" y="4581525"/>
            <a:ext cx="14287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5" name="Oval 53"/>
          <p:cNvSpPr>
            <a:spLocks noChangeArrowheads="1"/>
          </p:cNvSpPr>
          <p:nvPr/>
        </p:nvSpPr>
        <p:spPr bwMode="auto">
          <a:xfrm>
            <a:off x="6156325" y="32131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What if we start with these points?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9223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98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3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8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9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0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3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4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7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0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1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2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3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4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5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6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7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8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9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0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1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2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3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4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5" name="Oval 49"/>
          <p:cNvSpPr>
            <a:spLocks noChangeArrowheads="1"/>
          </p:cNvSpPr>
          <p:nvPr/>
        </p:nvSpPr>
        <p:spPr bwMode="auto">
          <a:xfrm>
            <a:off x="3276600" y="2420938"/>
            <a:ext cx="142875" cy="144462"/>
          </a:xfrm>
          <a:prstGeom prst="ellipse">
            <a:avLst/>
          </a:prstGeom>
          <a:solidFill>
            <a:srgbClr val="00FF00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6" name="Oval 50"/>
          <p:cNvSpPr>
            <a:spLocks noChangeArrowheads="1"/>
          </p:cNvSpPr>
          <p:nvPr/>
        </p:nvSpPr>
        <p:spPr bwMode="auto">
          <a:xfrm>
            <a:off x="1981200" y="2781300"/>
            <a:ext cx="142875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7" name="Oval 51"/>
          <p:cNvSpPr>
            <a:spLocks noChangeArrowheads="1"/>
          </p:cNvSpPr>
          <p:nvPr/>
        </p:nvSpPr>
        <p:spPr bwMode="auto">
          <a:xfrm>
            <a:off x="2844800" y="407670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8" name="Oval 52"/>
          <p:cNvSpPr>
            <a:spLocks noChangeArrowheads="1"/>
          </p:cNvSpPr>
          <p:nvPr/>
        </p:nvSpPr>
        <p:spPr bwMode="auto">
          <a:xfrm>
            <a:off x="2268538" y="4797425"/>
            <a:ext cx="14287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9" name="Oval 53"/>
          <p:cNvSpPr>
            <a:spLocks noChangeArrowheads="1"/>
          </p:cNvSpPr>
          <p:nvPr/>
        </p:nvSpPr>
        <p:spPr bwMode="auto">
          <a:xfrm>
            <a:off x="6227763" y="3357563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50" name="Line 54"/>
          <p:cNvSpPr>
            <a:spLocks noChangeShapeType="1"/>
          </p:cNvSpPr>
          <p:nvPr/>
        </p:nvSpPr>
        <p:spPr bwMode="auto">
          <a:xfrm flipH="1">
            <a:off x="4572000" y="549275"/>
            <a:ext cx="43180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51" name="Line 55"/>
          <p:cNvSpPr>
            <a:spLocks noChangeShapeType="1"/>
          </p:cNvSpPr>
          <p:nvPr/>
        </p:nvSpPr>
        <p:spPr bwMode="auto">
          <a:xfrm flipH="1" flipV="1">
            <a:off x="4643438" y="4076700"/>
            <a:ext cx="433387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52" name="Line 56"/>
          <p:cNvSpPr>
            <a:spLocks noChangeShapeType="1"/>
          </p:cNvSpPr>
          <p:nvPr/>
        </p:nvSpPr>
        <p:spPr bwMode="auto">
          <a:xfrm flipH="1" flipV="1">
            <a:off x="4572000" y="3789363"/>
            <a:ext cx="71438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53" name="Line 59"/>
          <p:cNvSpPr>
            <a:spLocks noChangeShapeType="1"/>
          </p:cNvSpPr>
          <p:nvPr/>
        </p:nvSpPr>
        <p:spPr bwMode="auto">
          <a:xfrm>
            <a:off x="1763713" y="981075"/>
            <a:ext cx="936625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54" name="Line 60"/>
          <p:cNvSpPr>
            <a:spLocks noChangeShapeType="1"/>
          </p:cNvSpPr>
          <p:nvPr/>
        </p:nvSpPr>
        <p:spPr bwMode="auto">
          <a:xfrm flipH="1">
            <a:off x="1116013" y="4076700"/>
            <a:ext cx="35274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55" name="Line 61"/>
          <p:cNvSpPr>
            <a:spLocks noChangeShapeType="1"/>
          </p:cNvSpPr>
          <p:nvPr/>
        </p:nvSpPr>
        <p:spPr bwMode="auto">
          <a:xfrm flipV="1">
            <a:off x="1116013" y="3213100"/>
            <a:ext cx="15843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56" name="Line 62"/>
          <p:cNvSpPr>
            <a:spLocks noChangeShapeType="1"/>
          </p:cNvSpPr>
          <p:nvPr/>
        </p:nvSpPr>
        <p:spPr bwMode="auto">
          <a:xfrm>
            <a:off x="2700338" y="3213100"/>
            <a:ext cx="1871662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dirty="0" smtClean="0"/>
              <a:t>Not very good clusters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849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happens?</a:t>
            </a:r>
            <a:endParaRPr 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What happens if your starting points are in strange places?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Not trivial to avoid, considering the full span of possible data distributions</a:t>
            </a:r>
          </a:p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3837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One Solution</a:t>
            </a:r>
            <a:endParaRPr lang="en-US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Run several times, involving different starting points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cf. </a:t>
            </a:r>
            <a:r>
              <a:rPr lang="en-GB" dirty="0" err="1" smtClean="0"/>
              <a:t>Conati</a:t>
            </a:r>
            <a:r>
              <a:rPr lang="en-GB" dirty="0" smtClean="0"/>
              <a:t> &amp; </a:t>
            </a:r>
            <a:r>
              <a:rPr lang="en-GB" dirty="0" err="1" smtClean="0"/>
              <a:t>Amershi</a:t>
            </a:r>
            <a:r>
              <a:rPr lang="en-GB" dirty="0" smtClean="0"/>
              <a:t> (2009)</a:t>
            </a:r>
          </a:p>
        </p:txBody>
      </p:sp>
      <p:sp>
        <p:nvSpPr>
          <p:cNvPr id="2" name="AutoShape 2" descr="https://www.cs.ubc.ca/sites/cs/files/node_images/conati1_0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https://www.cs.ubc.ca/sites/cs/files/node_images/conati1_0.jpg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http://educationaldatamining.org/EDM2010/wp-content/uploads/2009/09/conati-144x150.jpg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429250"/>
            <a:ext cx="1371600" cy="1428750"/>
          </a:xfrm>
          <a:prstGeom prst="rect">
            <a:avLst/>
          </a:prstGeom>
        </p:spPr>
      </p:pic>
      <p:sp>
        <p:nvSpPr>
          <p:cNvPr id="6" name="AutoShape 8" descr="http://dub.washington.edu/djangosite/media/icons/people/me2_.jpg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01" r="15126" b="32350"/>
          <a:stretch/>
        </p:blipFill>
        <p:spPr>
          <a:xfrm>
            <a:off x="7924800" y="5425355"/>
            <a:ext cx="1242391" cy="145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80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Take the following examples</a:t>
            </a:r>
          </a:p>
          <a:p>
            <a:r>
              <a:rPr lang="en-US" dirty="0" smtClean="0"/>
              <a:t>(The slides will be available in course materials so you can work through them)</a:t>
            </a:r>
          </a:p>
          <a:p>
            <a:endParaRPr lang="en-US" dirty="0"/>
          </a:p>
          <a:p>
            <a:r>
              <a:rPr lang="en-US" dirty="0" smtClean="0"/>
              <a:t>And execute k-means for them</a:t>
            </a:r>
          </a:p>
          <a:p>
            <a:endParaRPr lang="en-US" dirty="0"/>
          </a:p>
          <a:p>
            <a:r>
              <a:rPr lang="en-US" dirty="0"/>
              <a:t>Do </a:t>
            </a:r>
            <a:r>
              <a:rPr lang="en-US" dirty="0" smtClean="0"/>
              <a:t>this by hand…</a:t>
            </a:r>
          </a:p>
          <a:p>
            <a:endParaRPr lang="en-US" dirty="0"/>
          </a:p>
          <a:p>
            <a:r>
              <a:rPr lang="en-US" dirty="0" smtClean="0"/>
              <a:t>Focus </a:t>
            </a:r>
            <a:r>
              <a:rPr lang="en-US" dirty="0"/>
              <a:t>on getting the concept rather than the exact right answer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dirty="0"/>
              <a:t>Solutions are by hand rather than actually using code, and are not guaranteed to be perfect)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16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7620000" y="990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7772400" y="5715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47244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8153400" cy="990600"/>
          </a:xfrm>
        </p:spPr>
        <p:txBody>
          <a:bodyPr/>
          <a:lstStyle/>
          <a:p>
            <a:pPr algn="ctr"/>
            <a:r>
              <a:rPr lang="en-US" dirty="0" smtClean="0"/>
              <a:t>Exercise 7-1-1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837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Pause Here with In-Video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this yourself if you want to</a:t>
            </a:r>
          </a:p>
          <a:p>
            <a:endParaRPr lang="en-US" dirty="0" smtClean="0"/>
          </a:p>
          <a:p>
            <a:r>
              <a:rPr lang="en-US" dirty="0" smtClean="0"/>
              <a:t>Only quiz option: go ahead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04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7620000" y="990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7772400" y="5715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47244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8153400" cy="990600"/>
          </a:xfrm>
        </p:spPr>
        <p:txBody>
          <a:bodyPr/>
          <a:lstStyle/>
          <a:p>
            <a:pPr algn="ctr"/>
            <a:r>
              <a:rPr lang="en-US" dirty="0" smtClean="0"/>
              <a:t>Solution Step 1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116013" y="3429000"/>
            <a:ext cx="21605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978025" y="1270000"/>
            <a:ext cx="1602582" cy="2155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1978025" y="3429000"/>
            <a:ext cx="2232026" cy="2232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5397120" y="3329748"/>
            <a:ext cx="1602582" cy="2155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025473" y="1011238"/>
            <a:ext cx="2407754" cy="2445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959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3"/>
          <p:cNvSpPr>
            <a:spLocks noChangeArrowheads="1"/>
          </p:cNvSpPr>
          <p:nvPr/>
        </p:nvSpPr>
        <p:spPr bwMode="auto">
          <a:xfrm>
            <a:off x="1835149" y="2421732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6588124" y="1834702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6672952" y="4545012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2266950" y="4703072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3778250" y="2859087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8153400" cy="990600"/>
          </a:xfrm>
        </p:spPr>
        <p:txBody>
          <a:bodyPr/>
          <a:lstStyle/>
          <a:p>
            <a:pPr algn="ctr"/>
            <a:r>
              <a:rPr lang="en-US" dirty="0" smtClean="0"/>
              <a:t>Solution Step 2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116013" y="3429000"/>
            <a:ext cx="21605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978025" y="1270000"/>
            <a:ext cx="1602582" cy="2155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1978025" y="3429000"/>
            <a:ext cx="2232026" cy="2232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5397120" y="3329748"/>
            <a:ext cx="1602582" cy="2155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025473" y="1011238"/>
            <a:ext cx="2407754" cy="2445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72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have a large number of data points</a:t>
            </a:r>
          </a:p>
          <a:p>
            <a:r>
              <a:rPr lang="en-US" dirty="0" smtClean="0"/>
              <a:t>You want to find what structure there is among the data points</a:t>
            </a:r>
          </a:p>
          <a:p>
            <a:endParaRPr lang="en-US" dirty="0"/>
          </a:p>
          <a:p>
            <a:r>
              <a:rPr lang="en-US" dirty="0" smtClean="0"/>
              <a:t>You don’t know anything a priori about the structure </a:t>
            </a:r>
          </a:p>
          <a:p>
            <a:endParaRPr lang="en-US" dirty="0" smtClean="0"/>
          </a:p>
          <a:p>
            <a:r>
              <a:rPr lang="en-US" dirty="0" smtClean="0"/>
              <a:t>Clustering tries to find data points that “group together”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304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3"/>
          <p:cNvSpPr>
            <a:spLocks noChangeArrowheads="1"/>
          </p:cNvSpPr>
          <p:nvPr/>
        </p:nvSpPr>
        <p:spPr bwMode="auto">
          <a:xfrm>
            <a:off x="1835149" y="2421732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6588124" y="1834702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6672952" y="4545012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2266950" y="4703072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3778250" y="2859087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8153400" cy="990600"/>
          </a:xfrm>
        </p:spPr>
        <p:txBody>
          <a:bodyPr/>
          <a:lstStyle/>
          <a:p>
            <a:pPr algn="ctr"/>
            <a:r>
              <a:rPr lang="en-US" dirty="0" smtClean="0"/>
              <a:t>Solution Step 3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116013" y="3733800"/>
            <a:ext cx="21605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051050" y="1344216"/>
            <a:ext cx="1782279" cy="2389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2717316" y="3424547"/>
            <a:ext cx="2232026" cy="2232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4148051" y="2278063"/>
            <a:ext cx="2008274" cy="2552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745465" y="1126529"/>
            <a:ext cx="2407754" cy="2445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5243098" y="3285331"/>
            <a:ext cx="2495965" cy="22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319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3"/>
          <p:cNvSpPr>
            <a:spLocks noChangeArrowheads="1"/>
          </p:cNvSpPr>
          <p:nvPr/>
        </p:nvSpPr>
        <p:spPr bwMode="auto">
          <a:xfrm>
            <a:off x="1966223" y="2747963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5887622" y="1989138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6659562" y="4363243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2279720" y="4623869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3738769" y="2820194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8153400" cy="990600"/>
          </a:xfrm>
        </p:spPr>
        <p:txBody>
          <a:bodyPr/>
          <a:lstStyle/>
          <a:p>
            <a:pPr algn="ctr"/>
            <a:r>
              <a:rPr lang="en-US" dirty="0" smtClean="0"/>
              <a:t>Solution Step 4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116013" y="3733800"/>
            <a:ext cx="21605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051050" y="1344216"/>
            <a:ext cx="1782279" cy="2389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2717316" y="3424547"/>
            <a:ext cx="2232026" cy="2232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4148051" y="2278063"/>
            <a:ext cx="2008274" cy="2552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745465" y="1126529"/>
            <a:ext cx="2407754" cy="2445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5243098" y="3285331"/>
            <a:ext cx="2495965" cy="22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175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3"/>
          <p:cNvSpPr>
            <a:spLocks noChangeArrowheads="1"/>
          </p:cNvSpPr>
          <p:nvPr/>
        </p:nvSpPr>
        <p:spPr bwMode="auto">
          <a:xfrm>
            <a:off x="1966223" y="2747963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5887622" y="1989138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6659562" y="4363243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2279720" y="4623869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3738769" y="2820194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8153400" cy="990600"/>
          </a:xfrm>
        </p:spPr>
        <p:txBody>
          <a:bodyPr/>
          <a:lstStyle/>
          <a:p>
            <a:pPr algn="ctr"/>
            <a:r>
              <a:rPr lang="en-US" dirty="0" smtClean="0"/>
              <a:t>Solution Step 5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116013" y="3657600"/>
            <a:ext cx="21605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671211" y="765175"/>
            <a:ext cx="376789" cy="2889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2717316" y="3424547"/>
            <a:ext cx="2232026" cy="2232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4148051" y="2278063"/>
            <a:ext cx="2008274" cy="2552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622743" y="1141990"/>
            <a:ext cx="2407754" cy="2445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5219700" y="2964657"/>
            <a:ext cx="2705100" cy="589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784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3"/>
          <p:cNvSpPr>
            <a:spLocks noChangeArrowheads="1"/>
          </p:cNvSpPr>
          <p:nvPr/>
        </p:nvSpPr>
        <p:spPr bwMode="auto">
          <a:xfrm>
            <a:off x="1966223" y="2747963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5887622" y="1989138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6659562" y="4363243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2279720" y="4623869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3738769" y="2820194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116013" y="3657600"/>
            <a:ext cx="21605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671211" y="765175"/>
            <a:ext cx="376789" cy="2889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2717316" y="3424547"/>
            <a:ext cx="2232026" cy="2232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4148051" y="2278063"/>
            <a:ext cx="2008274" cy="2552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622743" y="1141990"/>
            <a:ext cx="2407754" cy="2445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5219700" y="2964657"/>
            <a:ext cx="2705100" cy="589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8153400" cy="990600"/>
          </a:xfrm>
        </p:spPr>
        <p:txBody>
          <a:bodyPr/>
          <a:lstStyle/>
          <a:p>
            <a:pPr algn="ctr"/>
            <a:r>
              <a:rPr lang="en-US" dirty="0" smtClean="0"/>
              <a:t>No points switched -- convergence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96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K-Means did pretty reasonable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89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7772400" y="5638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7772400" y="762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54"/>
          <p:cNvSpPr>
            <a:spLocks noChangeArrowheads="1"/>
          </p:cNvSpPr>
          <p:nvPr/>
        </p:nvSpPr>
        <p:spPr bwMode="auto">
          <a:xfrm>
            <a:off x="7620000" y="990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4"/>
          <p:cNvSpPr>
            <a:spLocks noChangeArrowheads="1"/>
          </p:cNvSpPr>
          <p:nvPr/>
        </p:nvSpPr>
        <p:spPr bwMode="auto">
          <a:xfrm>
            <a:off x="7772400" y="5715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47244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8153400" cy="990600"/>
          </a:xfrm>
        </p:spPr>
        <p:txBody>
          <a:bodyPr/>
          <a:lstStyle/>
          <a:p>
            <a:pPr algn="ctr"/>
            <a:r>
              <a:rPr lang="en-US" dirty="0" smtClean="0"/>
              <a:t>Exercise 7-1-2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95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Pause Here with In-Video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this yourself if you want to</a:t>
            </a:r>
          </a:p>
          <a:p>
            <a:endParaRPr lang="en-US" dirty="0" smtClean="0"/>
          </a:p>
          <a:p>
            <a:r>
              <a:rPr lang="en-US" dirty="0" smtClean="0"/>
              <a:t>Only quiz option: go ahead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34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7772400" y="5638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7772400" y="762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54"/>
          <p:cNvSpPr>
            <a:spLocks noChangeArrowheads="1"/>
          </p:cNvSpPr>
          <p:nvPr/>
        </p:nvSpPr>
        <p:spPr bwMode="auto">
          <a:xfrm>
            <a:off x="7620000" y="990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4"/>
          <p:cNvSpPr>
            <a:spLocks noChangeArrowheads="1"/>
          </p:cNvSpPr>
          <p:nvPr/>
        </p:nvSpPr>
        <p:spPr bwMode="auto">
          <a:xfrm>
            <a:off x="7772400" y="5715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47244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8153400" cy="990600"/>
          </a:xfrm>
        </p:spPr>
        <p:txBody>
          <a:bodyPr/>
          <a:lstStyle/>
          <a:p>
            <a:pPr algn="ctr"/>
            <a:r>
              <a:rPr lang="en-US" dirty="0" smtClean="0"/>
              <a:t>Solution Step 1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1331913" y="1135063"/>
            <a:ext cx="2782887" cy="3280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2438400" y="3140869"/>
            <a:ext cx="2138362" cy="2598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486400" y="908050"/>
            <a:ext cx="1993899" cy="3128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4646750" y="2852738"/>
            <a:ext cx="3048000" cy="2903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171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7772400" y="5638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7772400" y="762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2219325" y="2636838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54"/>
          <p:cNvSpPr>
            <a:spLocks noChangeArrowheads="1"/>
          </p:cNvSpPr>
          <p:nvPr/>
        </p:nvSpPr>
        <p:spPr bwMode="auto">
          <a:xfrm>
            <a:off x="7777576" y="765175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4"/>
          <p:cNvSpPr>
            <a:spLocks noChangeArrowheads="1"/>
          </p:cNvSpPr>
          <p:nvPr/>
        </p:nvSpPr>
        <p:spPr bwMode="auto">
          <a:xfrm>
            <a:off x="7772400" y="56388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2524125" y="4036942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3167683" y="2909542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8153400" cy="990600"/>
          </a:xfrm>
        </p:spPr>
        <p:txBody>
          <a:bodyPr/>
          <a:lstStyle/>
          <a:p>
            <a:pPr algn="ctr"/>
            <a:r>
              <a:rPr lang="en-US" dirty="0" smtClean="0"/>
              <a:t>Solution Step 2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1331913" y="1135063"/>
            <a:ext cx="2782887" cy="3280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2438400" y="3140869"/>
            <a:ext cx="2138362" cy="2598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486400" y="908050"/>
            <a:ext cx="1993899" cy="3128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4646750" y="2852738"/>
            <a:ext cx="3048000" cy="2903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441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7772400" y="5638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7772400" y="762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2219325" y="2636838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54"/>
          <p:cNvSpPr>
            <a:spLocks noChangeArrowheads="1"/>
          </p:cNvSpPr>
          <p:nvPr/>
        </p:nvSpPr>
        <p:spPr bwMode="auto">
          <a:xfrm>
            <a:off x="7777576" y="765175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4"/>
          <p:cNvSpPr>
            <a:spLocks noChangeArrowheads="1"/>
          </p:cNvSpPr>
          <p:nvPr/>
        </p:nvSpPr>
        <p:spPr bwMode="auto">
          <a:xfrm>
            <a:off x="7772400" y="56388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2524125" y="4036942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3167683" y="2909542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8153400" cy="990600"/>
          </a:xfrm>
        </p:spPr>
        <p:txBody>
          <a:bodyPr/>
          <a:lstStyle/>
          <a:p>
            <a:pPr algn="ctr"/>
            <a:r>
              <a:rPr lang="en-US" dirty="0" smtClean="0"/>
              <a:t>Solution Step 3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2627312" y="1905000"/>
            <a:ext cx="540371" cy="1363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2438400" y="3140869"/>
            <a:ext cx="2138362" cy="2598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649786" y="1026715"/>
            <a:ext cx="1993899" cy="3128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3881437" y="2237754"/>
            <a:ext cx="3048000" cy="2903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1116013" y="3348831"/>
            <a:ext cx="1448317" cy="340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05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Trivial Example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Let’s say your data has two variables</a:t>
            </a:r>
          </a:p>
          <a:p>
            <a:pPr lvl="1" eaLnBrk="1" hangingPunct="1"/>
            <a:r>
              <a:rPr lang="en-GB" dirty="0" smtClean="0"/>
              <a:t>Probability the student knows the skill from BKT (</a:t>
            </a:r>
            <a:r>
              <a:rPr lang="en-GB" dirty="0" err="1" smtClean="0"/>
              <a:t>Pknow</a:t>
            </a:r>
            <a:r>
              <a:rPr lang="en-GB" dirty="0" smtClean="0"/>
              <a:t>)</a:t>
            </a:r>
          </a:p>
          <a:p>
            <a:pPr lvl="1" eaLnBrk="1" hangingPunct="1"/>
            <a:r>
              <a:rPr lang="en-GB" dirty="0" smtClean="0"/>
              <a:t>Unitized Time</a:t>
            </a:r>
          </a:p>
          <a:p>
            <a:pPr lvl="1" eaLnBrk="1" hangingPunct="1"/>
            <a:endParaRPr lang="en-GB" dirty="0" smtClean="0"/>
          </a:p>
          <a:p>
            <a:r>
              <a:rPr lang="en-US" dirty="0" smtClean="0"/>
              <a:t>Note: clustering works for (and is effective in) </a:t>
            </a:r>
            <a:br>
              <a:rPr lang="en-US" dirty="0" smtClean="0"/>
            </a:br>
            <a:r>
              <a:rPr lang="en-US" dirty="0" smtClean="0"/>
              <a:t>large feature spaces</a:t>
            </a:r>
          </a:p>
        </p:txBody>
      </p:sp>
    </p:spTree>
    <p:extLst>
      <p:ext uri="{BB962C8B-B14F-4D97-AF65-F5344CB8AC3E}">
        <p14:creationId xmlns:p14="http://schemas.microsoft.com/office/powerpoint/2010/main" val="283878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7772400" y="5638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7772400" y="762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2297388" y="2810117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54"/>
          <p:cNvSpPr>
            <a:spLocks noChangeArrowheads="1"/>
          </p:cNvSpPr>
          <p:nvPr/>
        </p:nvSpPr>
        <p:spPr bwMode="auto">
          <a:xfrm>
            <a:off x="7777576" y="765175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4"/>
          <p:cNvSpPr>
            <a:spLocks noChangeArrowheads="1"/>
          </p:cNvSpPr>
          <p:nvPr/>
        </p:nvSpPr>
        <p:spPr bwMode="auto">
          <a:xfrm>
            <a:off x="7772400" y="56388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2383113" y="3932237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3088582" y="2895634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8153400" cy="990600"/>
          </a:xfrm>
        </p:spPr>
        <p:txBody>
          <a:bodyPr/>
          <a:lstStyle/>
          <a:p>
            <a:pPr algn="ctr"/>
            <a:r>
              <a:rPr lang="en-US" dirty="0" smtClean="0"/>
              <a:t>Solution Step 4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2627312" y="1905000"/>
            <a:ext cx="540371" cy="1363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2438400" y="3140869"/>
            <a:ext cx="2138362" cy="2598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649786" y="1026715"/>
            <a:ext cx="1993899" cy="3128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3881437" y="2237754"/>
            <a:ext cx="3048000" cy="2903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1116013" y="3348831"/>
            <a:ext cx="1448317" cy="340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25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7772400" y="5638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7772400" y="762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2297388" y="2810117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54"/>
          <p:cNvSpPr>
            <a:spLocks noChangeArrowheads="1"/>
          </p:cNvSpPr>
          <p:nvPr/>
        </p:nvSpPr>
        <p:spPr bwMode="auto">
          <a:xfrm>
            <a:off x="7777576" y="765175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4"/>
          <p:cNvSpPr>
            <a:spLocks noChangeArrowheads="1"/>
          </p:cNvSpPr>
          <p:nvPr/>
        </p:nvSpPr>
        <p:spPr bwMode="auto">
          <a:xfrm>
            <a:off x="7772400" y="56388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2383113" y="3932237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3088582" y="2895634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8153400" cy="990600"/>
          </a:xfrm>
        </p:spPr>
        <p:txBody>
          <a:bodyPr/>
          <a:lstStyle/>
          <a:p>
            <a:pPr algn="ctr"/>
            <a:r>
              <a:rPr lang="en-US" dirty="0" smtClean="0"/>
              <a:t>Solution Step 5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2627313" y="1905000"/>
            <a:ext cx="420687" cy="1363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2438400" y="3140870"/>
            <a:ext cx="2211386" cy="2497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649786" y="1026715"/>
            <a:ext cx="1993899" cy="3128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3881437" y="2237754"/>
            <a:ext cx="3048000" cy="2903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1116013" y="3348831"/>
            <a:ext cx="1448317" cy="340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27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three clusters in the same data lump might move around for a little while</a:t>
            </a:r>
          </a:p>
          <a:p>
            <a:endParaRPr lang="en-US" dirty="0"/>
          </a:p>
          <a:p>
            <a:r>
              <a:rPr lang="en-US" dirty="0" smtClean="0"/>
              <a:t>But really, what we have here is one cluster and two outliers…</a:t>
            </a:r>
          </a:p>
          <a:p>
            <a:endParaRPr lang="en-US" dirty="0"/>
          </a:p>
          <a:p>
            <a:r>
              <a:rPr lang="en-US" dirty="0" smtClean="0"/>
              <a:t>k should be 3 rather than 5</a:t>
            </a:r>
          </a:p>
          <a:p>
            <a:pPr lvl="1"/>
            <a:r>
              <a:rPr lang="en-US" dirty="0" smtClean="0"/>
              <a:t>See next lecture to learn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69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7781925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54"/>
          <p:cNvSpPr>
            <a:spLocks noChangeArrowheads="1"/>
          </p:cNvSpPr>
          <p:nvPr/>
        </p:nvSpPr>
        <p:spPr bwMode="auto">
          <a:xfrm>
            <a:off x="7772400" y="990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4"/>
          <p:cNvSpPr>
            <a:spLocks noChangeArrowheads="1"/>
          </p:cNvSpPr>
          <p:nvPr/>
        </p:nvSpPr>
        <p:spPr bwMode="auto">
          <a:xfrm>
            <a:off x="7772400" y="5715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47244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8153400" cy="990600"/>
          </a:xfrm>
        </p:spPr>
        <p:txBody>
          <a:bodyPr/>
          <a:lstStyle/>
          <a:p>
            <a:pPr algn="ctr"/>
            <a:r>
              <a:rPr lang="en-US" dirty="0" smtClean="0"/>
              <a:t>Exercise 7-1-3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589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Pause Here with In-Video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this yourself if you want to</a:t>
            </a:r>
          </a:p>
          <a:p>
            <a:endParaRPr lang="en-US" dirty="0" smtClean="0"/>
          </a:p>
          <a:p>
            <a:r>
              <a:rPr lang="en-US" dirty="0" smtClean="0"/>
              <a:t>Only quiz option: go ahead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57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 dirty="0" err="1"/>
              <a:t>pknow</a:t>
            </a:r>
            <a:endParaRPr lang="en-US" dirty="0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7781925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54"/>
          <p:cNvSpPr>
            <a:spLocks noChangeArrowheads="1"/>
          </p:cNvSpPr>
          <p:nvPr/>
        </p:nvSpPr>
        <p:spPr bwMode="auto">
          <a:xfrm>
            <a:off x="7772400" y="310829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4"/>
          <p:cNvSpPr>
            <a:spLocks noChangeArrowheads="1"/>
          </p:cNvSpPr>
          <p:nvPr/>
        </p:nvSpPr>
        <p:spPr bwMode="auto">
          <a:xfrm>
            <a:off x="7772400" y="5715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8153400" cy="990600"/>
          </a:xfrm>
        </p:spPr>
        <p:txBody>
          <a:bodyPr/>
          <a:lstStyle/>
          <a:p>
            <a:pPr algn="ctr"/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56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67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68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Oval 53"/>
          <p:cNvSpPr>
            <a:spLocks noChangeArrowheads="1"/>
          </p:cNvSpPr>
          <p:nvPr/>
        </p:nvSpPr>
        <p:spPr bwMode="auto">
          <a:xfrm>
            <a:off x="2297388" y="2810117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Oval 54"/>
          <p:cNvSpPr>
            <a:spLocks noChangeArrowheads="1"/>
          </p:cNvSpPr>
          <p:nvPr/>
        </p:nvSpPr>
        <p:spPr bwMode="auto">
          <a:xfrm>
            <a:off x="2383113" y="3932237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Oval 54"/>
          <p:cNvSpPr>
            <a:spLocks noChangeArrowheads="1"/>
          </p:cNvSpPr>
          <p:nvPr/>
        </p:nvSpPr>
        <p:spPr bwMode="auto">
          <a:xfrm>
            <a:off x="3088582" y="2895634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2" name="Straight Connector 101"/>
          <p:cNvCxnSpPr/>
          <p:nvPr/>
        </p:nvCxnSpPr>
        <p:spPr>
          <a:xfrm flipH="1">
            <a:off x="2627313" y="1905000"/>
            <a:ext cx="420687" cy="1363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 flipV="1">
            <a:off x="2438400" y="3140870"/>
            <a:ext cx="2211386" cy="2497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486400" y="533400"/>
            <a:ext cx="0" cy="4551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5486400" y="4389835"/>
            <a:ext cx="3627783" cy="23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>
            <a:off x="1116013" y="3348831"/>
            <a:ext cx="1448317" cy="340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56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bottom-right cluster is actually empty!</a:t>
            </a:r>
          </a:p>
          <a:p>
            <a:r>
              <a:rPr lang="en-US" dirty="0" smtClean="0"/>
              <a:t>There was never a point where that centroid was actually closest to any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10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5019675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8229600" y="33528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2590800" y="3048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"/>
          <p:cNvSpPr>
            <a:spLocks noChangeArrowheads="1"/>
          </p:cNvSpPr>
          <p:nvPr/>
        </p:nvSpPr>
        <p:spPr bwMode="auto"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24"/>
          <p:cNvSpPr>
            <a:spLocks noChangeArrowheads="1"/>
          </p:cNvSpPr>
          <p:nvPr/>
        </p:nvSpPr>
        <p:spPr bwMode="auto"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25"/>
          <p:cNvSpPr>
            <a:spLocks noChangeArrowheads="1"/>
          </p:cNvSpPr>
          <p:nvPr/>
        </p:nvSpPr>
        <p:spPr bwMode="auto"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39"/>
          <p:cNvSpPr>
            <a:spLocks noChangeArrowheads="1"/>
          </p:cNvSpPr>
          <p:nvPr/>
        </p:nvSpPr>
        <p:spPr bwMode="auto"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40"/>
          <p:cNvSpPr>
            <a:spLocks noChangeArrowheads="1"/>
          </p:cNvSpPr>
          <p:nvPr/>
        </p:nvSpPr>
        <p:spPr bwMode="auto"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41"/>
          <p:cNvSpPr>
            <a:spLocks noChangeArrowheads="1"/>
          </p:cNvSpPr>
          <p:nvPr/>
        </p:nvSpPr>
        <p:spPr bwMode="auto"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43"/>
          <p:cNvSpPr>
            <a:spLocks noChangeArrowheads="1"/>
          </p:cNvSpPr>
          <p:nvPr/>
        </p:nvSpPr>
        <p:spPr bwMode="auto"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8153400" cy="990600"/>
          </a:xfrm>
        </p:spPr>
        <p:txBody>
          <a:bodyPr/>
          <a:lstStyle/>
          <a:p>
            <a:pPr algn="ctr"/>
            <a:r>
              <a:rPr lang="en-US" dirty="0" smtClean="0"/>
              <a:t>Exercise 7-1-4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1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Pause Here with In-Video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this yourself if you want to</a:t>
            </a:r>
          </a:p>
          <a:p>
            <a:endParaRPr lang="en-US" dirty="0" smtClean="0"/>
          </a:p>
          <a:p>
            <a:r>
              <a:rPr lang="en-US" dirty="0" smtClean="0"/>
              <a:t>Only quiz option: go ahead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57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5019675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8229600" y="33528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2590800" y="3048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"/>
          <p:cNvSpPr>
            <a:spLocks noChangeArrowheads="1"/>
          </p:cNvSpPr>
          <p:nvPr/>
        </p:nvSpPr>
        <p:spPr bwMode="auto"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24"/>
          <p:cNvSpPr>
            <a:spLocks noChangeArrowheads="1"/>
          </p:cNvSpPr>
          <p:nvPr/>
        </p:nvSpPr>
        <p:spPr bwMode="auto"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25"/>
          <p:cNvSpPr>
            <a:spLocks noChangeArrowheads="1"/>
          </p:cNvSpPr>
          <p:nvPr/>
        </p:nvSpPr>
        <p:spPr bwMode="auto"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39"/>
          <p:cNvSpPr>
            <a:spLocks noChangeArrowheads="1"/>
          </p:cNvSpPr>
          <p:nvPr/>
        </p:nvSpPr>
        <p:spPr bwMode="auto"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40"/>
          <p:cNvSpPr>
            <a:spLocks noChangeArrowheads="1"/>
          </p:cNvSpPr>
          <p:nvPr/>
        </p:nvSpPr>
        <p:spPr bwMode="auto"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41"/>
          <p:cNvSpPr>
            <a:spLocks noChangeArrowheads="1"/>
          </p:cNvSpPr>
          <p:nvPr/>
        </p:nvSpPr>
        <p:spPr bwMode="auto"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43"/>
          <p:cNvSpPr>
            <a:spLocks noChangeArrowheads="1"/>
          </p:cNvSpPr>
          <p:nvPr/>
        </p:nvSpPr>
        <p:spPr bwMode="auto"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8153400" cy="990600"/>
          </a:xfrm>
        </p:spPr>
        <p:txBody>
          <a:bodyPr/>
          <a:lstStyle/>
          <a:p>
            <a:pPr algn="ctr"/>
            <a:r>
              <a:rPr lang="en-US" dirty="0" smtClean="0"/>
              <a:t>Solution Step 1</a:t>
            </a:r>
            <a:endParaRPr lang="en-US" dirty="0"/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1104642" y="609600"/>
            <a:ext cx="3755489" cy="2001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1099880" y="3857972"/>
            <a:ext cx="4710370" cy="1371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795837" y="0"/>
            <a:ext cx="685800" cy="5935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700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Oval 4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Oval 5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Oval 6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Oval 7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Oval 8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Oval 9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Oval 10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Oval 11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Oval 12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Oval 13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Text Box 14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13325" name="Text Box 15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13326" name="Text Box 16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13327" name="Line 17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Line 18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Oval 19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Oval 20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Oval 21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Oval 22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Oval 23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Oval 24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5" name="Oval 25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6" name="Oval 26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7" name="Oval 27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8" name="Oval 28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9" name="Oval 29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0" name="Oval 30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1" name="Oval 31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2" name="Oval 32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3" name="Oval 33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4" name="Oval 34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5" name="Oval 35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6" name="Oval 36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7" name="Oval 37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Oval 38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Oval 39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Oval 40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1" name="Oval 41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2" name="Oval 42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3" name="Oval 43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4" name="Oval 44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5" name="Oval 45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6" name="Oval 46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7" name="Oval 47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8" name="Oval 48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9" name="Oval 49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60" name="Oval 50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1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5019675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2374416" y="4543598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6781800" y="33528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3310740" y="3248439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"/>
          <p:cNvSpPr>
            <a:spLocks noChangeArrowheads="1"/>
          </p:cNvSpPr>
          <p:nvPr/>
        </p:nvSpPr>
        <p:spPr bwMode="auto"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24"/>
          <p:cNvSpPr>
            <a:spLocks noChangeArrowheads="1"/>
          </p:cNvSpPr>
          <p:nvPr/>
        </p:nvSpPr>
        <p:spPr bwMode="auto"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25"/>
          <p:cNvSpPr>
            <a:spLocks noChangeArrowheads="1"/>
          </p:cNvSpPr>
          <p:nvPr/>
        </p:nvSpPr>
        <p:spPr bwMode="auto"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39"/>
          <p:cNvSpPr>
            <a:spLocks noChangeArrowheads="1"/>
          </p:cNvSpPr>
          <p:nvPr/>
        </p:nvSpPr>
        <p:spPr bwMode="auto"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40"/>
          <p:cNvSpPr>
            <a:spLocks noChangeArrowheads="1"/>
          </p:cNvSpPr>
          <p:nvPr/>
        </p:nvSpPr>
        <p:spPr bwMode="auto"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41"/>
          <p:cNvSpPr>
            <a:spLocks noChangeArrowheads="1"/>
          </p:cNvSpPr>
          <p:nvPr/>
        </p:nvSpPr>
        <p:spPr bwMode="auto"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43"/>
          <p:cNvSpPr>
            <a:spLocks noChangeArrowheads="1"/>
          </p:cNvSpPr>
          <p:nvPr/>
        </p:nvSpPr>
        <p:spPr bwMode="auto"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8153400" cy="990600"/>
          </a:xfrm>
        </p:spPr>
        <p:txBody>
          <a:bodyPr/>
          <a:lstStyle/>
          <a:p>
            <a:pPr algn="ctr"/>
            <a:r>
              <a:rPr lang="en-US" dirty="0" smtClean="0"/>
              <a:t>Solution Step 2</a:t>
            </a:r>
            <a:endParaRPr lang="en-US" dirty="0"/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1104642" y="609600"/>
            <a:ext cx="3755489" cy="2001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1099880" y="3857972"/>
            <a:ext cx="4710370" cy="1371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795837" y="0"/>
            <a:ext cx="685800" cy="5935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27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5019675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2374416" y="4543598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6781800" y="33528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3310740" y="3248439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"/>
          <p:cNvSpPr>
            <a:spLocks noChangeArrowheads="1"/>
          </p:cNvSpPr>
          <p:nvPr/>
        </p:nvSpPr>
        <p:spPr bwMode="auto"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24"/>
          <p:cNvSpPr>
            <a:spLocks noChangeArrowheads="1"/>
          </p:cNvSpPr>
          <p:nvPr/>
        </p:nvSpPr>
        <p:spPr bwMode="auto"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25"/>
          <p:cNvSpPr>
            <a:spLocks noChangeArrowheads="1"/>
          </p:cNvSpPr>
          <p:nvPr/>
        </p:nvSpPr>
        <p:spPr bwMode="auto"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39"/>
          <p:cNvSpPr>
            <a:spLocks noChangeArrowheads="1"/>
          </p:cNvSpPr>
          <p:nvPr/>
        </p:nvSpPr>
        <p:spPr bwMode="auto"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40"/>
          <p:cNvSpPr>
            <a:spLocks noChangeArrowheads="1"/>
          </p:cNvSpPr>
          <p:nvPr/>
        </p:nvSpPr>
        <p:spPr bwMode="auto"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41"/>
          <p:cNvSpPr>
            <a:spLocks noChangeArrowheads="1"/>
          </p:cNvSpPr>
          <p:nvPr/>
        </p:nvSpPr>
        <p:spPr bwMode="auto"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43"/>
          <p:cNvSpPr>
            <a:spLocks noChangeArrowheads="1"/>
          </p:cNvSpPr>
          <p:nvPr/>
        </p:nvSpPr>
        <p:spPr bwMode="auto"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8153400" cy="990600"/>
          </a:xfrm>
        </p:spPr>
        <p:txBody>
          <a:bodyPr/>
          <a:lstStyle/>
          <a:p>
            <a:pPr algn="ctr"/>
            <a:r>
              <a:rPr lang="en-US" dirty="0" smtClean="0"/>
              <a:t>Solution Step 3</a:t>
            </a:r>
            <a:endParaRPr lang="en-US" dirty="0"/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1116014" y="600868"/>
            <a:ext cx="3903661" cy="2722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1331913" y="3179763"/>
            <a:ext cx="4478337" cy="2049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5029201" y="0"/>
            <a:ext cx="223836" cy="5935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59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5019675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2500312" y="2129631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2478638" y="4060031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6781800" y="33528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2996406" y="3103976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"/>
          <p:cNvSpPr>
            <a:spLocks noChangeArrowheads="1"/>
          </p:cNvSpPr>
          <p:nvPr/>
        </p:nvSpPr>
        <p:spPr bwMode="auto"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24"/>
          <p:cNvSpPr>
            <a:spLocks noChangeArrowheads="1"/>
          </p:cNvSpPr>
          <p:nvPr/>
        </p:nvSpPr>
        <p:spPr bwMode="auto"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25"/>
          <p:cNvSpPr>
            <a:spLocks noChangeArrowheads="1"/>
          </p:cNvSpPr>
          <p:nvPr/>
        </p:nvSpPr>
        <p:spPr bwMode="auto"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39"/>
          <p:cNvSpPr>
            <a:spLocks noChangeArrowheads="1"/>
          </p:cNvSpPr>
          <p:nvPr/>
        </p:nvSpPr>
        <p:spPr bwMode="auto"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40"/>
          <p:cNvSpPr>
            <a:spLocks noChangeArrowheads="1"/>
          </p:cNvSpPr>
          <p:nvPr/>
        </p:nvSpPr>
        <p:spPr bwMode="auto"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41"/>
          <p:cNvSpPr>
            <a:spLocks noChangeArrowheads="1"/>
          </p:cNvSpPr>
          <p:nvPr/>
        </p:nvSpPr>
        <p:spPr bwMode="auto"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43"/>
          <p:cNvSpPr>
            <a:spLocks noChangeArrowheads="1"/>
          </p:cNvSpPr>
          <p:nvPr/>
        </p:nvSpPr>
        <p:spPr bwMode="auto"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8153400" cy="990600"/>
          </a:xfrm>
        </p:spPr>
        <p:txBody>
          <a:bodyPr/>
          <a:lstStyle/>
          <a:p>
            <a:pPr algn="ctr"/>
            <a:r>
              <a:rPr lang="en-US" dirty="0" smtClean="0"/>
              <a:t>Solution Step 4</a:t>
            </a:r>
            <a:endParaRPr lang="en-US" dirty="0"/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1116014" y="600868"/>
            <a:ext cx="3903661" cy="2722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1331913" y="3179763"/>
            <a:ext cx="4478337" cy="2049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5029201" y="0"/>
            <a:ext cx="223836" cy="5935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7849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5019675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2500312" y="2129631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2478638" y="4060031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6781800" y="33528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2996406" y="3103976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"/>
          <p:cNvSpPr>
            <a:spLocks noChangeArrowheads="1"/>
          </p:cNvSpPr>
          <p:nvPr/>
        </p:nvSpPr>
        <p:spPr bwMode="auto"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24"/>
          <p:cNvSpPr>
            <a:spLocks noChangeArrowheads="1"/>
          </p:cNvSpPr>
          <p:nvPr/>
        </p:nvSpPr>
        <p:spPr bwMode="auto"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25"/>
          <p:cNvSpPr>
            <a:spLocks noChangeArrowheads="1"/>
          </p:cNvSpPr>
          <p:nvPr/>
        </p:nvSpPr>
        <p:spPr bwMode="auto"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39"/>
          <p:cNvSpPr>
            <a:spLocks noChangeArrowheads="1"/>
          </p:cNvSpPr>
          <p:nvPr/>
        </p:nvSpPr>
        <p:spPr bwMode="auto"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40"/>
          <p:cNvSpPr>
            <a:spLocks noChangeArrowheads="1"/>
          </p:cNvSpPr>
          <p:nvPr/>
        </p:nvSpPr>
        <p:spPr bwMode="auto"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41"/>
          <p:cNvSpPr>
            <a:spLocks noChangeArrowheads="1"/>
          </p:cNvSpPr>
          <p:nvPr/>
        </p:nvSpPr>
        <p:spPr bwMode="auto"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43"/>
          <p:cNvSpPr>
            <a:spLocks noChangeArrowheads="1"/>
          </p:cNvSpPr>
          <p:nvPr/>
        </p:nvSpPr>
        <p:spPr bwMode="auto"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8153400" cy="990600"/>
          </a:xfrm>
        </p:spPr>
        <p:txBody>
          <a:bodyPr/>
          <a:lstStyle/>
          <a:p>
            <a:pPr algn="ctr"/>
            <a:r>
              <a:rPr lang="en-US" dirty="0" smtClean="0"/>
              <a:t>Solution Step 5</a:t>
            </a:r>
            <a:endParaRPr lang="en-US" dirty="0"/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1351239" y="955537"/>
            <a:ext cx="3903661" cy="2722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1600200" y="2967831"/>
            <a:ext cx="4478337" cy="2049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755357" y="35718"/>
            <a:ext cx="223836" cy="5935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71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5019675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2266950" y="2636838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2520258" y="3829877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6324600" y="3392487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2771775" y="3063357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"/>
          <p:cNvSpPr>
            <a:spLocks noChangeArrowheads="1"/>
          </p:cNvSpPr>
          <p:nvPr/>
        </p:nvSpPr>
        <p:spPr bwMode="auto"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24"/>
          <p:cNvSpPr>
            <a:spLocks noChangeArrowheads="1"/>
          </p:cNvSpPr>
          <p:nvPr/>
        </p:nvSpPr>
        <p:spPr bwMode="auto"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25"/>
          <p:cNvSpPr>
            <a:spLocks noChangeArrowheads="1"/>
          </p:cNvSpPr>
          <p:nvPr/>
        </p:nvSpPr>
        <p:spPr bwMode="auto"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39"/>
          <p:cNvSpPr>
            <a:spLocks noChangeArrowheads="1"/>
          </p:cNvSpPr>
          <p:nvPr/>
        </p:nvSpPr>
        <p:spPr bwMode="auto"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40"/>
          <p:cNvSpPr>
            <a:spLocks noChangeArrowheads="1"/>
          </p:cNvSpPr>
          <p:nvPr/>
        </p:nvSpPr>
        <p:spPr bwMode="auto"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41"/>
          <p:cNvSpPr>
            <a:spLocks noChangeArrowheads="1"/>
          </p:cNvSpPr>
          <p:nvPr/>
        </p:nvSpPr>
        <p:spPr bwMode="auto"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43"/>
          <p:cNvSpPr>
            <a:spLocks noChangeArrowheads="1"/>
          </p:cNvSpPr>
          <p:nvPr/>
        </p:nvSpPr>
        <p:spPr bwMode="auto"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8153400" cy="990600"/>
          </a:xfrm>
        </p:spPr>
        <p:txBody>
          <a:bodyPr/>
          <a:lstStyle/>
          <a:p>
            <a:pPr algn="ctr"/>
            <a:r>
              <a:rPr lang="en-US" dirty="0" smtClean="0"/>
              <a:t>Solution Step 6</a:t>
            </a:r>
            <a:endParaRPr lang="en-US" dirty="0"/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1351239" y="955537"/>
            <a:ext cx="3903661" cy="2722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1600200" y="2967831"/>
            <a:ext cx="4478337" cy="2049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755357" y="35718"/>
            <a:ext cx="223836" cy="5935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6414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5019675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2266950" y="2636838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2520258" y="3829877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6324600" y="3392487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2771775" y="3063357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"/>
          <p:cNvSpPr>
            <a:spLocks noChangeArrowheads="1"/>
          </p:cNvSpPr>
          <p:nvPr/>
        </p:nvSpPr>
        <p:spPr bwMode="auto"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24"/>
          <p:cNvSpPr>
            <a:spLocks noChangeArrowheads="1"/>
          </p:cNvSpPr>
          <p:nvPr/>
        </p:nvSpPr>
        <p:spPr bwMode="auto"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25"/>
          <p:cNvSpPr>
            <a:spLocks noChangeArrowheads="1"/>
          </p:cNvSpPr>
          <p:nvPr/>
        </p:nvSpPr>
        <p:spPr bwMode="auto"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39"/>
          <p:cNvSpPr>
            <a:spLocks noChangeArrowheads="1"/>
          </p:cNvSpPr>
          <p:nvPr/>
        </p:nvSpPr>
        <p:spPr bwMode="auto"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40"/>
          <p:cNvSpPr>
            <a:spLocks noChangeArrowheads="1"/>
          </p:cNvSpPr>
          <p:nvPr/>
        </p:nvSpPr>
        <p:spPr bwMode="auto"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41"/>
          <p:cNvSpPr>
            <a:spLocks noChangeArrowheads="1"/>
          </p:cNvSpPr>
          <p:nvPr/>
        </p:nvSpPr>
        <p:spPr bwMode="auto"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43"/>
          <p:cNvSpPr>
            <a:spLocks noChangeArrowheads="1"/>
          </p:cNvSpPr>
          <p:nvPr/>
        </p:nvSpPr>
        <p:spPr bwMode="auto"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8153400" cy="990600"/>
          </a:xfrm>
        </p:spPr>
        <p:txBody>
          <a:bodyPr/>
          <a:lstStyle/>
          <a:p>
            <a:pPr algn="ctr"/>
            <a:r>
              <a:rPr lang="en-US" dirty="0" smtClean="0"/>
              <a:t>Solution Step 7</a:t>
            </a:r>
            <a:endParaRPr lang="en-US" dirty="0"/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1600200" y="955537"/>
            <a:ext cx="3654701" cy="2846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1600200" y="2967831"/>
            <a:ext cx="4478337" cy="2049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338639" y="59221"/>
            <a:ext cx="223836" cy="5935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26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5019675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2405684" y="2663031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2520258" y="3725068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6253162" y="3259931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2809875" y="3167409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"/>
          <p:cNvSpPr>
            <a:spLocks noChangeArrowheads="1"/>
          </p:cNvSpPr>
          <p:nvPr/>
        </p:nvSpPr>
        <p:spPr bwMode="auto"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24"/>
          <p:cNvSpPr>
            <a:spLocks noChangeArrowheads="1"/>
          </p:cNvSpPr>
          <p:nvPr/>
        </p:nvSpPr>
        <p:spPr bwMode="auto"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25"/>
          <p:cNvSpPr>
            <a:spLocks noChangeArrowheads="1"/>
          </p:cNvSpPr>
          <p:nvPr/>
        </p:nvSpPr>
        <p:spPr bwMode="auto"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39"/>
          <p:cNvSpPr>
            <a:spLocks noChangeArrowheads="1"/>
          </p:cNvSpPr>
          <p:nvPr/>
        </p:nvSpPr>
        <p:spPr bwMode="auto"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40"/>
          <p:cNvSpPr>
            <a:spLocks noChangeArrowheads="1"/>
          </p:cNvSpPr>
          <p:nvPr/>
        </p:nvSpPr>
        <p:spPr bwMode="auto"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41"/>
          <p:cNvSpPr>
            <a:spLocks noChangeArrowheads="1"/>
          </p:cNvSpPr>
          <p:nvPr/>
        </p:nvSpPr>
        <p:spPr bwMode="auto"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43"/>
          <p:cNvSpPr>
            <a:spLocks noChangeArrowheads="1"/>
          </p:cNvSpPr>
          <p:nvPr/>
        </p:nvSpPr>
        <p:spPr bwMode="auto"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8153400" cy="990600"/>
          </a:xfrm>
        </p:spPr>
        <p:txBody>
          <a:bodyPr/>
          <a:lstStyle/>
          <a:p>
            <a:pPr algn="ctr"/>
            <a:r>
              <a:rPr lang="en-US" dirty="0" smtClean="0"/>
              <a:t>Approximate Solution</a:t>
            </a:r>
            <a:endParaRPr lang="en-US" dirty="0"/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1600200" y="955537"/>
            <a:ext cx="3654701" cy="2846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1600200" y="2967831"/>
            <a:ext cx="4478337" cy="2049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338639" y="59221"/>
            <a:ext cx="223836" cy="5935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9590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Kind of a weird outcome</a:t>
            </a:r>
          </a:p>
          <a:p>
            <a:endParaRPr lang="en-US" dirty="0"/>
          </a:p>
          <a:p>
            <a:r>
              <a:rPr lang="en-US" dirty="0" smtClean="0"/>
              <a:t>By unlucky initial positioning</a:t>
            </a:r>
          </a:p>
          <a:p>
            <a:pPr lvl="1"/>
            <a:r>
              <a:rPr lang="en-US" dirty="0" smtClean="0"/>
              <a:t>One data lump at left became three clusters</a:t>
            </a:r>
          </a:p>
          <a:p>
            <a:pPr lvl="1"/>
            <a:r>
              <a:rPr lang="en-US" dirty="0" smtClean="0"/>
              <a:t>Two clearly distinct data lumps at right became one cluster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36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48768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44196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4495800" y="4114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4953000" y="3581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4876800" y="4191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4648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39624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41910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3886200" y="3276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4800600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4343400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4953000" y="2438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5105400" y="2667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4495800" y="3352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4724400" y="1905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5029200" y="2971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47244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5029200" y="3352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43434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4267200" y="4114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46482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37338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40386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4681538" y="3924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4191000" y="3886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4249738" y="262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4032250" y="2413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3673475" y="29162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3816350" y="27003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4105275" y="3060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4537075" y="24844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257800" y="2895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46482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47244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876800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4343400" y="2362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4724400" y="2362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4321175" y="2844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4724400" y="2667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4267200" y="3657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54"/>
          <p:cNvSpPr>
            <a:spLocks noChangeArrowheads="1"/>
          </p:cNvSpPr>
          <p:nvPr/>
        </p:nvSpPr>
        <p:spPr bwMode="auto">
          <a:xfrm>
            <a:off x="7620000" y="990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4"/>
          <p:cNvSpPr>
            <a:spLocks noChangeArrowheads="1"/>
          </p:cNvSpPr>
          <p:nvPr/>
        </p:nvSpPr>
        <p:spPr bwMode="auto">
          <a:xfrm>
            <a:off x="7772400" y="5715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45720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8153400" cy="990600"/>
          </a:xfrm>
        </p:spPr>
        <p:txBody>
          <a:bodyPr/>
          <a:lstStyle/>
          <a:p>
            <a:pPr algn="ctr"/>
            <a:r>
              <a:rPr lang="en-US" dirty="0" smtClean="0"/>
              <a:t>Exercise 7-1-5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40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Pause Here with In-Video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this yourself if you want to</a:t>
            </a:r>
          </a:p>
          <a:p>
            <a:endParaRPr lang="en-US" dirty="0" smtClean="0"/>
          </a:p>
          <a:p>
            <a:r>
              <a:rPr lang="en-US" dirty="0" smtClean="0"/>
              <a:t>Only quiz option: go ahead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57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3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5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6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7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8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9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0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1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2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4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5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6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7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8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4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5" name="Text Box 49"/>
          <p:cNvSpPr txBox="1">
            <a:spLocks noChangeArrowheads="1"/>
          </p:cNvSpPr>
          <p:nvPr/>
        </p:nvSpPr>
        <p:spPr bwMode="auto">
          <a:xfrm>
            <a:off x="1403350" y="0"/>
            <a:ext cx="6697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dirty="0" smtClean="0"/>
              <a:t>k-Means Clustering Algorithm</a:t>
            </a:r>
            <a:endParaRPr lang="en-US" sz="3200" dirty="0"/>
          </a:p>
        </p:txBody>
      </p:sp>
      <p:sp>
        <p:nvSpPr>
          <p:cNvPr id="14386" name="Oval 50"/>
          <p:cNvSpPr>
            <a:spLocks noChangeArrowheads="1"/>
          </p:cNvSpPr>
          <p:nvPr/>
        </p:nvSpPr>
        <p:spPr bwMode="auto">
          <a:xfrm>
            <a:off x="2051050" y="2852738"/>
            <a:ext cx="142875" cy="144462"/>
          </a:xfrm>
          <a:prstGeom prst="ellipse">
            <a:avLst/>
          </a:prstGeom>
          <a:solidFill>
            <a:srgbClr val="00FF00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7" name="Oval 51"/>
          <p:cNvSpPr>
            <a:spLocks noChangeArrowheads="1"/>
          </p:cNvSpPr>
          <p:nvPr/>
        </p:nvSpPr>
        <p:spPr bwMode="auto">
          <a:xfrm>
            <a:off x="2339975" y="4508500"/>
            <a:ext cx="14287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8" name="Oval 52"/>
          <p:cNvSpPr>
            <a:spLocks noChangeArrowheads="1"/>
          </p:cNvSpPr>
          <p:nvPr/>
        </p:nvSpPr>
        <p:spPr bwMode="auto">
          <a:xfrm>
            <a:off x="3635375" y="2708275"/>
            <a:ext cx="142875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940425" y="213201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Oval 54"/>
          <p:cNvSpPr>
            <a:spLocks noChangeArrowheads="1"/>
          </p:cNvSpPr>
          <p:nvPr/>
        </p:nvSpPr>
        <p:spPr bwMode="auto">
          <a:xfrm>
            <a:off x="6732588" y="4437063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1" name="Line 55"/>
          <p:cNvSpPr>
            <a:spLocks noChangeShapeType="1"/>
          </p:cNvSpPr>
          <p:nvPr/>
        </p:nvSpPr>
        <p:spPr bwMode="auto">
          <a:xfrm>
            <a:off x="2771775" y="1412875"/>
            <a:ext cx="215900" cy="2087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H="1">
            <a:off x="1116013" y="3500438"/>
            <a:ext cx="1871662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3" name="Line 57"/>
          <p:cNvSpPr>
            <a:spLocks noChangeShapeType="1"/>
          </p:cNvSpPr>
          <p:nvPr/>
        </p:nvSpPr>
        <p:spPr bwMode="auto">
          <a:xfrm>
            <a:off x="2987675" y="3500438"/>
            <a:ext cx="3671888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4" name="Line 58"/>
          <p:cNvSpPr>
            <a:spLocks noChangeShapeType="1"/>
          </p:cNvSpPr>
          <p:nvPr/>
        </p:nvSpPr>
        <p:spPr bwMode="auto">
          <a:xfrm>
            <a:off x="4427538" y="1196975"/>
            <a:ext cx="649287" cy="2303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5" name="Line 59"/>
          <p:cNvSpPr>
            <a:spLocks noChangeShapeType="1"/>
          </p:cNvSpPr>
          <p:nvPr/>
        </p:nvSpPr>
        <p:spPr bwMode="auto">
          <a:xfrm flipV="1">
            <a:off x="4500563" y="3500438"/>
            <a:ext cx="576262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6" name="Line 60"/>
          <p:cNvSpPr>
            <a:spLocks noChangeShapeType="1"/>
          </p:cNvSpPr>
          <p:nvPr/>
        </p:nvSpPr>
        <p:spPr bwMode="auto">
          <a:xfrm flipH="1">
            <a:off x="5076825" y="2781300"/>
            <a:ext cx="266382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2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48768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44196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4495800" y="4114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4953000" y="3581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4876800" y="4191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4648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39624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41910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3886200" y="3276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4800600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4343400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4953000" y="2438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5105400" y="2667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4495800" y="3352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4724400" y="1905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5029200" y="2971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47244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5029200" y="3352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43434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4267200" y="4114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46482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37338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40386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4681538" y="3924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4191000" y="3886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4249738" y="262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4032250" y="2413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3673475" y="29162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3816350" y="27003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4105275" y="3060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4537075" y="24844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257800" y="2895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46482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47244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876800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4343400" y="2362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4724400" y="2362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4321175" y="2844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4724400" y="2667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4267200" y="3657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54"/>
          <p:cNvSpPr>
            <a:spLocks noChangeArrowheads="1"/>
          </p:cNvSpPr>
          <p:nvPr/>
        </p:nvSpPr>
        <p:spPr bwMode="auto">
          <a:xfrm>
            <a:off x="7620000" y="990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4"/>
          <p:cNvSpPr>
            <a:spLocks noChangeArrowheads="1"/>
          </p:cNvSpPr>
          <p:nvPr/>
        </p:nvSpPr>
        <p:spPr bwMode="auto">
          <a:xfrm>
            <a:off x="7772400" y="5715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45720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8153400" cy="990600"/>
          </a:xfrm>
        </p:spPr>
        <p:txBody>
          <a:bodyPr/>
          <a:lstStyle/>
          <a:p>
            <a:pPr algn="ctr"/>
            <a:r>
              <a:rPr lang="en-US" dirty="0" smtClean="0"/>
              <a:t>Exercise 7-1-5</a:t>
            </a:r>
            <a:endParaRPr lang="en-US" dirty="0"/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1331913" y="457200"/>
            <a:ext cx="3159125" cy="381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1258888" y="2362200"/>
            <a:ext cx="3133724" cy="3659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876800" y="457200"/>
            <a:ext cx="3429000" cy="3657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4522028" y="2484438"/>
            <a:ext cx="3159125" cy="381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971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That actually kind of came out ok…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37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you can 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lot depends on initial positioning</a:t>
            </a:r>
          </a:p>
          <a:p>
            <a:r>
              <a:rPr lang="en-US" dirty="0" smtClean="0"/>
              <a:t>And on the number of clusters</a:t>
            </a:r>
          </a:p>
          <a:p>
            <a:endParaRPr lang="en-US" dirty="0"/>
          </a:p>
          <a:p>
            <a:r>
              <a:rPr lang="en-US" dirty="0" smtClean="0"/>
              <a:t>How do you pick which final position and number of clusters to go with?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93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Clustering – Validation and Selection of 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40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Not the only clustering algorithm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Just the simplest</a:t>
            </a:r>
          </a:p>
          <a:p>
            <a:pPr eaLnBrk="1" hangingPunct="1"/>
            <a:endParaRPr lang="en-GB" dirty="0"/>
          </a:p>
          <a:p>
            <a:pPr eaLnBrk="1" hangingPunct="1"/>
            <a:r>
              <a:rPr lang="en-GB" dirty="0" smtClean="0"/>
              <a:t>We’ll discuss fancier ones as the week goes 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796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How did we get these clusters?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First we decided how many clusters we wanted, 5</a:t>
            </a:r>
          </a:p>
          <a:p>
            <a:pPr lvl="1" eaLnBrk="1" hangingPunct="1"/>
            <a:r>
              <a:rPr lang="en-GB" dirty="0" smtClean="0"/>
              <a:t>How did we do that? More on this in the next lecture</a:t>
            </a:r>
          </a:p>
          <a:p>
            <a:pPr lvl="1" eaLnBrk="1" hangingPunct="1"/>
            <a:endParaRPr lang="en-GB" dirty="0" smtClean="0"/>
          </a:p>
          <a:p>
            <a:pPr eaLnBrk="1" hangingPunct="1"/>
            <a:r>
              <a:rPr lang="en-GB" dirty="0" smtClean="0"/>
              <a:t>We picked starting values for the “</a:t>
            </a:r>
            <a:r>
              <a:rPr lang="en-GB" dirty="0" err="1" smtClean="0"/>
              <a:t>centroids</a:t>
            </a:r>
            <a:r>
              <a:rPr lang="en-GB" dirty="0" smtClean="0"/>
              <a:t>” of the clusters…</a:t>
            </a:r>
          </a:p>
          <a:p>
            <a:pPr lvl="1"/>
            <a:r>
              <a:rPr lang="en-GB" dirty="0" smtClean="0"/>
              <a:t>Usually chosen randomly</a:t>
            </a:r>
          </a:p>
          <a:p>
            <a:pPr lvl="1"/>
            <a:r>
              <a:rPr lang="en-GB" dirty="0" smtClean="0"/>
              <a:t>Sometimes there are good reasons to start with specific initial values…</a:t>
            </a:r>
          </a:p>
        </p:txBody>
      </p:sp>
    </p:spTree>
    <p:extLst>
      <p:ext uri="{BB962C8B-B14F-4D97-AF65-F5344CB8AC3E}">
        <p14:creationId xmlns:p14="http://schemas.microsoft.com/office/powerpoint/2010/main" val="308422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9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4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9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0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1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2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3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4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5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6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7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8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9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0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1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2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3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4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5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6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7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8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9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0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1" name="Oval 49"/>
          <p:cNvSpPr>
            <a:spLocks noChangeArrowheads="1"/>
          </p:cNvSpPr>
          <p:nvPr/>
        </p:nvSpPr>
        <p:spPr bwMode="auto">
          <a:xfrm>
            <a:off x="2484438" y="2420938"/>
            <a:ext cx="142875" cy="144462"/>
          </a:xfrm>
          <a:prstGeom prst="ellipse">
            <a:avLst/>
          </a:prstGeom>
          <a:solidFill>
            <a:srgbClr val="00FF00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2" name="Oval 50"/>
          <p:cNvSpPr>
            <a:spLocks noChangeArrowheads="1"/>
          </p:cNvSpPr>
          <p:nvPr/>
        </p:nvSpPr>
        <p:spPr bwMode="auto">
          <a:xfrm>
            <a:off x="4067175" y="1773238"/>
            <a:ext cx="142875" cy="1444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3" name="Oval 51"/>
          <p:cNvSpPr>
            <a:spLocks noChangeArrowheads="1"/>
          </p:cNvSpPr>
          <p:nvPr/>
        </p:nvSpPr>
        <p:spPr bwMode="auto">
          <a:xfrm>
            <a:off x="7308850" y="24209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4" name="Oval 52"/>
          <p:cNvSpPr>
            <a:spLocks noChangeArrowheads="1"/>
          </p:cNvSpPr>
          <p:nvPr/>
        </p:nvSpPr>
        <p:spPr bwMode="auto">
          <a:xfrm>
            <a:off x="3132138" y="5589588"/>
            <a:ext cx="142875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5" name="Oval 53"/>
          <p:cNvSpPr>
            <a:spLocks noChangeArrowheads="1"/>
          </p:cNvSpPr>
          <p:nvPr/>
        </p:nvSpPr>
        <p:spPr bwMode="auto">
          <a:xfrm>
            <a:off x="5724525" y="3789363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1255</TotalTime>
  <Words>942</Words>
  <Application>Microsoft Office PowerPoint</Application>
  <PresentationFormat>On-screen Show (4:3)</PresentationFormat>
  <Paragraphs>762</Paragraphs>
  <Slides>63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Median</vt:lpstr>
      <vt:lpstr>Week 7 Video 1</vt:lpstr>
      <vt:lpstr>Clustering</vt:lpstr>
      <vt:lpstr>Clustering</vt:lpstr>
      <vt:lpstr>Trivial Example</vt:lpstr>
      <vt:lpstr>PowerPoint Presentation</vt:lpstr>
      <vt:lpstr>PowerPoint Presentation</vt:lpstr>
      <vt:lpstr>Not the only clustering algorithm</vt:lpstr>
      <vt:lpstr>How did we get these clusters?</vt:lpstr>
      <vt:lpstr>PowerPoint Presentation</vt:lpstr>
      <vt:lpstr>Then…</vt:lpstr>
      <vt:lpstr>PowerPoint Presentation</vt:lpstr>
      <vt:lpstr>Then…</vt:lpstr>
      <vt:lpstr>PowerPoint Presentation</vt:lpstr>
      <vt:lpstr>Then…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Note that there are some outliers</vt:lpstr>
      <vt:lpstr>What if we start with these points?</vt:lpstr>
      <vt:lpstr>Not very good clusters</vt:lpstr>
      <vt:lpstr>What happens?</vt:lpstr>
      <vt:lpstr>One Solution</vt:lpstr>
      <vt:lpstr>Exercises</vt:lpstr>
      <vt:lpstr>Exercise 7-1-1</vt:lpstr>
      <vt:lpstr>Pause Here with In-Video Quiz</vt:lpstr>
      <vt:lpstr>Solution Step 1</vt:lpstr>
      <vt:lpstr>Solution Step 2</vt:lpstr>
      <vt:lpstr>Solution Step 3</vt:lpstr>
      <vt:lpstr>Solution Step 4</vt:lpstr>
      <vt:lpstr>Solution Step 5</vt:lpstr>
      <vt:lpstr>No points switched -- convergence</vt:lpstr>
      <vt:lpstr>Notes</vt:lpstr>
      <vt:lpstr>Exercise 7-1-2</vt:lpstr>
      <vt:lpstr>Pause Here with In-Video Quiz</vt:lpstr>
      <vt:lpstr>Solution Step 1</vt:lpstr>
      <vt:lpstr>Solution Step 2</vt:lpstr>
      <vt:lpstr>Solution Step 3</vt:lpstr>
      <vt:lpstr>Solution Step 4</vt:lpstr>
      <vt:lpstr>Solution Step 5</vt:lpstr>
      <vt:lpstr>Notes</vt:lpstr>
      <vt:lpstr>Exercise 7-1-3</vt:lpstr>
      <vt:lpstr>Pause Here with In-Video Quiz</vt:lpstr>
      <vt:lpstr>Solution</vt:lpstr>
      <vt:lpstr>Notes</vt:lpstr>
      <vt:lpstr>Exercise 7-1-4</vt:lpstr>
      <vt:lpstr>Pause Here with In-Video Quiz</vt:lpstr>
      <vt:lpstr>Solution Step 1</vt:lpstr>
      <vt:lpstr>Solution Step 2</vt:lpstr>
      <vt:lpstr>Solution Step 3</vt:lpstr>
      <vt:lpstr>Solution Step 4</vt:lpstr>
      <vt:lpstr>Solution Step 5</vt:lpstr>
      <vt:lpstr>Solution Step 6</vt:lpstr>
      <vt:lpstr>Solution Step 7</vt:lpstr>
      <vt:lpstr>Approximate Solution</vt:lpstr>
      <vt:lpstr>Notes</vt:lpstr>
      <vt:lpstr>Exercise 7-1-5</vt:lpstr>
      <vt:lpstr>Pause Here with In-Video Quiz</vt:lpstr>
      <vt:lpstr>Exercise 7-1-5</vt:lpstr>
      <vt:lpstr>Notes</vt:lpstr>
      <vt:lpstr>As you can see</vt:lpstr>
      <vt:lpstr>Next lecture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3, video 1: Behavior detection   (v1, 6.13.13)</dc:title>
  <dc:creator>KG</dc:creator>
  <cp:lastModifiedBy>CIS</cp:lastModifiedBy>
  <cp:revision>117</cp:revision>
  <dcterms:created xsi:type="dcterms:W3CDTF">2013-06-14T05:25:54Z</dcterms:created>
  <dcterms:modified xsi:type="dcterms:W3CDTF">2018-03-18T21:47:33Z</dcterms:modified>
</cp:coreProperties>
</file>