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4" r:id="rId2"/>
    <p:sldId id="478" r:id="rId3"/>
    <p:sldId id="488" r:id="rId4"/>
    <p:sldId id="492" r:id="rId5"/>
    <p:sldId id="493" r:id="rId6"/>
    <p:sldId id="489" r:id="rId7"/>
    <p:sldId id="490" r:id="rId8"/>
    <p:sldId id="480" r:id="rId9"/>
    <p:sldId id="495" r:id="rId10"/>
    <p:sldId id="481" r:id="rId11"/>
    <p:sldId id="482" r:id="rId12"/>
    <p:sldId id="491" r:id="rId13"/>
    <p:sldId id="494" r:id="rId14"/>
    <p:sldId id="486" r:id="rId15"/>
    <p:sldId id="4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92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CDF91-9D13-43F9-9625-2225DCAC869D}" type="datetimeFigureOut">
              <a:rPr lang="en-US" smtClean="0"/>
              <a:t>11/19/13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ED6F-7A84-44C9-B17B-E3EDBF527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5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ED6F-7A84-44C9-B17B-E3EDBF527E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3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ED6F-7A84-44C9-B17B-E3EDBF527E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5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6D4F41-B7F8-450D-8DE6-B92F1B21BFCD}" type="datetimeFigureOut">
              <a:rPr lang="en-US" smtClean="0"/>
              <a:pPr/>
              <a:t>11/19/13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4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66FEB1-07DF-4982-8EF2-A7244CDF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2819399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Examples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Week 7 Video 4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Amershi</a:t>
            </a:r>
            <a:r>
              <a:rPr lang="en-GB" dirty="0"/>
              <a:t> &amp; </a:t>
            </a:r>
            <a:r>
              <a:rPr lang="en-GB" dirty="0" err="1"/>
              <a:t>Conati</a:t>
            </a:r>
            <a:r>
              <a:rPr lang="en-GB" dirty="0"/>
              <a:t> (2009)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two groups of students with lower learning differed in other aspects </a:t>
            </a:r>
          </a:p>
          <a:p>
            <a:pPr lvl="1" eaLnBrk="1" hangingPunct="1"/>
            <a:r>
              <a:rPr lang="en-GB" dirty="0" smtClean="0"/>
              <a:t>Amount of pause after back-tracking</a:t>
            </a:r>
          </a:p>
          <a:p>
            <a:pPr lvl="1" eaLnBrk="1" hangingPunct="1"/>
            <a:r>
              <a:rPr lang="en-GB" dirty="0" smtClean="0"/>
              <a:t>Degree to which students adjusted graph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But this (apparently) did not affect learning – both groups had poor learning</a:t>
            </a:r>
          </a:p>
          <a:p>
            <a:pPr lvl="1" eaLnBrk="1" hangingPunct="1"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0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Beal, Qu, &amp; Lee (2006)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Clustered students in terms of five </a:t>
            </a:r>
            <a:r>
              <a:rPr lang="en-GB" dirty="0" err="1" smtClean="0"/>
              <a:t>behaviors</a:t>
            </a:r>
            <a:r>
              <a:rPr lang="en-GB" dirty="0" smtClean="0"/>
              <a:t> in an intelligent tutor</a:t>
            </a:r>
          </a:p>
          <a:p>
            <a:pPr lvl="1"/>
            <a:r>
              <a:rPr lang="en-GB" dirty="0" smtClean="0"/>
              <a:t>Solved problem correctly in over 10 seconds</a:t>
            </a:r>
          </a:p>
          <a:p>
            <a:pPr lvl="1"/>
            <a:r>
              <a:rPr lang="en-GB" dirty="0" smtClean="0"/>
              <a:t>Produced incorrect answer in over 10 seconds; then solved correctly in over 10 seconds</a:t>
            </a:r>
          </a:p>
          <a:p>
            <a:pPr lvl="1"/>
            <a:r>
              <a:rPr lang="en-GB" dirty="0" smtClean="0"/>
              <a:t>Answered in under 10 seconds</a:t>
            </a:r>
          </a:p>
          <a:p>
            <a:pPr lvl="1"/>
            <a:r>
              <a:rPr lang="en-GB" dirty="0" smtClean="0"/>
              <a:t>Clicked on hints in under 10 seconds per hint</a:t>
            </a:r>
          </a:p>
          <a:p>
            <a:pPr lvl="1"/>
            <a:r>
              <a:rPr lang="en-GB" dirty="0" smtClean="0"/>
              <a:t>Paused for over 10 seconds on hints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 descr="https://sites.google.com/a/email.arizona.edu/carole-r-beal/_/rsrc/1367519338638/config/Screen%20Shot%202013-05-02%20at%2011.26.08%20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64" y="5410200"/>
            <a:ext cx="1380500" cy="14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Resultant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Lots of fast responses; also lots of viewing hints after making an incorrect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lots of help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Answered problems accurately without using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Were these results surprising?</a:t>
            </a:r>
          </a:p>
          <a:p>
            <a:endParaRPr lang="en-US" dirty="0"/>
          </a:p>
          <a:p>
            <a:r>
              <a:rPr lang="en-US" dirty="0" smtClean="0"/>
              <a:t>Not necessarily surprising that some students make lots of fast responses and ask for help after making an incorrect response</a:t>
            </a:r>
          </a:p>
          <a:p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A faster way to get a model of this phenomenon </a:t>
            </a:r>
            <a:r>
              <a:rPr lang="en-GB" sz="2900" dirty="0" smtClean="0"/>
              <a:t>than conducting field observations and developing a prediction model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GB" dirty="0" smtClean="0"/>
              <a:t>But the resultant model is by nature somewhat less validated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greatest power of clustering (in my opinion) is to discover completely unknown patterns</a:t>
            </a:r>
          </a:p>
          <a:p>
            <a:endParaRPr lang="en-US" dirty="0"/>
          </a:p>
          <a:p>
            <a:r>
              <a:rPr lang="en-US" dirty="0" smtClean="0"/>
              <a:t>Clustering is most useful in areas where you don’t know very much…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Factor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Bowers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at student grades from kindergarten through high school</a:t>
            </a:r>
          </a:p>
          <a:p>
            <a:endParaRPr lang="en-US" dirty="0"/>
          </a:p>
          <a:p>
            <a:r>
              <a:rPr lang="en-US" dirty="0" smtClean="0"/>
              <a:t>Used HAC clustering to group students</a:t>
            </a:r>
          </a:p>
          <a:p>
            <a:endParaRPr lang="en-US" dirty="0" smtClean="0"/>
          </a:p>
        </p:txBody>
      </p:sp>
      <p:pic>
        <p:nvPicPr>
          <p:cNvPr id="1026" name="Picture 2" descr="http://catalog.tc.columbia.edu/tc/media/rms/t4_14604502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225266"/>
            <a:ext cx="7662863" cy="662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8600" y="225266"/>
            <a:ext cx="1790700" cy="190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86801" y="685800"/>
            <a:ext cx="1142999" cy="190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Good grades = red</a:t>
            </a:r>
          </a:p>
          <a:p>
            <a:r>
              <a:rPr lang="en-US" sz="2400" b="1" dirty="0" smtClean="0"/>
              <a:t>Bad grades = blue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8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225266"/>
            <a:ext cx="7662863" cy="662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8600" y="225266"/>
            <a:ext cx="1790700" cy="190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86801" y="685800"/>
            <a:ext cx="1142999" cy="1908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Took ACT cluster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90600" y="1639967"/>
            <a:ext cx="838200" cy="954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5400" y="457200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19878" y="42488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Dropout </a:t>
            </a:r>
            <a:br>
              <a:rPr lang="en-US" sz="2400" b="1" dirty="0"/>
            </a:br>
            <a:r>
              <a:rPr lang="en-US" sz="2400" b="1" dirty="0"/>
              <a:t>cluster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53400" y="1179433"/>
            <a:ext cx="152400" cy="2360543"/>
          </a:xfrm>
          <a:prstGeom prst="rect">
            <a:avLst/>
          </a:prstGeom>
          <a:noFill/>
          <a:ln w="57150">
            <a:solidFill>
              <a:srgbClr val="07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3631095"/>
            <a:ext cx="175592" cy="2920447"/>
          </a:xfrm>
          <a:prstGeom prst="rect">
            <a:avLst/>
          </a:prstGeom>
          <a:noFill/>
          <a:ln w="57150">
            <a:solidFill>
              <a:srgbClr val="07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38300" y="3047999"/>
            <a:ext cx="419100" cy="914401"/>
          </a:xfrm>
          <a:prstGeom prst="rect">
            <a:avLst/>
          </a:prstGeom>
          <a:noFill/>
          <a:ln w="57150">
            <a:solidFill>
              <a:srgbClr val="07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sub-clusters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19763" cy="510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Bowers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a </a:t>
            </a:r>
            <a:r>
              <a:rPr lang="en-US" dirty="0"/>
              <a:t>distinct group of students who did well until third or fourth grade and then started doing much poorer</a:t>
            </a:r>
          </a:p>
          <a:p>
            <a:pPr lvl="1"/>
            <a:r>
              <a:rPr lang="en-US" dirty="0"/>
              <a:t>These students were more likely to drop out of high school than students who did poorly from the start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Hypothesis: Switch from “learning to read” to “reading to learn”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switch was known, but perhaps not how big an impact it has…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Amershi</a:t>
            </a:r>
            <a:r>
              <a:rPr lang="en-GB" dirty="0" smtClean="0"/>
              <a:t> &amp; </a:t>
            </a:r>
            <a:r>
              <a:rPr lang="en-GB" dirty="0" err="1" smtClean="0"/>
              <a:t>Conati</a:t>
            </a:r>
            <a:r>
              <a:rPr lang="en-GB" dirty="0" smtClean="0"/>
              <a:t> (2009)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Split students by their </a:t>
            </a:r>
            <a:r>
              <a:rPr lang="en-GB" dirty="0" err="1" smtClean="0"/>
              <a:t>behaviors</a:t>
            </a:r>
            <a:r>
              <a:rPr lang="en-GB" dirty="0" smtClean="0"/>
              <a:t> in an exploratory learning environment where students explore AI algorithms by stepping through the algorithm and making alternate execution choices in real time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Then looked at learning </a:t>
            </a:r>
            <a:r>
              <a:rPr lang="en-GB" dirty="0" smtClean="0"/>
              <a:t>outcomes</a:t>
            </a:r>
          </a:p>
          <a:p>
            <a:pPr eaLnBrk="1" hangingPunct="1"/>
            <a:endParaRPr lang="en-GB" dirty="0"/>
          </a:p>
          <a:p>
            <a:pPr marL="0" indent="0" eaLnBrk="1" hangingPunct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AutoShape 2" descr="data:image/jpeg;base64,/9j/4AAQSkZJRgABAQAAAQABAAD/2wCEAAkGBxQTEhUUExQUFRQXFxYXGBgUFxQXGBcYGBgWFhQXGBgYHCggGBwlHBQUITEhJSkrLi4uFx8zODMsNygtLisBCgoKDg0OGxAQGywkHyYsNCwsNCwsLCwsLCwsLCwsLCwsLCwsLCwsLCwsLCwsLCwsLCwsLCwsLCwsLCwsLCwsLP/AABEIAOEA4QMBIgACEQEDEQH/xAAcAAACAgMBAQAAAAAAAAAAAAAEBQMGAAECBwj/xABAEAABAwIDBQUGBAUDBAMBAAABAAIRAyEEBTESQVFhcSKBkaGxBhMywdHwFCNC4QdSYnLxFTOigpKywjRjcxb/xAAaAQADAQEBAQAAAAAAAAAAAAACAwQBBQAG/8QAKhEAAgICAgEEAgEEAwAAAAAAAAECEQMhEjFBBBMiUTJhFHGRocEzQkP/2gAMAwEAAhEDEQA/APO8LATejimgLhuVcyoq2D2dFP7kZDOMkMKeLG4IzDsc++jeMT3BKMDTLnR3noneEoPedkDZHO0CwuCsboJKw/AjaMMEN4nW3QaprTphl5E9PvzUdKkKbbd31PNQ1Q53G+g0PUqWbUnSK8acVbGWLxs09QTr2bfMJNhsTU2oDnAEhoa1u1rfiPKUVhRFokATLpExwSnNnFxBbDZMbVm6CbCYm06zbRDHHWgpZBq1rrGoK4HKmZvxOgC6rYVhHZb3uEn/AJO1Q2C9onMOw57naX3GwmC7rv6W1TepjabiQ7sk7xF+4+h9EfHiDytFbx1Jw+Kw0Bc0W5AyR3JYXOBNg4btmxPOAU7zHEFpIdcExyvpzaevjEJJX7J7JEAHUT6ddR4JyVoU3smpZj+lzyOAOo/7tRyUlV21Yhp/qa5rT1ibJNUxRNhAPBwBB/tO/wC7LmliZsZB7nDwiR3LHAxSLAKxEFjtsDe0GfPUc4ReCzwg3t6fskFCvvFjxbfy3+JRYqB93RP8w/8AYJbjQalZ6DgMya9ohG7IdYhec4TFmid3fteIuR5eCtuWZuHASbenXklylJIJY0yx4bDNAgBRY6j2Sp8HXBCjx1UQUMHo14voU4WgJKlxeH7JWYKoJKJxBsihLR6WCmU+jhPzE7OHshMOPzE62LIoTCyemUaKhicH+aOqueDZ2Qq/im/md6s2F+FYp2xk8CjFMQ5/RkhGZAyGKLPdymyL4UPL5B+0vasbwsWLEyxHFHn9XBAIKpggVZq+FQQoCVLGdGKN9iulgYEDsz/LqeXEjvTrLsuDGzx4iJjcpcPREgRomFXcIv8AW30RSzOh3tR8AFSkTe2zcGbTy59ygr9kSSBP9w1BgWHK/AdUfshzw3UAHXS37jyVY9q8YQxxE6kT3SQJ3SI7gjwrk6Ay6MwtQTUcO3DT2hffYBvAE6X80Kf/AJFNpkta257jpwsJ71v2aJfhy6O1D55kPLr842SiKoBv/wDVPWS1vdE+arTSdE/BtWLswy4ljamsNfrqCO0et3R/lD4LMTVYGugPaIFza0Fhk3vYH/IsVV+1QB/pcbbu3DvUHuVBbW2XOGkuPrf5IoyUjJQcehw7NXgbJBeNDPxDpOo68EG6uNWkxyJEbt/w+iEr1ztGdCJ59Z4g7+c7kK6sRcG48+o+aPjXQvl9jKpVBkGB4GTxMrQcDZwH9wk+N7hAU8wIsWtPWR6GPJTNrtdy5aLGagioxzTbXlefHVd0cYZv46H6hQCoW2iWc93RdEbx2h5j6oezehpRxoPZfdp3xcdUdha7qRkEFpPHx17lXabw7Q9f34ddEZhcZs9l12pM4jYyPQcmzKYvZOcVUlpXnmBxJpkQZBmOlrK34TGB7OKRVaKYNNkmVfEU3raJVl1nFNKrrL0Fodna5CPD/wC4noFkhpuionQfZeguzc8loTY0dvvViwnwhV3GO7ferHg/hC9D8mbm/wCOIpzzcpci+FcZ6NF3kXwrH+Zv/iN4WLaxNoiEGJFkFSPaXdatKkwVCbnTioI9bLHCok9AfqK7ebE8vsqXZFpFo479y5xjwGm19wnfuWti4oEpVdljnaSYHGNB6FeaZpjHPFU6j3jSCQTAu0EdC1o/6l6J7QPNOkf6WO8Wsj1JXkTgQ/Z4246iDcfdlX6XyxWZItvsNXDaddhtHb14wx0eATbAvY9sbVwx7RO8bYcP+IaqnlY2HACYc0sPMPmPRp7lK3FFrYP6TB5h1jKKe22jYxpIb5bmTXUqjAd9RreMEgRB0guJ7lS8bdxI3+XBdYHElrngm4cT5yt45vaJHH9wmxXGQtu0CurGQDz8+CiL78/Xku6zN+8IcjeFQnomlGmSOdb6fJcsedxmOK5b/jrwWVGQJHH0n6rQGgmhjy3iOhRtPHjoeY+iUupyJHeuWDcscUzU2h1WE9ptnDhvXdCvtC4vwSulWLbE9P34opz9HC3EfNA14CX2OcBXtszLdQd4/wAcFachxW4/5VGbUkSLHU/VO8nxtwd44ffVIyR8joSPQcv+JNKgsh8kpBzQ4XsD3HerAMII0WQi6GZMqbKUG/mJy2mYTP8A0u8wihgeS2EGey5otKinYyidrRWLBsOyEYctncjKGEMLyxVKz0/UqUEitZxhXOFguslwbgLhWc4OV3TwkL3t/KzF6n4cRV7krE5/DrEfET7pUPwDeC37gNB++f0UP+sDQR4BY/F7Q0CDKoJBY8k5dmgyfFB4x81GN3bQ9b+U+COny+/volZfNdvIdb2A9Vy5Stl8VoB9s8YRRcQeQsLyCT8l5rhMS+Zk24QLjTRWb2pxu1tC8Bzx9+SreBpiCFdg1AXJfJBvviIMAdQD971zWqbW4aXsONvouzS7LbXE/L6lSMokFpItv6FHZsolerOh8ka2OvRG1GT9+CIzrL940n7+SGwVSW7J1HmmqVqxHGpNMHjiha1PZPIpnWpod4tBRpgzhYApg2R96/uoajSDxW2u4I2JrZqk6F1VbZcVTN+PquGVfEIv2A9aJadUEQdeKkpPgwdEMRvUjTNl5o8g9joMeCJw1ctdI++SX0nSIOo06cO4qZtS0/fIpbQaPXv4e5oD2NSBI5t/UPn3L0PDPGneOi+ffZnMnU3hzTBaZ7t4Xq2Dz8ENP3fUJUZcdMycW9l4aAuoCrLPaJq2faILfcQPBllstyqq72kHFRn2j4LHlR7gW7aWbQVTpZ05ynOZOQS9TGPZ72yybYWKt/6ieKxB/Mh9m+2U6k0xBPTpGiZ0qYtPD0/eUFQfJgbvspjEHu9EjM6LscTiq+JPGw6Sq2/GRXdygf8AL9k8zKtGyOA2vO3oqEzEH8128u8gFPCPKylAeYv2mu/uJ8Z/ZB4Fmqmc/suH3MhpWsCLm33vVy1FoFK5JjvCYIljd8n7Pp5KWu1lN0PP6HCOHwx8/BdNzH3YhvxQALeMJFj6FR0udInjvnnvQ405PZ7I66OcdmzI2ZmLffilbMWwmQY5aKGvSZMFw8R9UO7DDcfAq2OOKIJZZWNCZXJpygsO8zEpnSYsaoOMuQLUpBL8RXATXHUTCVVKLW3PmjhTF5G10CiryXDpU/4hg/wpWFjrAhM6J+/JC0rFN+H5FQ1BCywmmiUOgghTh4m2hv0QjH/fBY5+z0WUamNcFV2XA7vRXnJ8QYAm25ed0ashW7IcTIA36jqFNlVbHQd6LVBuuyOqhw9aQDvRU2QRVh5EkgcuumWEc2LpPiHKXCmyHLg56sm5UWPD1QFutXQmFbopqseC5GVcJ8XsPbRJ75Yg/eLEfAXzIspZI5xPoj8SeO9dZTg9infWENmz9meV/P6KvOi/C7EmcYmQ8/0gCPvhPiqc2vDDJ1n/ANf3TnO8RDDzP1VYc+xH9TR81uCGiiTojp1JB6n6o/DN7IM77eJCTUn2Perl7HZb76qJktY0Gxi557tSqMvxVg43YvoB7apeR2WtJO1GgG46G6rGaZzVrusOwOE36n7C9gzDIGNnssA0sC7lALpLz0AVSzDIxTB2G7IN4MT1AAMeK9hzRTtrYGXDKcfi9HnDcOSbgk/c/JTsYWiw8/QprWoOaTIUJpkq73LOesPFg+HJ2wYVrfQhodGoSfLsvc5wABJJsFd/aHJTRpU5uS0TySMk1aRThg+ym5pJAhJK1Ig3Eqx16aX18LNwe4oscqBy47YlbhzNh6og5YSNQIRXuiNJROHpuNie5MeRio4F9A2Ewz9DJA0JXGY4WPDon1LDbO75eChzCjLUv3NjXiqNFNa8gotjw6x7vog67YJ6rA/RVNWQJ0H4Z0GFYcnrwQPv7hVllTajceP1TXC1SADwKRljaKMcj0XCVIO6Hf5TJpskGWVdpjY5FWSnR7MqOM1Hsfl6FmLRuV05CCxY7Q6qxZXhJbosz5Uo/wBSdRs09sBapgnVMXYONULUhtlxZy+W+zeLIPwyxb98sRe4waQ+c2BHIqs5/UHaG+B+3orBja8EdfL7lVrPaYk849eK6PqHcqLvTopmd1dBznu3qvvdbltJzn9USAN/DhbU96r9Sp3AST5x6J+GPxG5JbBi7Z7zZesfw2pD3Jed5HkF47Uqy6ToF6t/DHFTQqU97XDwI/Zb6yNY7A9NK5NF/oUfekvO4QB/KOA58T3aC9d9oGNAOgCesrFlh3qhe2OYHaN7KbC7dFKi039CXGBs2hayrDUS/wDMNkorYglDOrmwB1sr+Daonc0nbPZsjy2hs7VAA6XA+aD9tXD3YabEJp7M4YYXDUwSDAB11LjJnxVI9sc026xUmOK5/sbb78COpSQddjRvRlKs2LqDG0m7JMqryKYE1kaIuiAk5qFp5IyjiExxAjJMehgLULiKfZPeu8PV0W8U/su6H0SPIcuigY1tyeKHajcxZpHC6DC6UejkSXyO6Sa4Q9mOBhKqSb4Vkhw4hKyDMZd/ZSqCwg6iQrmw2HMLzv2Xr+l1faNSQ3kuRm+M3Y/L0hlTy5rrkJphoYIQVCSF1W0XKy5HKXZqdIKfiQdFXs4qEaImm4hQYwggpUI3O2C5WhR+LcsXO0Fit4oVRZ2VNotN7gG/elGbVdoxzjnfRMcA3s7UEaBvPifvgk2dkCed+ioyO5nTwLRR8+HbbBHQ2i/huVezN0Ejmd4O/knmek7d/wCmN823Kv45kvPWV0vTrSE532dYVgLT1V2/hzidnEbO5zdnw0VFw7wwwTAIBlWD2czBjMZhgHA7TwDF9bD5Lc8HKMl+j2GaVHr2LrWPUjwkLzb2mrbT1fcfV2CAdHVHN73THp5rz/2lollQz3KD0lci/M6iIapQ1W63tlbbTXVRy5Ssb0faPEta1vvJAtcDzXNXGioNp1neqCaBELbQ1BwS6QanN9sJF1LTYI3nrdDtqgb1J+MaBvKxphJg+JYhKb4MKXEZkzQyO5C1DtCQUaTrYpyp6HeFqqbHVPy3ng0+iDwzIDeamzQxRqf2n0SX+Q5v4sruNbLQdxEpYFsYp2zs7lyxXJUjmykpMkppzgtO5J2Jvg9PBKy9DMQ/9l2y8jqvQsLhyWiNd6oXsTTmseAE+a9Qy6GkiLc1xvWSqTKWk47JsE0xdRY2UTWxoGiU1cUXOjcuTGLlICTVUdjRC1Kc70RUB2bLKWFdEp/Dj2Lf6F/4QcFiK/DO4lbRco/Zmw33ujAbNF+p1++armfVZ2o3k+G4J5VrgMMb1XM4mOon5KhbkdeCpFNxznF9iQI+QSvGNubfdk4xFO4jeIHS4nml1SlJHOy6uN0S5FYNmFIFrdxAAPTcUqwtX3dRj/5Htd/2kH5Jljn9o8Lgd1kreFVj6pkeXu0e6+1ztrDh7f6XgjnBB80gzRn4nDtqj4m/EPVT+xWPGLy4UnHt0vyzxgXYfC3cULk9Q0qjqbhYzI4jeuPGLxtrzFnYU1OCf2UrE0bEaFLcLQO2GuNidVbPaPL/AHdSR8JuDxB0Sk4Sdy6ePInGzm5sT5B2HyqQy5gzPnHyUlPJ5LgToYEyoMJgq7GgtedgEw10b9ddV0MbXaCCG6620W39MHjNLoMoZS0tnR2vLp6o2pTpUw+dkN2QTyjU+SRjHVTaYHdpwt9V3Tw226Xmee/pPBC19sOMZPsGzOm2u+GCGgkl0RK4fhQNkDSfRO/w4aIFkO6jcckPMJYkjVMdocgg/aOts0SN7iB8z5BHUhqVV8/xm3U2R8LLd+/6LcUeUjM0+MH+xTCkpBZyXdIWVjOekd023TXB6gdEuotTPBtuOh9EjJ0UY0XP+H9OHuPEW8Vf6bg4njpysqP7Lt2WE84VtwdSOi4Xqrc2x8tBz8NPE8ShauHgzFkzp1xCXZjXACjhyTsVKgWriACEwoYtuykFZwcoxUMJmSPNC1Kh5+MCxV7adzWkv2UFzYyxD+ykWb1pae8AefgmOKrSCbx6JI87R462V8YU7Z1ou0J8Jdwn+YeevdceC5rYPYc4bwTHJMsJQAkGJE9BvjqusQ2XB0WO7mrOVCq3RTMZT7PQpY4ap/nIABnedEmeyZt+mfl81biloizx+Wiw/wAOMUadao6+wWtDhxkmD1EFXvMcIHxVZc+o4qk+yVDYovcRdzvICPWU7y/M3UQJlzCdOW+FFnXLI2i30/xxJMa4rB+/oln6h2m/MfNC5Zl0U7gbQJn5Jph8S0xUYZbNxvHEQp8QB8Q+F17KXnJfEqSi3ZX8eeyRwVcqUzKsWaDekFVytwdE2fsjaxFUlCCpmOTmISCad109sLTakBCY/HtY0ucY+Z4BKpt6Dk0lsDzzHe6pwPidYcuJVSClx2MNV5cegHAcFErscOKOblyc5X4MCJa23coWNRTh9FsmZFHVFtk7yfD7Th92FylFJu5P8mcA7pH7qbK9FGNbLtkeE7POAfOD8laKGFAHzVdyjEfCTz8DxVkp1wLi7T5Fcqc0MmtnBYRpdCYqiHSXOA5LvG4ndIb81pmzvugw4Hkbb0TzkkLnUEHWJam2LxQEcAg6rQ640K1wSuwKtgX4hYivwgWKblEOmJqeZte0idbjw4IekYBi7uPAHhzUOF9nKtFhc6Jbu2t2/s70SxmzuInz5rpT438TpYG6qRFhxBjv7966xdTZ13DgmOHwQfcEN6rMdlRcyTIpzr+qoeDf6eaCMuUqGTpKylMwL8S47I3+mqLx+WNw1Il8F5ERu1kdSr17FZUKmILSIa2m6w0F2gD1VQ/iYR+MNNohrPXT5HxV0XbrwRv78k2Aj3LIsIk/RD4txtwGinyGkajAydLgKfFYJwGiSqjJ2UNuSVCzD4x1Iy09RuPVNcHnoggiAdRwPEJHiARuUVNyY8cZdi1OUeixY2uHtkEEfevBV9+q7Y8tBjehnVCUWOPEyeRyJpWw+FDqu2shGwLZlfGECAq9nNYuIkptU1SHMXS9NxJWTZ5NoGapVGFIxPZMifDtuiC3TqosMIRexpwSZPZRFaNssJ3phlr4M9Et24umOR1QDB+E2PFKmviMg9l7yGuCyOBVkwlz1VCwpNJ9jbjxG5XXL8WHAaA203rkZ48XyQ1qwnMcNaSLgJC2rU2ouZ5QAOatGIxIc0bVrJPUYNR5oIeocVQmcEyOvgi4RqUZh8tLG9pcYbElpg6areZZp2YFyp8k5TfFAxUVtmtkLFX/AMc9Yi/jyM9yJfvd03ggtvzHz3quYzLdp0udsgaRr4K95X7M+6YGurTbU3PmVqtkdEHtOLuJDRA63Vi9HnTbr/KLv5OIqmUZW194JpttO9x/lb8yiq+CNaqGaAQDGgG5oTTFEAQwQ1tmjrqeqlyrDQJ3lX4PTKKrz5J83qHJ3/YZ5XlzacBjQ1oEW38SV4h/EnB/n1H8Kjgeh084X0HRbHevP/a/2fbWdWaf13bAuDx8QnRx0K93ezy7JqsAEahM6uPBF9fJV/DbVNxY6zmkgjmDCKqOSJ403ssjNohxbpJhAiyJconsRx0C3ZxtFba5Y0LYCIGiRpWq7rLpqiqm6zyeYLWsFXcS6XFPsa+xVedqqMRHmZgU1EKLcpsOUyQuHZMXwUwp6X1Sio66No17JcojoyO8S29lNhLb1HtArpoQvoJadlkwGLBidNCrFg6ZbdhkcFQ8PUgzPgrDgswIaDMAXUObG/BRF2W/D4mxk7PX0CkqYoRY3jVV+lXlxOtgdeK7bjT2m9/QBQPGMoaNqe8Ajeu6uH2WyUHkMloPMx0kppmDxsapN8J0iOaTbE+01Yo9kcVip9xCuKPWXB0iZcCdJkjousUf0t038ypHkAu2YtaeE7usa/cCjjuX0MogRlZFXo2TLAUIACGpiXch9/fQpphNQtUaQMnbDKY7R4Cw9T8vBLcww4LiYkgJntdm2p077qJ2sawNeJ4eSW9MJbPCvb/IzSqDENENqEh3J4+REKssqL3vO8obiqT6Lh8Wh4OFwQvC8zy99Cq+lUHaaY6jcRyIScsfJVhnapg7lzsrAuwEkeDlsLSkqhQkIkeJQVDUcumrVYQF5GMWY91kmi6b49KwqYdEWTs5cFLRXAEqamEbBRw5q7oqZ1KFoEILDokZyXe0VHTMyAuwSOSBhpktNyYUa1iNwulgetbXNBKNhxlQ/wALmJbMmSQPAXR2T1BUe7aNgL80hoDswLuPmmmXAskHU3/ZSZYKnXY2WRxjZccHWEBrbD5KPMgYKXZfi9l10RmuaN2VzljamR9q2QQViW/6mFio9tg6PbWiAGjQefE95kqdtklo419IkVBtAGzmDd/U2deiLo5xSf8ArbGpm3WZ7vNd+7ewHpaGtBlkW3cOJA8dfKUBTx1KJNVni1CV/aGm1xLQahb8O5pJsSTrwGm8o1QuVlnxFdtNpe8hoHFUHG+3Di/8lg93f45l3A2+Hohc4zOpWdNQ2GjRZo6BVx7O08c57nX9dpJa0PXeyzf/ANg9wPYbJ5kDuhJM991jQC4FlQTDwZ6hwi4meiBbY/f3v8lIHIb8MKqdop+YYJ9I7L2kcDuPMHeh6TldZZWYWm4mC0nQjnuPA81XczyR1KXNO1T3n9TeG0PmPJJnjpFGPKpaYCWKN1NTNXJCUPaIWtuuMQ1SjVc1gi8gvoS48JWm+PbdKXKmHRJkWzqiLpg3CTA36oLCCXAcSrUzDNLJ3n5aIn2LXQnq0naOF93MIDfBTxzS4AHdvS7HUdk3F+XqhCshw1HtjhyROalpiLkW7uB6buqgo0oudEXiTTc2zQHbzJM+KCX5JhpaFzCjsDhNueRA8UJTbdW/2aywt7TxF5g8d3kl58nCNnkAVMOaNxr6JezEODpJJVvxuFDzdKcfl4AkKSGVPsCVsC/EOdopHEnUypKAa0XQ7qsusj/oLarszYWKTaWLLZlHueL3qn4z4X/9fosWLqP8go9EdLQdB6JjR07vm1bWLV2ZI5xGoSyp/uv/ALGf+T1ixD9mkVTX75rbNVixLfYwEwH+7W/ub/4hM3fq/wDyf6LaxHIXH/ZR2aLHLFihOoyEarKy0sReQPArzBJKuqxYqcZJlCMB8YVrpfCOgWLET7FeCKpvUWM/R0WLFjNiRv0clrd6xYgHImwPz+YXob9R0C2sUHr/APqZ4Aa2pQuZfAtrFNDwAIq2iEo6rFiuj0KmELFixe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01307"/>
            <a:ext cx="1371600" cy="1371600"/>
          </a:xfrm>
          <a:prstGeom prst="rect">
            <a:avLst/>
          </a:prstGeom>
        </p:spPr>
      </p:pic>
      <p:pic>
        <p:nvPicPr>
          <p:cNvPr id="4100" name="Picture 4" descr="http://dub.washington.edu/djangosite/media/icons/people/me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7696" r="20912" b="36920"/>
          <a:stretch/>
        </p:blipFill>
        <p:spPr bwMode="auto">
          <a:xfrm>
            <a:off x="6604552" y="5486399"/>
            <a:ext cx="1167848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Amershi</a:t>
            </a:r>
            <a:r>
              <a:rPr lang="en-GB" dirty="0"/>
              <a:t> &amp; </a:t>
            </a:r>
            <a:r>
              <a:rPr lang="en-GB" dirty="0" err="1"/>
              <a:t>Conati</a:t>
            </a:r>
            <a:r>
              <a:rPr lang="en-GB" dirty="0"/>
              <a:t> (2009)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Three groups</a:t>
            </a:r>
          </a:p>
          <a:p>
            <a:pPr lvl="1"/>
            <a:r>
              <a:rPr lang="en-GB" dirty="0" smtClean="0"/>
              <a:t>Two low learning</a:t>
            </a:r>
          </a:p>
          <a:p>
            <a:pPr lvl="1"/>
            <a:r>
              <a:rPr lang="en-GB" dirty="0" smtClean="0"/>
              <a:t>One high learning</a:t>
            </a:r>
            <a:endParaRPr lang="en-GB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4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Amershi</a:t>
            </a:r>
            <a:r>
              <a:rPr lang="en-GB" dirty="0"/>
              <a:t> &amp; </a:t>
            </a:r>
            <a:r>
              <a:rPr lang="en-GB" dirty="0" err="1"/>
              <a:t>Conati</a:t>
            </a:r>
            <a:r>
              <a:rPr lang="en-GB" dirty="0"/>
              <a:t> (2009)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Students with lower learning (both groups) tended to move through the environment faster, and did not pause to reflect after moves</a:t>
            </a:r>
          </a:p>
          <a:p>
            <a:pPr lvl="1" eaLnBrk="1" hangingPunct="1"/>
            <a:r>
              <a:rPr lang="en-GB" smtClean="0"/>
              <a:t>Failure to Self-Explain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8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1366</TotalTime>
  <Words>433</Words>
  <Application>Microsoft Macintosh PowerPoint</Application>
  <PresentationFormat>On-screen Show (4:3)</PresentationFormat>
  <Paragraphs>69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Week 7 Video 4</vt:lpstr>
      <vt:lpstr>Bowers (2010)</vt:lpstr>
      <vt:lpstr>PowerPoint Presentation</vt:lpstr>
      <vt:lpstr>PowerPoint Presentation</vt:lpstr>
      <vt:lpstr>Four sub-clusters</vt:lpstr>
      <vt:lpstr>Bowers (2010)</vt:lpstr>
      <vt:lpstr>Amershi &amp; Conati (2009)</vt:lpstr>
      <vt:lpstr>Amershi &amp; Conati (2009)</vt:lpstr>
      <vt:lpstr>Amershi &amp; Conati (2009)</vt:lpstr>
      <vt:lpstr>Amershi &amp; Conati (2009)</vt:lpstr>
      <vt:lpstr>Beal, Qu, &amp; Lee (2006)</vt:lpstr>
      <vt:lpstr>Resultant Clusters</vt:lpstr>
      <vt:lpstr>General Point</vt:lpstr>
      <vt:lpstr>General Point</vt:lpstr>
      <vt:lpstr>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3, video 1: Behavior detection   (v1, 6.13.13)</dc:title>
  <dc:creator>KG</dc:creator>
  <cp:lastModifiedBy>CCNMTL Guest</cp:lastModifiedBy>
  <cp:revision>146</cp:revision>
  <dcterms:created xsi:type="dcterms:W3CDTF">2013-06-14T05:25:54Z</dcterms:created>
  <dcterms:modified xsi:type="dcterms:W3CDTF">2013-11-19T15:34:55Z</dcterms:modified>
</cp:coreProperties>
</file>