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3" roundtripDataSignature="AMtx7mhgoVvph3/plfiJJyapgTsyCAxD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260B8DC-DE0C-4119-9E81-C13ADA85AEFB}">
  <a:tblStyle styleId="{7260B8DC-DE0C-4119-9E81-C13ADA85AEFB}" styleName="Table_0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5F8FA"/>
          </a:solidFill>
        </a:fill>
      </a:tcStyle>
    </a:wholeTbl>
    <a:band1H>
      <a:tcTxStyle/>
      <a:tcStyle>
        <a:fill>
          <a:solidFill>
            <a:srgbClr val="E9F0F5"/>
          </a:solidFill>
        </a:fill>
      </a:tcStyle>
    </a:band1H>
    <a:band2H>
      <a:tcTxStyle/>
    </a:band2H>
    <a:band1V>
      <a:tcTxStyle/>
      <a:tcStyle>
        <a:fill>
          <a:solidFill>
            <a:srgbClr val="E9F0F5"/>
          </a:solidFill>
        </a:fill>
      </a:tcStyle>
    </a:band1V>
    <a:band2V>
      <a:tcTxStyle/>
    </a:band2V>
    <a:la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Tw Cen MT"/>
          <a:ea typeface="Tw Cen MT"/>
          <a:cs typeface="Tw Cen M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2" name="Google Shape;16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68" name="Google Shape;16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4" name="Google Shape;17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0" name="Google Shape;18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6" name="Google Shape;18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2" name="Google Shape;19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8" name="Google Shape;19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4" name="Google Shape;20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0" name="Google Shape;21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6" name="Google Shape;21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Google Shape;224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2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Slides after this have been removed</a:t>
            </a:r>
            <a:endParaRPr/>
          </a:p>
        </p:txBody>
      </p:sp>
      <p:sp>
        <p:nvSpPr>
          <p:cNvPr id="232" name="Google Shape;232;p22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3:notes"/>
          <p:cNvSpPr/>
          <p:nvPr>
            <p:ph idx="2" type="sldImg"/>
          </p:nvPr>
        </p:nvSpPr>
        <p:spPr>
          <a:xfrm>
            <a:off x="1150938" y="692150"/>
            <a:ext cx="4556125" cy="341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Google Shape;238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Modified slide; re-record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7" name="Google Shape;267;p2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Re-record</a:t>
            </a:r>
            <a:endParaRPr/>
          </a:p>
        </p:txBody>
      </p:sp>
      <p:sp>
        <p:nvSpPr>
          <p:cNvPr id="268" name="Google Shape;268;p24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5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5" name="Google Shape;285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Re-record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6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Google Shape;293;p2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Re-record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2" name="Google Shape;302;p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Re-record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27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9"/>
          <p:cNvSpPr txBox="1"/>
          <p:nvPr>
            <p:ph idx="1" type="body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/>
        </p:txBody>
      </p:sp>
      <p:sp>
        <p:nvSpPr>
          <p:cNvPr id="20" name="Google Shape;20;p29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9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29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9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9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25" name="Google Shape;25;p29"/>
          <p:cNvSpPr txBox="1"/>
          <p:nvPr>
            <p:ph idx="12" type="sldNum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  <a:defRPr b="1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29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8"/>
          <p:cNvSpPr txBox="1"/>
          <p:nvPr>
            <p:ph idx="1" type="body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88" name="Google Shape;88;p38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89" name="Google Shape;89;p38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90" name="Google Shape;90;p38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9"/>
          <p:cNvSpPr txBox="1"/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9"/>
          <p:cNvSpPr txBox="1"/>
          <p:nvPr>
            <p:ph idx="1" type="body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94" name="Google Shape;94;p39"/>
          <p:cNvSpPr txBox="1"/>
          <p:nvPr>
            <p:ph idx="10" type="dt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95" name="Google Shape;95;p39"/>
          <p:cNvSpPr txBox="1"/>
          <p:nvPr>
            <p:ph idx="11" type="ftr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96" name="Google Shape;96;p39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9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9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9"/>
          <p:cNvSpPr txBox="1"/>
          <p:nvPr>
            <p:ph idx="12" type="sldNum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0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0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30" name="Google Shape;30;p30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30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35" name="Google Shape;35;p31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36" name="Google Shape;36;p31"/>
          <p:cNvSpPr txBox="1"/>
          <p:nvPr>
            <p:ph idx="12" type="sldNum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2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2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2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2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/>
            </a:lvl1pPr>
            <a:lvl2pPr lvl="1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marR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2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/>
            </a:lvl1pPr>
            <a:lvl2pPr lvl="1" marR="0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/>
            </a:lvl2pPr>
            <a:lvl3pPr lvl="2" marR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/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/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/>
            </a:lvl5pPr>
            <a:lvl6pPr lvl="5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/>
            </a:lvl6pPr>
            <a:lvl7pPr lvl="6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/>
            </a:lvl7pPr>
            <a:lvl8pPr lvl="7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/>
            </a:lvl8pPr>
            <a:lvl9pPr lvl="8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/>
            </a:lvl9pPr>
          </a:lstStyle>
          <a:p/>
        </p:txBody>
      </p:sp>
      <p:sp>
        <p:nvSpPr>
          <p:cNvPr id="43" name="Google Shape;43;p32"/>
          <p:cNvSpPr txBox="1"/>
          <p:nvPr>
            <p:ph idx="10" type="dt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44" name="Google Shape;44;p32"/>
          <p:cNvSpPr txBox="1"/>
          <p:nvPr>
            <p:ph idx="11" type="ftr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45" name="Google Shape;45;p32"/>
          <p:cNvSpPr txBox="1"/>
          <p:nvPr>
            <p:ph idx="12" type="sldNum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50"/>
              <a:buFont typeface="Arial"/>
              <a:buNone/>
              <a:defRPr b="1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3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49" name="Google Shape;49;p33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50" name="Google Shape;50;p33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1" name="Google Shape;51;p33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33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4"/>
          <p:cNvSpPr txBox="1"/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4"/>
          <p:cNvSpPr txBox="1"/>
          <p:nvPr>
            <p:ph idx="1" type="body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2" type="body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  <p:sp>
        <p:nvSpPr>
          <p:cNvPr id="57" name="Google Shape;57;p34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58" name="Google Shape;58;p34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34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3" type="body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/>
        </p:txBody>
      </p:sp>
      <p:sp>
        <p:nvSpPr>
          <p:cNvPr id="61" name="Google Shape;61;p34"/>
          <p:cNvSpPr txBox="1"/>
          <p:nvPr>
            <p:ph idx="4" type="body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indent="-3175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5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5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5" name="Google Shape;65;p35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6"/>
          <p:cNvSpPr txBox="1"/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36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70" name="Google Shape;70;p36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71" name="Google Shape;71;p36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36"/>
          <p:cNvSpPr txBox="1"/>
          <p:nvPr>
            <p:ph idx="1" type="body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cap="sq" cmpd="dbl" w="50800">
            <a:solidFill>
              <a:schemeClr val="accent2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2" type="body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/>
            </a:lvl1pPr>
            <a:lvl2pPr indent="-317500" lvl="1" marL="914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/>
            </a:lvl3pPr>
            <a:lvl4pPr indent="-3175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/>
            </a:lvl4pPr>
            <a:lvl5pPr indent="-3175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/>
            </a:lvl5pPr>
            <a:lvl6pPr indent="-3175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7"/>
          <p:cNvSpPr txBox="1"/>
          <p:nvPr>
            <p:ph idx="1" type="body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175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6pPr>
            <a:lvl7pPr indent="-3175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7pPr>
            <a:lvl8pPr indent="-3175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8pPr>
            <a:lvl9pPr indent="-3175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▪"/>
              <a:defRPr/>
            </a:lvl9pPr>
          </a:lstStyle>
          <a:p/>
        </p:txBody>
      </p:sp>
      <p:sp>
        <p:nvSpPr>
          <p:cNvPr id="76" name="Google Shape;76;p37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37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37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7"/>
          <p:cNvSpPr txBox="1"/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7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37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82" name="Google Shape;82;p37"/>
          <p:cNvSpPr txBox="1"/>
          <p:nvPr>
            <p:ph idx="12" type="sldNum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37"/>
          <p:cNvSpPr txBox="1"/>
          <p:nvPr>
            <p:ph idx="11" type="ftr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  <p:sp>
        <p:nvSpPr>
          <p:cNvPr id="84" name="Google Shape;84;p37"/>
          <p:cNvSpPr/>
          <p:nvPr>
            <p:ph idx="2" type="pic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E9F0F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8"/>
          <p:cNvSpPr txBox="1"/>
          <p:nvPr>
            <p:ph idx="1" type="body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◻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⬜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8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8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8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8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8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8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pslcdatashop.web.cmu.edu/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/>
          <p:nvPr>
            <p:ph idx="1" type="body"/>
          </p:nvPr>
        </p:nvSpPr>
        <p:spPr>
          <a:xfrm>
            <a:off x="1371600" y="2667000"/>
            <a:ext cx="7123113" cy="1749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000"/>
              <a:buFont typeface="Noto Sans Symbols"/>
              <a:buNone/>
            </a:pPr>
            <a:r>
              <a:rPr b="0" i="0" lang="en-US" sz="4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Knowledge Inference: </a:t>
            </a:r>
            <a:br>
              <a:rPr b="0" i="0" lang="en-US" sz="4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4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Q-Matrix</a:t>
            </a:r>
            <a:endParaRPr/>
          </a:p>
        </p:txBody>
      </p:sp>
      <p:sp>
        <p:nvSpPr>
          <p:cNvPr id="105" name="Google Shape;105;p1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Week </a:t>
            </a:r>
            <a:r>
              <a:rPr lang="en-US" sz="4400">
                <a:solidFill>
                  <a:srgbClr val="FFFFFF"/>
                </a:solidFill>
              </a:rPr>
              <a:t>6</a:t>
            </a:r>
            <a:r>
              <a:rPr b="0" i="0" lang="en-US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Video 6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First question</a:t>
            </a:r>
            <a:endParaRPr/>
          </a:p>
        </p:txBody>
      </p:sp>
      <p:sp>
        <p:nvSpPr>
          <p:cNvPr id="159" name="Google Shape;159;p10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many skills should we use?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determined empirically</a:t>
            </a:r>
            <a:endParaRPr/>
          </a:p>
          <a:p>
            <a:pPr indent="-524510" lvl="1" marL="88011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Arial"/>
              <a:buAutoNum type="arabicPeriod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 1 skill</a:t>
            </a:r>
            <a:endParaRPr/>
          </a:p>
          <a:p>
            <a:pPr indent="-524510" lvl="1" marL="88011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Arial"/>
              <a:buAutoNum type="arabicPeriod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 1 more skill than previous model (e.g. 2,3,4,5…)</a:t>
            </a:r>
            <a:endParaRPr/>
          </a:p>
          <a:p>
            <a:pPr indent="-524510" lvl="1" marL="88011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Arial"/>
              <a:buAutoNum type="arabicPeriod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the new model do better than the previous model? 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so, go to step 2. </a:t>
            </a:r>
            <a:b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not, quit and use the previous model.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8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do we know if one Q-matrix is better than another</a:t>
            </a:r>
            <a:endParaRPr/>
          </a:p>
        </p:txBody>
      </p:sp>
      <p:sp>
        <p:nvSpPr>
          <p:cNvPr id="165" name="Google Shape;165;p11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Several definitions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Barnes et al.’s definition</a:t>
            </a:r>
            <a:endParaRPr/>
          </a:p>
        </p:txBody>
      </p:sp>
      <p:sp>
        <p:nvSpPr>
          <p:cNvPr id="171" name="Google Shape;171;p12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Better models have the property that if a student knows skill X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item 1 and item 2 both have skill X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 a student who gets item 1 right will be more likely to get item 2 right </a:t>
            </a:r>
            <a:endParaRPr/>
          </a:p>
          <a:p>
            <a:pPr indent="-457200" lvl="1" marL="8128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❑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item 1 wrong → item 2 wrong</a:t>
            </a:r>
            <a:endParaRPr/>
          </a:p>
          <a:p>
            <a:pPr indent="-457200" lvl="1" marL="8128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❑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item 2 right → item 1 right</a:t>
            </a:r>
            <a:endParaRPr/>
          </a:p>
          <a:p>
            <a:pPr indent="-457200" lvl="1" marL="8128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❑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item 2 wrong → item 1 wrong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Barnes et al.’s definition</a:t>
            </a:r>
            <a:endParaRPr/>
          </a:p>
        </p:txBody>
      </p:sp>
      <p:sp>
        <p:nvSpPr>
          <p:cNvPr id="177" name="Google Shape;177;p13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Given a skill-item mapping, you can predict, for each combination of skills whether a student should get each item correct or not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model’s degree of error is based on how many item-student pairs the prediction gets wrong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forward from there</a:t>
            </a:r>
            <a:endParaRPr/>
          </a:p>
        </p:txBody>
      </p:sp>
      <p:sp>
        <p:nvSpPr>
          <p:cNvPr id="183" name="Google Shape;183;p14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can compare models with different numbers of skills using BIC or AIC or cross-validation (Effenberger et al., 2020) 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Subtlety</a:t>
            </a:r>
            <a:endParaRPr/>
          </a:p>
        </p:txBody>
      </p:sp>
      <p:sp>
        <p:nvSpPr>
          <p:cNvPr id="189" name="Google Shape;189;p15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skill conjunctive? (as in Barnes)</a:t>
            </a:r>
            <a:endParaRPr/>
          </a:p>
          <a:p>
            <a:pPr indent="-457200" lvl="1" marL="8128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❑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need all relevant skills to get an item right</a:t>
            </a:r>
            <a:endParaRPr/>
          </a:p>
          <a:p>
            <a:pPr indent="-284480" lvl="1" marL="64008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is it compensatory? (Pardos et al., 2008)</a:t>
            </a:r>
            <a:endParaRPr/>
          </a:p>
          <a:p>
            <a:pPr indent="-457200" lvl="1" marL="8128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❑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relevant skill leads to getting an item right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Assumption</a:t>
            </a:r>
            <a:endParaRPr/>
          </a:p>
        </p:txBody>
      </p:sp>
      <p:sp>
        <p:nvSpPr>
          <p:cNvPr id="195" name="Google Shape;195;p16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Barnes’s approach and NNMF (and most approaches to q-</a:t>
            </a:r>
            <a:r>
              <a:rPr lang="en-US" sz="2900">
                <a:solidFill>
                  <a:schemeClr val="dk1"/>
                </a:solidFill>
              </a:rPr>
              <a:t>matrix discovery) 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assume no learning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Alternate Test of Model Goodness</a:t>
            </a:r>
            <a:endParaRPr/>
          </a:p>
        </p:txBody>
      </p:sp>
      <p:sp>
        <p:nvSpPr>
          <p:cNvPr id="201" name="Google Shape;201;p17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◻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at student improvement over time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◻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Fit a model like PFA or BKT from Week 4, and see how well it fits data, given the skill-item mapping</a:t>
            </a:r>
            <a:endParaRPr/>
          </a:p>
          <a:p>
            <a:pPr indent="-320040" lvl="1" marL="64008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◻"/>
            </a:pPr>
            <a:r>
              <a:rPr lang="en-US" sz="2800">
                <a:solidFill>
                  <a:schemeClr val="dk1"/>
                </a:solidFill>
              </a:rPr>
              <a:t>No point to doing this with DKT-family, since they either skip or fit their own q-matrix!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◻"/>
            </a:pPr>
            <a:r>
              <a:rPr lang="en-US" sz="2800">
                <a:solidFill>
                  <a:schemeClr val="dk1"/>
                </a:solidFill>
              </a:rPr>
              <a:t>Liu &amp; Koedinger (2017); Effenberger et al. (2020); Picones et al. (2022) give examples</a:t>
            </a:r>
            <a:br>
              <a:rPr lang="en-US" sz="2800">
                <a:solidFill>
                  <a:schemeClr val="dk1"/>
                </a:solidFill>
              </a:rPr>
            </a:b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do we get a Q-Matrix?</a:t>
            </a:r>
            <a:endParaRPr/>
          </a:p>
        </p:txBody>
      </p:sp>
      <p:sp>
        <p:nvSpPr>
          <p:cNvPr id="207" name="Google Shape;207;p18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Automatic model discovery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Hand-development and refinement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Hybrid approaches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9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Hand Development and Refinement</a:t>
            </a:r>
            <a:endParaRPr/>
          </a:p>
        </p:txBody>
      </p:sp>
      <p:sp>
        <p:nvSpPr>
          <p:cNvPr id="213" name="Google Shape;213;p19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original way that Q-Matrices were created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domain expert creates the Q-Matrix using knowledge engineering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the Q-Matrix?</a:t>
            </a:r>
            <a:endParaRPr/>
          </a:p>
        </p:txBody>
      </p:sp>
      <p:sp>
        <p:nvSpPr>
          <p:cNvPr id="111" name="Google Shape;111;p2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table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Where rows are items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columns are skills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(Tatsuoka, 1983; Barnes, 2005)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Also called a KC [knowledge component] Model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 a skill-item mapping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0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Hand Development and Refinement</a:t>
            </a:r>
            <a:endParaRPr/>
          </a:p>
        </p:txBody>
      </p:sp>
      <p:sp>
        <p:nvSpPr>
          <p:cNvPr id="219" name="Google Shape;219;p20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kind of data can we use to guide refinement?</a:t>
            </a:r>
            <a:endParaRPr/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slides adapted from a talk in my class</a:t>
            </a:r>
            <a:b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John Stamper</a:t>
            </a:r>
            <a:endParaRPr/>
          </a:p>
        </p:txBody>
      </p:sp>
      <p:pic>
        <p:nvPicPr>
          <p:cNvPr descr="http://medbiq.org/sites/default/files/images/stamper_200w.jpg" id="220" name="Google Shape;22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6467" y="5029200"/>
            <a:ext cx="1187532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1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Strategies for Q-Matrix Refinement</a:t>
            </a:r>
            <a:endParaRPr/>
          </a:p>
        </p:txBody>
      </p:sp>
      <p:sp>
        <p:nvSpPr>
          <p:cNvPr id="227" name="Google Shape;227;p21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Try to smooth learning curves</a:t>
            </a:r>
            <a:endParaRPr/>
          </a:p>
          <a:p>
            <a:pPr indent="-284480" lvl="1" marL="64008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for skills with no apparent learning</a:t>
            </a:r>
            <a:endParaRPr/>
          </a:p>
          <a:p>
            <a:pPr indent="-284480" lvl="1" marL="64008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for problems with unexpected error rates</a:t>
            </a:r>
            <a:endParaRPr/>
          </a:p>
          <a:p>
            <a:pPr indent="-284480" lvl="1" marL="64008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21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"/>
              <a:buFont typeface="Arial"/>
              <a:buNone/>
            </a:pPr>
            <a:fld id="{00000000-1234-1234-1234-123412341234}" type="slidenum">
              <a:rPr b="1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2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Tool for doing this</a:t>
            </a:r>
            <a:endParaRPr/>
          </a:p>
        </p:txBody>
      </p:sp>
      <p:sp>
        <p:nvSpPr>
          <p:cNvPr id="235" name="Google Shape;235;p22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Pittsburgh Science of Learning Center DataShop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https://pslcdatashop.web.cmu.edu/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"/>
          <p:cNvSpPr/>
          <p:nvPr/>
        </p:nvSpPr>
        <p:spPr>
          <a:xfrm>
            <a:off x="0" y="1237555"/>
            <a:ext cx="9118187" cy="369401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1" name="Google Shape;241;p23"/>
          <p:cNvGrpSpPr/>
          <p:nvPr/>
        </p:nvGrpSpPr>
        <p:grpSpPr>
          <a:xfrm>
            <a:off x="2416175" y="2873375"/>
            <a:ext cx="6727825" cy="3770313"/>
            <a:chOff x="1522" y="1810"/>
            <a:chExt cx="4238" cy="2374"/>
          </a:xfrm>
        </p:grpSpPr>
        <p:grpSp>
          <p:nvGrpSpPr>
            <p:cNvPr id="242" name="Google Shape;242;p23"/>
            <p:cNvGrpSpPr/>
            <p:nvPr/>
          </p:nvGrpSpPr>
          <p:grpSpPr>
            <a:xfrm>
              <a:off x="1522" y="1810"/>
              <a:ext cx="4238" cy="2348"/>
              <a:chOff x="1522" y="1810"/>
              <a:chExt cx="4238" cy="2348"/>
            </a:xfrm>
          </p:grpSpPr>
          <p:pic>
            <p:nvPicPr>
              <p:cNvPr id="243" name="Google Shape;243;p23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2634" y="1810"/>
                <a:ext cx="3126" cy="234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4" name="Google Shape;244;p2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1522" y="2295"/>
                <a:ext cx="1109" cy="125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45" name="Google Shape;245;p2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663" y="3652"/>
              <a:ext cx="3095" cy="53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6" name="Google Shape;246;p23"/>
          <p:cNvSpPr txBox="1"/>
          <p:nvPr>
            <p:ph idx="4294967295" type="title"/>
          </p:nvPr>
        </p:nvSpPr>
        <p:spPr>
          <a:xfrm>
            <a:off x="0" y="333266"/>
            <a:ext cx="3174999" cy="161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Possible to look at learning curves for different skill models</a:t>
            </a:r>
            <a:b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(we will discuss</a:t>
            </a:r>
            <a:b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more in a </a:t>
            </a:r>
            <a:b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future lecture)</a:t>
            </a:r>
            <a:endParaRPr/>
          </a:p>
        </p:txBody>
      </p:sp>
      <p:pic>
        <p:nvPicPr>
          <p:cNvPr id="247" name="Google Shape;247;p2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165600" y="0"/>
            <a:ext cx="4978399" cy="3689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400300" y="1644650"/>
            <a:ext cx="1746250" cy="1985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374900" y="1587500"/>
            <a:ext cx="1792288" cy="20288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0" name="Google Shape;250;p23"/>
          <p:cNvGrpSpPr/>
          <p:nvPr/>
        </p:nvGrpSpPr>
        <p:grpSpPr>
          <a:xfrm>
            <a:off x="1752600" y="2108200"/>
            <a:ext cx="3149600" cy="701674"/>
            <a:chOff x="1392" y="1328"/>
            <a:chExt cx="1696" cy="441"/>
          </a:xfrm>
        </p:grpSpPr>
        <p:sp>
          <p:nvSpPr>
            <p:cNvPr id="251" name="Google Shape;251;p23"/>
            <p:cNvSpPr txBox="1"/>
            <p:nvPr/>
          </p:nvSpPr>
          <p:spPr>
            <a:xfrm>
              <a:off x="1392" y="1439"/>
              <a:ext cx="1696" cy="33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"/>
                <a:buFont typeface="Arial"/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If you treat Geometry Area as a single skill,</a:t>
              </a:r>
              <a:endParaRPr/>
            </a:p>
          </p:txBody>
        </p:sp>
        <p:cxnSp>
          <p:nvCxnSpPr>
            <p:cNvPr id="252" name="Google Shape;252;p23"/>
            <p:cNvCxnSpPr/>
            <p:nvPr/>
          </p:nvCxnSpPr>
          <p:spPr>
            <a:xfrm rot="10800000">
              <a:off x="2031" y="1328"/>
              <a:ext cx="239" cy="127"/>
            </a:xfrm>
            <a:prstGeom prst="straightConnector1">
              <a:avLst/>
            </a:prstGeom>
            <a:noFill/>
            <a:ln cap="flat" cmpd="sng" w="38100">
              <a:solidFill>
                <a:srgbClr val="FF2929"/>
              </a:solidFill>
              <a:prstDash val="solid"/>
              <a:round/>
              <a:headEnd len="sm" w="sm" type="none"/>
              <a:tailEnd len="lg" w="lg" type="triangle"/>
            </a:ln>
          </p:spPr>
        </p:cxnSp>
      </p:grpSp>
      <p:grpSp>
        <p:nvGrpSpPr>
          <p:cNvPr id="253" name="Google Shape;253;p23"/>
          <p:cNvGrpSpPr/>
          <p:nvPr/>
        </p:nvGrpSpPr>
        <p:grpSpPr>
          <a:xfrm>
            <a:off x="1752599" y="2654300"/>
            <a:ext cx="3875087" cy="612774"/>
            <a:chOff x="1103" y="1672"/>
            <a:chExt cx="2440" cy="385"/>
          </a:xfrm>
        </p:grpSpPr>
        <p:sp>
          <p:nvSpPr>
            <p:cNvPr id="254" name="Google Shape;254;p23"/>
            <p:cNvSpPr txBox="1"/>
            <p:nvPr/>
          </p:nvSpPr>
          <p:spPr>
            <a:xfrm>
              <a:off x="1103" y="1863"/>
              <a:ext cx="1736" cy="194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"/>
                <a:buFont typeface="Arial"/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Not a smooth learning curve.</a:t>
              </a:r>
              <a:endParaRPr/>
            </a:p>
          </p:txBody>
        </p:sp>
        <p:cxnSp>
          <p:nvCxnSpPr>
            <p:cNvPr id="255" name="Google Shape;255;p23"/>
            <p:cNvCxnSpPr/>
            <p:nvPr/>
          </p:nvCxnSpPr>
          <p:spPr>
            <a:xfrm flipH="1" rot="10800000">
              <a:off x="2863" y="1672"/>
              <a:ext cx="680" cy="280"/>
            </a:xfrm>
            <a:prstGeom prst="straightConnector1">
              <a:avLst/>
            </a:prstGeom>
            <a:noFill/>
            <a:ln cap="flat" cmpd="sng" w="38100">
              <a:solidFill>
                <a:srgbClr val="FF2929"/>
              </a:solidFill>
              <a:prstDash val="solid"/>
              <a:round/>
              <a:headEnd len="sm" w="sm" type="none"/>
              <a:tailEnd len="lg" w="lg" type="triangle"/>
            </a:ln>
          </p:spPr>
        </p:cxnSp>
      </p:grpSp>
      <p:grpSp>
        <p:nvGrpSpPr>
          <p:cNvPr id="256" name="Google Shape;256;p23"/>
          <p:cNvGrpSpPr/>
          <p:nvPr/>
        </p:nvGrpSpPr>
        <p:grpSpPr>
          <a:xfrm>
            <a:off x="76199" y="4775199"/>
            <a:ext cx="5308599" cy="523875"/>
            <a:chOff x="47" y="3007"/>
            <a:chExt cx="3343" cy="330"/>
          </a:xfrm>
        </p:grpSpPr>
        <p:sp>
          <p:nvSpPr>
            <p:cNvPr id="257" name="Google Shape;257;p23"/>
            <p:cNvSpPr txBox="1"/>
            <p:nvPr/>
          </p:nvSpPr>
          <p:spPr>
            <a:xfrm>
              <a:off x="47" y="3007"/>
              <a:ext cx="1392" cy="33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"/>
                <a:buFont typeface="Arial"/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You get a smooth learning curve.</a:t>
              </a:r>
              <a:endParaRPr/>
            </a:p>
          </p:txBody>
        </p:sp>
        <p:cxnSp>
          <p:nvCxnSpPr>
            <p:cNvPr id="258" name="Google Shape;258;p23"/>
            <p:cNvCxnSpPr/>
            <p:nvPr/>
          </p:nvCxnSpPr>
          <p:spPr>
            <a:xfrm>
              <a:off x="1415" y="3079"/>
              <a:ext cx="1975" cy="0"/>
            </a:xfrm>
            <a:prstGeom prst="straightConnector1">
              <a:avLst/>
            </a:prstGeom>
            <a:noFill/>
            <a:ln cap="flat" cmpd="sng" w="38100">
              <a:solidFill>
                <a:srgbClr val="FF2929"/>
              </a:solidFill>
              <a:prstDash val="solid"/>
              <a:round/>
              <a:headEnd len="sm" w="sm" type="none"/>
              <a:tailEnd len="lg" w="lg" type="triangle"/>
            </a:ln>
          </p:spPr>
        </p:cxnSp>
      </p:grpSp>
      <p:grpSp>
        <p:nvGrpSpPr>
          <p:cNvPr id="259" name="Google Shape;259;p23"/>
          <p:cNvGrpSpPr/>
          <p:nvPr/>
        </p:nvGrpSpPr>
        <p:grpSpPr>
          <a:xfrm>
            <a:off x="101599" y="4025900"/>
            <a:ext cx="2400299" cy="523875"/>
            <a:chOff x="63" y="2536"/>
            <a:chExt cx="1511" cy="330"/>
          </a:xfrm>
        </p:grpSpPr>
        <p:sp>
          <p:nvSpPr>
            <p:cNvPr id="260" name="Google Shape;260;p23"/>
            <p:cNvSpPr txBox="1"/>
            <p:nvPr/>
          </p:nvSpPr>
          <p:spPr>
            <a:xfrm>
              <a:off x="63" y="2536"/>
              <a:ext cx="1360" cy="33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"/>
                <a:buFont typeface="Arial"/>
                <a:buNone/>
              </a:pPr>
              <a:r>
                <a:rPr b="0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But if you split it into  </a:t>
              </a:r>
              <a:br>
                <a:rPr b="0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12 skills</a:t>
              </a:r>
              <a:endParaRPr/>
            </a:p>
          </p:txBody>
        </p:sp>
        <p:cxnSp>
          <p:nvCxnSpPr>
            <p:cNvPr id="261" name="Google Shape;261;p23"/>
            <p:cNvCxnSpPr/>
            <p:nvPr/>
          </p:nvCxnSpPr>
          <p:spPr>
            <a:xfrm flipH="1" rot="10800000">
              <a:off x="1423" y="2591"/>
              <a:ext cx="151" cy="104"/>
            </a:xfrm>
            <a:prstGeom prst="straightConnector1">
              <a:avLst/>
            </a:prstGeom>
            <a:noFill/>
            <a:ln cap="flat" cmpd="sng" w="38100">
              <a:solidFill>
                <a:srgbClr val="FF2929"/>
              </a:solidFill>
              <a:prstDash val="solid"/>
              <a:round/>
              <a:headEnd len="sm" w="sm" type="none"/>
              <a:tailEnd len="lg" w="lg" type="triangle"/>
            </a:ln>
          </p:spPr>
        </p:cxnSp>
      </p:grpSp>
      <p:grpSp>
        <p:nvGrpSpPr>
          <p:cNvPr id="262" name="Google Shape;262;p23"/>
          <p:cNvGrpSpPr/>
          <p:nvPr/>
        </p:nvGrpSpPr>
        <p:grpSpPr>
          <a:xfrm>
            <a:off x="7124700" y="4051300"/>
            <a:ext cx="2019299" cy="939799"/>
            <a:chOff x="4536" y="2552"/>
            <a:chExt cx="1223" cy="591"/>
          </a:xfrm>
        </p:grpSpPr>
        <p:sp>
          <p:nvSpPr>
            <p:cNvPr id="263" name="Google Shape;263;p23"/>
            <p:cNvSpPr txBox="1"/>
            <p:nvPr/>
          </p:nvSpPr>
          <p:spPr>
            <a:xfrm>
              <a:off x="4536" y="2552"/>
              <a:ext cx="1223" cy="406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00"/>
                <a:buFont typeface="Arial"/>
                <a:buNone/>
              </a:pPr>
              <a:r>
                <a:rPr b="0" i="0" lang="en-U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(Rise in error rate because weaker students get assigned more problems)</a:t>
              </a:r>
              <a:endParaRPr/>
            </a:p>
          </p:txBody>
        </p:sp>
        <p:cxnSp>
          <p:nvCxnSpPr>
            <p:cNvPr id="264" name="Google Shape;264;p23"/>
            <p:cNvCxnSpPr/>
            <p:nvPr/>
          </p:nvCxnSpPr>
          <p:spPr>
            <a:xfrm>
              <a:off x="5024" y="2952"/>
              <a:ext cx="112" cy="191"/>
            </a:xfrm>
            <a:prstGeom prst="straightConnector1">
              <a:avLst/>
            </a:prstGeom>
            <a:noFill/>
            <a:ln cap="flat" cmpd="sng" w="38100">
              <a:solidFill>
                <a:srgbClr val="FF2929"/>
              </a:solidFill>
              <a:prstDash val="solid"/>
              <a:round/>
              <a:headEnd len="sm" w="sm" type="none"/>
              <a:tailEnd len="lg" w="lg" type="triangle"/>
            </a:ln>
          </p:spPr>
        </p:cxnSp>
      </p:grp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4"/>
          <p:cNvSpPr txBox="1"/>
          <p:nvPr>
            <p:ph idx="4294967295" type="title"/>
          </p:nvPr>
        </p:nvSpPr>
        <p:spPr>
          <a:xfrm>
            <a:off x="1087342" y="115093"/>
            <a:ext cx="8013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8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can inspect curves for individual skills</a:t>
            </a:r>
            <a:endParaRPr/>
          </a:p>
        </p:txBody>
      </p:sp>
      <p:pic>
        <p:nvPicPr>
          <p:cNvPr id="271" name="Google Shape;27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5500" y="2084388"/>
            <a:ext cx="7721599" cy="29543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72" name="Google Shape;272;p24"/>
          <p:cNvGrpSpPr/>
          <p:nvPr/>
        </p:nvGrpSpPr>
        <p:grpSpPr>
          <a:xfrm>
            <a:off x="5845174" y="2009774"/>
            <a:ext cx="3021012" cy="4292600"/>
            <a:chOff x="3681" y="1265"/>
            <a:chExt cx="1902" cy="2704"/>
          </a:xfrm>
        </p:grpSpPr>
        <p:sp>
          <p:nvSpPr>
            <p:cNvPr id="273" name="Google Shape;273;p24"/>
            <p:cNvSpPr/>
            <p:nvPr/>
          </p:nvSpPr>
          <p:spPr>
            <a:xfrm>
              <a:off x="3681" y="1265"/>
              <a:ext cx="1744" cy="1096"/>
            </a:xfrm>
            <a:prstGeom prst="ellipse">
              <a:avLst/>
            </a:prstGeom>
            <a:noFill/>
            <a:ln cap="flat" cmpd="sng" w="38100">
              <a:solidFill>
                <a:srgbClr val="FF292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4"/>
            <p:cNvSpPr txBox="1"/>
            <p:nvPr/>
          </p:nvSpPr>
          <p:spPr>
            <a:xfrm>
              <a:off x="4279" y="3336"/>
              <a:ext cx="1304" cy="633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Some do not =&gt;</a:t>
              </a:r>
              <a:br>
                <a:rPr b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Opportunity to improve model!</a:t>
              </a:r>
              <a:endParaRPr/>
            </a:p>
          </p:txBody>
        </p:sp>
        <p:cxnSp>
          <p:nvCxnSpPr>
            <p:cNvPr id="275" name="Google Shape;275;p24"/>
            <p:cNvCxnSpPr/>
            <p:nvPr/>
          </p:nvCxnSpPr>
          <p:spPr>
            <a:xfrm rot="10800000">
              <a:off x="5068" y="2336"/>
              <a:ext cx="296" cy="983"/>
            </a:xfrm>
            <a:prstGeom prst="straightConnector1">
              <a:avLst/>
            </a:prstGeom>
            <a:noFill/>
            <a:ln cap="flat" cmpd="sng" w="38100">
              <a:solidFill>
                <a:srgbClr val="FF2929"/>
              </a:solidFill>
              <a:prstDash val="solid"/>
              <a:round/>
              <a:headEnd len="sm" w="sm" type="none"/>
              <a:tailEnd len="lg" w="lg" type="triangle"/>
            </a:ln>
          </p:spPr>
        </p:cxnSp>
      </p:grpSp>
      <p:grpSp>
        <p:nvGrpSpPr>
          <p:cNvPr id="276" name="Google Shape;276;p24"/>
          <p:cNvGrpSpPr/>
          <p:nvPr/>
        </p:nvGrpSpPr>
        <p:grpSpPr>
          <a:xfrm>
            <a:off x="1879599" y="3416299"/>
            <a:ext cx="4344987" cy="3305175"/>
            <a:chOff x="1183" y="2151"/>
            <a:chExt cx="2736" cy="2082"/>
          </a:xfrm>
        </p:grpSpPr>
        <p:sp>
          <p:nvSpPr>
            <p:cNvPr id="277" name="Google Shape;277;p24"/>
            <p:cNvSpPr txBox="1"/>
            <p:nvPr/>
          </p:nvSpPr>
          <p:spPr>
            <a:xfrm>
              <a:off x="1423" y="3400"/>
              <a:ext cx="1696" cy="833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Many curves show a reasonable decline</a:t>
              </a:r>
              <a:br>
                <a:rPr b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en-U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(e.g. less errors over time)</a:t>
              </a:r>
              <a:endParaRPr/>
            </a:p>
          </p:txBody>
        </p:sp>
        <p:cxnSp>
          <p:nvCxnSpPr>
            <p:cNvPr id="278" name="Google Shape;278;p24"/>
            <p:cNvCxnSpPr/>
            <p:nvPr/>
          </p:nvCxnSpPr>
          <p:spPr>
            <a:xfrm rot="10800000">
              <a:off x="1183" y="3088"/>
              <a:ext cx="319" cy="319"/>
            </a:xfrm>
            <a:prstGeom prst="straightConnector1">
              <a:avLst/>
            </a:prstGeom>
            <a:noFill/>
            <a:ln cap="flat" cmpd="sng" w="38100">
              <a:solidFill>
                <a:srgbClr val="FF2929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279" name="Google Shape;279;p24"/>
            <p:cNvCxnSpPr/>
            <p:nvPr/>
          </p:nvCxnSpPr>
          <p:spPr>
            <a:xfrm flipH="1" rot="10800000">
              <a:off x="2023" y="2151"/>
              <a:ext cx="272" cy="1239"/>
            </a:xfrm>
            <a:prstGeom prst="straightConnector1">
              <a:avLst/>
            </a:prstGeom>
            <a:noFill/>
            <a:ln cap="flat" cmpd="sng" w="38100">
              <a:solidFill>
                <a:srgbClr val="FF2929"/>
              </a:solidFill>
              <a:prstDash val="solid"/>
              <a:round/>
              <a:headEnd len="sm" w="sm" type="none"/>
              <a:tailEnd len="lg" w="lg" type="triangle"/>
            </a:ln>
          </p:spPr>
        </p:cxnSp>
        <p:cxnSp>
          <p:nvCxnSpPr>
            <p:cNvPr id="280" name="Google Shape;280;p24"/>
            <p:cNvCxnSpPr/>
            <p:nvPr/>
          </p:nvCxnSpPr>
          <p:spPr>
            <a:xfrm flipH="1" rot="10800000">
              <a:off x="2992" y="3031"/>
              <a:ext cx="927" cy="359"/>
            </a:xfrm>
            <a:prstGeom prst="straightConnector1">
              <a:avLst/>
            </a:prstGeom>
            <a:noFill/>
            <a:ln cap="flat" cmpd="sng" w="38100">
              <a:solidFill>
                <a:srgbClr val="FF2929"/>
              </a:solidFill>
              <a:prstDash val="solid"/>
              <a:round/>
              <a:headEnd len="sm" w="sm" type="none"/>
              <a:tailEnd len="lg" w="lg" type="triangle"/>
            </a:ln>
          </p:spPr>
        </p:cxnSp>
      </p:grpSp>
      <p:sp>
        <p:nvSpPr>
          <p:cNvPr id="281" name="Google Shape;281;p24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"/>
              <a:buFont typeface="Arial"/>
              <a:buNone/>
            </a:pPr>
            <a:fld id="{00000000-1234-1234-1234-123412341234}" type="slidenum">
              <a:rPr b="1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5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8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Also look for problems with unexpected error rates</a:t>
            </a:r>
            <a:endParaRPr/>
          </a:p>
        </p:txBody>
      </p:sp>
      <p:sp>
        <p:nvSpPr>
          <p:cNvPr id="288" name="Google Shape;288;p25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"/>
              <a:buFont typeface="Arial"/>
              <a:buNone/>
            </a:pPr>
            <a:fld id="{00000000-1234-1234-1234-123412341234}" type="slidenum">
              <a:rPr b="1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g3" id="289" name="Google Shape;28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400" y="1865085"/>
            <a:ext cx="8195119" cy="4992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6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8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DataShop can apply model for you!</a:t>
            </a:r>
            <a:endParaRPr/>
          </a:p>
        </p:txBody>
      </p:sp>
      <p:sp>
        <p:nvSpPr>
          <p:cNvPr id="296" name="Google Shape;296;p26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1" marL="812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❑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Applies a mathematical model called LFA (similar to PFA) to data</a:t>
            </a:r>
            <a:endParaRPr/>
          </a:p>
          <a:p>
            <a:pPr indent="-457200" lvl="1" marL="812800" marR="0" rtl="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2"/>
              </a:buClr>
              <a:buSzPts val="1820"/>
              <a:buFont typeface="Noto Sans Symbols"/>
              <a:buChar char="❑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give AIC and BIC goodness measures for different skill-item mappings</a:t>
            </a:r>
            <a:endParaRPr/>
          </a:p>
        </p:txBody>
      </p:sp>
      <p:sp>
        <p:nvSpPr>
          <p:cNvPr id="297" name="Google Shape;297;p26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"/>
              <a:buFont typeface="Arial"/>
              <a:buNone/>
            </a:pPr>
            <a:fld id="{00000000-1234-1234-1234-123412341234}" type="slidenum">
              <a:rPr b="1" i="0" lang="en-US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1" i="0" sz="1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pic1.jpg" id="298" name="Google Shape;29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64811" y="3781964"/>
            <a:ext cx="6483788" cy="14500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ic2.jpg" id="299" name="Google Shape;299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71600" y="5305964"/>
            <a:ext cx="6458858" cy="1552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7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Up</a:t>
            </a:r>
            <a:endParaRPr/>
          </a:p>
        </p:txBody>
      </p:sp>
      <p:sp>
        <p:nvSpPr>
          <p:cNvPr id="306" name="Google Shape;306;p27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Knowledge Structure Inference: Hybrid Approaches and Models with Prerequisites and Hierarchy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8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the Q-Matrix?</a:t>
            </a:r>
            <a:b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(Tatsuoka, 1983; Barnes, 2005)</a:t>
            </a:r>
            <a:endParaRPr/>
          </a:p>
        </p:txBody>
      </p:sp>
      <p:graphicFrame>
        <p:nvGraphicFramePr>
          <p:cNvPr id="117" name="Google Shape;117;p3"/>
          <p:cNvGraphicFramePr/>
          <p:nvPr/>
        </p:nvGraphicFramePr>
        <p:xfrm>
          <a:off x="304800" y="1676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{7260B8DC-DE0C-4119-9E81-C13ADA85AEFB}</a:tableStyleId>
              </a:tblPr>
              <a:tblGrid>
                <a:gridCol w="1584950"/>
                <a:gridCol w="1584950"/>
                <a:gridCol w="1584950"/>
                <a:gridCol w="1584950"/>
                <a:gridCol w="1584950"/>
              </a:tblGrid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Skill1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Skill2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Skill3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Skill4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Item1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Item2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Item3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Item4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Item5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Item6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graphicFrame>
        <p:nvGraphicFramePr>
          <p:cNvPr id="123" name="Google Shape;123;p4"/>
          <p:cNvGraphicFramePr/>
          <p:nvPr/>
        </p:nvGraphicFramePr>
        <p:xfrm>
          <a:off x="304800" y="1676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{7260B8DC-DE0C-4119-9E81-C13ADA85AEFB}</a:tableStyleId>
              </a:tblPr>
              <a:tblGrid>
                <a:gridCol w="1584950"/>
                <a:gridCol w="1584950"/>
                <a:gridCol w="1584950"/>
                <a:gridCol w="1584950"/>
                <a:gridCol w="1584950"/>
              </a:tblGrid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Add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Subtract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Multiply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Divide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7 + 3 + 2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7 + 3 - 2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(7 + 3) * 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7 / 3 / 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7 * 3 / 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696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7 - 3 - 2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450"/>
                        <a:buFont typeface="Arial"/>
                        <a:buNone/>
                      </a:pPr>
                      <a:r>
                        <a:rPr lang="en-US" sz="1800" u="none" cap="none" strike="noStrike"/>
                        <a:t>0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8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do we get a skill-item mapping?</a:t>
            </a:r>
            <a:endParaRPr/>
          </a:p>
        </p:txBody>
      </p:sp>
      <p:sp>
        <p:nvSpPr>
          <p:cNvPr id="129" name="Google Shape;129;p5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Automatic model discovery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Hand-development and refinement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Hybrid approaches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88"/>
              <a:buFont typeface="Arial"/>
              <a:buNone/>
            </a:pPr>
            <a:r>
              <a:rPr b="0" i="0" lang="en-US" sz="395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do we get a skill-item mapping?</a:t>
            </a:r>
            <a:endParaRPr/>
          </a:p>
        </p:txBody>
      </p:sp>
      <p:sp>
        <p:nvSpPr>
          <p:cNvPr id="135" name="Google Shape;135;p6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Automatic model discovery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Hand-development and refinement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Hybrid approaches</a:t>
            </a:r>
            <a:endParaRPr/>
          </a:p>
          <a:p>
            <a:pPr indent="-320040" lvl="0" marL="32004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Automated Model Discovery</a:t>
            </a:r>
            <a:endParaRPr/>
          </a:p>
        </p:txBody>
      </p:sp>
      <p:sp>
        <p:nvSpPr>
          <p:cNvPr id="141" name="Google Shape;141;p7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 the mapping between items and skills solely from data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Initial algorithm</a:t>
            </a:r>
            <a:endParaRPr/>
          </a:p>
        </p:txBody>
      </p:sp>
      <p:sp>
        <p:nvSpPr>
          <p:cNvPr id="147" name="Google Shape;147;p8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900">
                <a:solidFill>
                  <a:schemeClr val="dk1"/>
                </a:solidFill>
              </a:rPr>
              <a:t>Hill-climbing based method</a:t>
            </a:r>
            <a:br>
              <a:rPr lang="en-US" sz="2900">
                <a:solidFill>
                  <a:schemeClr val="dk1"/>
                </a:solidFill>
              </a:rPr>
            </a:br>
            <a:r>
              <a:rPr lang="en-US" sz="2900">
                <a:solidFill>
                  <a:schemeClr val="dk1"/>
                </a:solidFill>
              </a:rPr>
              <a:t>(Barnes, Bitzer, &amp; Vouk, 2005)</a:t>
            </a:r>
            <a:endParaRPr b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Mor</a:t>
            </a:r>
            <a:r>
              <a:rPr lang="en-US" sz="4400">
                <a:solidFill>
                  <a:schemeClr val="dk2"/>
                </a:solidFill>
              </a:rPr>
              <a:t>e common approach lately</a:t>
            </a:r>
            <a:endParaRPr b="0" i="0" sz="4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9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lang="en-US" sz="2900">
                <a:solidFill>
                  <a:schemeClr val="dk1"/>
                </a:solidFill>
              </a:rPr>
              <a:t>N</a:t>
            </a: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on-negative matrix factorization</a:t>
            </a:r>
            <a:b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(Desmarais, 2011)</a:t>
            </a:r>
            <a:endParaRPr i="1" sz="2900">
              <a:solidFill>
                <a:schemeClr val="dk1"/>
              </a:solidFill>
            </a:endParaRPr>
          </a:p>
          <a:p>
            <a:pPr indent="-209551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None/>
            </a:pPr>
            <a:r>
              <a:t/>
            </a:r>
            <a:endParaRPr b="0" i="1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040" lvl="0" marL="32004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</a:pPr>
            <a:r>
              <a:rPr b="0" lang="en-US" sz="2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be combined! </a:t>
            </a:r>
            <a:br>
              <a:rPr lang="en-US" sz="2900">
                <a:solidFill>
                  <a:schemeClr val="dk1"/>
                </a:solidFill>
              </a:rPr>
            </a:br>
            <a:r>
              <a:rPr lang="en-US" sz="2900">
                <a:solidFill>
                  <a:schemeClr val="dk1"/>
                </a:solidFill>
              </a:rPr>
              <a:t>(Picones et al., 2022)</a:t>
            </a:r>
            <a:endParaRPr b="0" sz="2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Chelsea ~</dc:creator>
</cp:coreProperties>
</file>