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474" r:id="rId2"/>
    <p:sldId id="478" r:id="rId3"/>
    <p:sldId id="480" r:id="rId4"/>
    <p:sldId id="481" r:id="rId5"/>
    <p:sldId id="483" r:id="rId6"/>
    <p:sldId id="484" r:id="rId7"/>
    <p:sldId id="485" r:id="rId8"/>
    <p:sldId id="486" r:id="rId9"/>
    <p:sldId id="487" r:id="rId10"/>
    <p:sldId id="488" r:id="rId11"/>
    <p:sldId id="491" r:id="rId12"/>
    <p:sldId id="492" r:id="rId13"/>
    <p:sldId id="494" r:id="rId14"/>
    <p:sldId id="495" r:id="rId15"/>
    <p:sldId id="496" r:id="rId16"/>
    <p:sldId id="497" r:id="rId17"/>
    <p:sldId id="498" r:id="rId18"/>
    <p:sldId id="499" r:id="rId19"/>
    <p:sldId id="500" r:id="rId20"/>
    <p:sldId id="510" r:id="rId21"/>
    <p:sldId id="514" r:id="rId22"/>
    <p:sldId id="513" r:id="rId23"/>
    <p:sldId id="506" r:id="rId24"/>
    <p:sldId id="516" r:id="rId25"/>
    <p:sldId id="515" r:id="rId26"/>
    <p:sldId id="507" r:id="rId27"/>
    <p:sldId id="517" r:id="rId28"/>
    <p:sldId id="508" r:id="rId29"/>
    <p:sldId id="509" r:id="rId30"/>
    <p:sldId id="518" r:id="rId31"/>
    <p:sldId id="47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78" y="67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6444552"/>
        <c:axId val="2105793976"/>
      </c:lineChart>
      <c:catAx>
        <c:axId val="2106444552"/>
        <c:scaling>
          <c:orientation val="minMax"/>
        </c:scaling>
        <c:delete val="0"/>
        <c:axPos val="b"/>
        <c:majorTickMark val="out"/>
        <c:minorTickMark val="none"/>
        <c:tickLblPos val="nextTo"/>
        <c:crossAx val="2105793976"/>
        <c:crosses val="autoZero"/>
        <c:auto val="1"/>
        <c:lblAlgn val="ctr"/>
        <c:lblOffset val="100"/>
        <c:noMultiLvlLbl val="0"/>
      </c:catAx>
      <c:valAx>
        <c:axId val="2105793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6444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Sheet5!$B$9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Sheet5!$B$10:$B$29</c:f>
              <c:numCache>
                <c:formatCode>General</c:formatCode>
                <c:ptCount val="20"/>
                <c:pt idx="0">
                  <c:v>20.302938923314041</c:v>
                </c:pt>
                <c:pt idx="1">
                  <c:v>9.3895409242234908</c:v>
                </c:pt>
                <c:pt idx="2">
                  <c:v>6.8051844391501879</c:v>
                </c:pt>
                <c:pt idx="3">
                  <c:v>17</c:v>
                </c:pt>
                <c:pt idx="4">
                  <c:v>10</c:v>
                </c:pt>
                <c:pt idx="5">
                  <c:v>8</c:v>
                </c:pt>
                <c:pt idx="6">
                  <c:v>4.5</c:v>
                </c:pt>
                <c:pt idx="7">
                  <c:v>2.513056238388514</c:v>
                </c:pt>
                <c:pt idx="8">
                  <c:v>1.6951222652138449</c:v>
                </c:pt>
                <c:pt idx="9">
                  <c:v>2.363377654617103</c:v>
                </c:pt>
                <c:pt idx="10">
                  <c:v>1.9161610880519611</c:v>
                </c:pt>
                <c:pt idx="11">
                  <c:v>1.6474581608711729</c:v>
                </c:pt>
                <c:pt idx="12">
                  <c:v>1.321536982499498</c:v>
                </c:pt>
                <c:pt idx="13">
                  <c:v>1.115218627369321</c:v>
                </c:pt>
                <c:pt idx="14">
                  <c:v>1.699822596123391</c:v>
                </c:pt>
                <c:pt idx="15">
                  <c:v>0.32007555626003698</c:v>
                </c:pt>
                <c:pt idx="16">
                  <c:v>1.616980895027295</c:v>
                </c:pt>
                <c:pt idx="17">
                  <c:v>0.99360052110377395</c:v>
                </c:pt>
                <c:pt idx="18">
                  <c:v>0.85861883948976503</c:v>
                </c:pt>
                <c:pt idx="19">
                  <c:v>0.15486600704329401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81-48F2-9C63-DC8167910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6394936"/>
        <c:axId val="2106397880"/>
      </c:lineChart>
      <c:catAx>
        <c:axId val="2106394936"/>
        <c:scaling>
          <c:orientation val="minMax"/>
        </c:scaling>
        <c:delete val="0"/>
        <c:axPos val="b"/>
        <c:majorTickMark val="out"/>
        <c:minorTickMark val="none"/>
        <c:tickLblPos val="nextTo"/>
        <c:crossAx val="2106397880"/>
        <c:crosses val="autoZero"/>
        <c:auto val="1"/>
        <c:lblAlgn val="ctr"/>
        <c:lblOffset val="100"/>
        <c:noMultiLvlLbl val="0"/>
      </c:catAx>
      <c:valAx>
        <c:axId val="2106397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106394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Sheet5!$B$9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Sheet5!$B$10:$B$29</c:f>
              <c:numCache>
                <c:formatCode>General</c:formatCode>
                <c:ptCount val="20"/>
                <c:pt idx="0">
                  <c:v>20.302938923314041</c:v>
                </c:pt>
                <c:pt idx="1">
                  <c:v>9.3895409242234908</c:v>
                </c:pt>
                <c:pt idx="2">
                  <c:v>6.8051844391501879</c:v>
                </c:pt>
                <c:pt idx="3">
                  <c:v>17</c:v>
                </c:pt>
                <c:pt idx="4">
                  <c:v>10</c:v>
                </c:pt>
                <c:pt idx="5">
                  <c:v>8</c:v>
                </c:pt>
                <c:pt idx="6">
                  <c:v>4.5</c:v>
                </c:pt>
                <c:pt idx="7">
                  <c:v>2.513056238388514</c:v>
                </c:pt>
                <c:pt idx="8">
                  <c:v>1.6951222652138449</c:v>
                </c:pt>
                <c:pt idx="9">
                  <c:v>2.363377654617103</c:v>
                </c:pt>
                <c:pt idx="10">
                  <c:v>1.9161610880519611</c:v>
                </c:pt>
                <c:pt idx="11">
                  <c:v>1.6474581608711729</c:v>
                </c:pt>
                <c:pt idx="12">
                  <c:v>1.321536982499498</c:v>
                </c:pt>
                <c:pt idx="13">
                  <c:v>1.115218627369321</c:v>
                </c:pt>
                <c:pt idx="14">
                  <c:v>1.699822596123391</c:v>
                </c:pt>
                <c:pt idx="15">
                  <c:v>0.32007555626003698</c:v>
                </c:pt>
                <c:pt idx="16">
                  <c:v>1.616980895027295</c:v>
                </c:pt>
                <c:pt idx="17">
                  <c:v>0.99360052110377395</c:v>
                </c:pt>
                <c:pt idx="18">
                  <c:v>0.85861883948976503</c:v>
                </c:pt>
                <c:pt idx="19">
                  <c:v>0.15486600704329401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39-4106-A988-D734E49A03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6347896"/>
        <c:axId val="2106350840"/>
      </c:lineChart>
      <c:catAx>
        <c:axId val="2106347896"/>
        <c:scaling>
          <c:orientation val="minMax"/>
        </c:scaling>
        <c:delete val="0"/>
        <c:axPos val="b"/>
        <c:majorTickMark val="out"/>
        <c:minorTickMark val="none"/>
        <c:tickLblPos val="nextTo"/>
        <c:crossAx val="2106350840"/>
        <c:crosses val="autoZero"/>
        <c:auto val="1"/>
        <c:lblAlgn val="ctr"/>
        <c:lblOffset val="100"/>
        <c:noMultiLvlLbl val="0"/>
      </c:catAx>
      <c:valAx>
        <c:axId val="2106350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106347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Sheet5!$B$9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Sheet5!$B$10:$B$29</c:f>
              <c:numCache>
                <c:formatCode>General</c:formatCode>
                <c:ptCount val="20"/>
                <c:pt idx="0">
                  <c:v>20.302938923314041</c:v>
                </c:pt>
                <c:pt idx="1">
                  <c:v>9.3895409242234873</c:v>
                </c:pt>
                <c:pt idx="2">
                  <c:v>6.8051844391501897</c:v>
                </c:pt>
                <c:pt idx="3">
                  <c:v>17</c:v>
                </c:pt>
                <c:pt idx="4">
                  <c:v>10</c:v>
                </c:pt>
                <c:pt idx="5">
                  <c:v>8</c:v>
                </c:pt>
                <c:pt idx="6">
                  <c:v>4.5</c:v>
                </c:pt>
                <c:pt idx="7">
                  <c:v>2.513056238388514</c:v>
                </c:pt>
                <c:pt idx="8">
                  <c:v>1.6951222652138449</c:v>
                </c:pt>
                <c:pt idx="9">
                  <c:v>2.3633776546171021</c:v>
                </c:pt>
                <c:pt idx="10">
                  <c:v>1.9161610880519611</c:v>
                </c:pt>
                <c:pt idx="11">
                  <c:v>1.6474581608711729</c:v>
                </c:pt>
                <c:pt idx="12">
                  <c:v>1.321536982499498</c:v>
                </c:pt>
                <c:pt idx="13">
                  <c:v>1.115218627369321</c:v>
                </c:pt>
                <c:pt idx="14">
                  <c:v>1.699822596123391</c:v>
                </c:pt>
                <c:pt idx="15">
                  <c:v>0.32007555626003698</c:v>
                </c:pt>
                <c:pt idx="16">
                  <c:v>1.616980895027295</c:v>
                </c:pt>
                <c:pt idx="17">
                  <c:v>0.99360052110377395</c:v>
                </c:pt>
                <c:pt idx="18">
                  <c:v>0.85861883948976403</c:v>
                </c:pt>
                <c:pt idx="19">
                  <c:v>0.15486600704329301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6B-47C8-B72E-5D64378A34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2415368"/>
        <c:axId val="2092382792"/>
      </c:lineChart>
      <c:catAx>
        <c:axId val="2092415368"/>
        <c:scaling>
          <c:orientation val="minMax"/>
        </c:scaling>
        <c:delete val="0"/>
        <c:axPos val="b"/>
        <c:majorTickMark val="out"/>
        <c:minorTickMark val="none"/>
        <c:tickLblPos val="nextTo"/>
        <c:crossAx val="2092382792"/>
        <c:crosses val="autoZero"/>
        <c:auto val="1"/>
        <c:lblAlgn val="ctr"/>
        <c:lblOffset val="100"/>
        <c:noMultiLvlLbl val="0"/>
      </c:catAx>
      <c:valAx>
        <c:axId val="2092382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092415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val>
            <c:numRef>
              <c:f>Sheet2!$B$20:$B$46</c:f>
              <c:numCache>
                <c:formatCode>General</c:formatCode>
                <c:ptCount val="27"/>
                <c:pt idx="0">
                  <c:v>2.327268931078549</c:v>
                </c:pt>
                <c:pt idx="1">
                  <c:v>2.1261190577101332</c:v>
                </c:pt>
                <c:pt idx="2">
                  <c:v>1.3060812799725661</c:v>
                </c:pt>
                <c:pt idx="3">
                  <c:v>1.6261801679561361</c:v>
                </c:pt>
                <c:pt idx="4">
                  <c:v>1.96255619337085</c:v>
                </c:pt>
                <c:pt idx="5">
                  <c:v>0.57446558293119099</c:v>
                </c:pt>
                <c:pt idx="6">
                  <c:v>1.111790659813362</c:v>
                </c:pt>
                <c:pt idx="7">
                  <c:v>0.78183009250796398</c:v>
                </c:pt>
                <c:pt idx="8">
                  <c:v>0.57113801700918998</c:v>
                </c:pt>
                <c:pt idx="9">
                  <c:v>0.65157299097432897</c:v>
                </c:pt>
                <c:pt idx="10">
                  <c:v>1.4105836058997621</c:v>
                </c:pt>
                <c:pt idx="11">
                  <c:v>0.16967196304454299</c:v>
                </c:pt>
                <c:pt idx="12">
                  <c:v>1.3537558981491951</c:v>
                </c:pt>
                <c:pt idx="13">
                  <c:v>1.572912717026995</c:v>
                </c:pt>
                <c:pt idx="14">
                  <c:v>0.232922374042837</c:v>
                </c:pt>
                <c:pt idx="15">
                  <c:v>0.65797231750421903</c:v>
                </c:pt>
                <c:pt idx="16">
                  <c:v>0.96836275807451799</c:v>
                </c:pt>
                <c:pt idx="17">
                  <c:v>0.98969700870598798</c:v>
                </c:pt>
                <c:pt idx="18">
                  <c:v>1.3774753986857711</c:v>
                </c:pt>
                <c:pt idx="19">
                  <c:v>1.3784543743028741</c:v>
                </c:pt>
                <c:pt idx="20">
                  <c:v>0.15368208506373801</c:v>
                </c:pt>
                <c:pt idx="21">
                  <c:v>0.74164682040304097</c:v>
                </c:pt>
                <c:pt idx="22">
                  <c:v>0</c:v>
                </c:pt>
                <c:pt idx="23">
                  <c:v>1.170277781357725</c:v>
                </c:pt>
                <c:pt idx="24">
                  <c:v>0.40999001558014903</c:v>
                </c:pt>
                <c:pt idx="25">
                  <c:v>1.2053000344490901</c:v>
                </c:pt>
                <c:pt idx="26">
                  <c:v>0.28165632490909398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DA-46EA-8F3B-4C5236345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5613464"/>
        <c:axId val="2110841048"/>
      </c:lineChart>
      <c:catAx>
        <c:axId val="2105613464"/>
        <c:scaling>
          <c:orientation val="minMax"/>
        </c:scaling>
        <c:delete val="0"/>
        <c:axPos val="b"/>
        <c:majorTickMark val="out"/>
        <c:minorTickMark val="none"/>
        <c:tickLblPos val="nextTo"/>
        <c:crossAx val="2110841048"/>
        <c:crosses val="autoZero"/>
        <c:auto val="1"/>
        <c:lblAlgn val="ctr"/>
        <c:lblOffset val="100"/>
        <c:noMultiLvlLbl val="0"/>
      </c:catAx>
      <c:valAx>
        <c:axId val="2110841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105613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5864024"/>
        <c:axId val="2111434136"/>
      </c:lineChart>
      <c:catAx>
        <c:axId val="2105864024"/>
        <c:scaling>
          <c:orientation val="minMax"/>
        </c:scaling>
        <c:delete val="0"/>
        <c:axPos val="b"/>
        <c:majorTickMark val="out"/>
        <c:minorTickMark val="none"/>
        <c:tickLblPos val="nextTo"/>
        <c:crossAx val="2111434136"/>
        <c:crosses val="autoZero"/>
        <c:auto val="1"/>
        <c:lblAlgn val="ctr"/>
        <c:lblOffset val="100"/>
        <c:noMultiLvlLbl val="0"/>
      </c:catAx>
      <c:valAx>
        <c:axId val="2111434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5864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val>
            <c:numRef>
              <c:f>Sheet2!$B$20:$B$46</c:f>
              <c:numCache>
                <c:formatCode>General</c:formatCode>
                <c:ptCount val="27"/>
                <c:pt idx="0">
                  <c:v>2.327268931078549</c:v>
                </c:pt>
                <c:pt idx="1">
                  <c:v>2.1261190577101332</c:v>
                </c:pt>
                <c:pt idx="2">
                  <c:v>1.3060812799725661</c:v>
                </c:pt>
                <c:pt idx="3">
                  <c:v>1.6261801679561361</c:v>
                </c:pt>
                <c:pt idx="4">
                  <c:v>1.96255619337085</c:v>
                </c:pt>
                <c:pt idx="5">
                  <c:v>0.57446558293119099</c:v>
                </c:pt>
                <c:pt idx="6">
                  <c:v>1.111790659813362</c:v>
                </c:pt>
                <c:pt idx="7">
                  <c:v>0.78183009250796398</c:v>
                </c:pt>
                <c:pt idx="8">
                  <c:v>0.57113801700918998</c:v>
                </c:pt>
                <c:pt idx="9">
                  <c:v>0.65157299097432897</c:v>
                </c:pt>
                <c:pt idx="10">
                  <c:v>1.4105836058997621</c:v>
                </c:pt>
                <c:pt idx="11">
                  <c:v>0.16967196304454299</c:v>
                </c:pt>
                <c:pt idx="12">
                  <c:v>1.3537558981491951</c:v>
                </c:pt>
                <c:pt idx="13">
                  <c:v>1.572912717026995</c:v>
                </c:pt>
                <c:pt idx="14">
                  <c:v>0.232922374042837</c:v>
                </c:pt>
                <c:pt idx="15">
                  <c:v>0.65797231750421903</c:v>
                </c:pt>
                <c:pt idx="16">
                  <c:v>0.96836275807451799</c:v>
                </c:pt>
                <c:pt idx="17">
                  <c:v>0.98969700870598798</c:v>
                </c:pt>
                <c:pt idx="18">
                  <c:v>1.3774753986857711</c:v>
                </c:pt>
                <c:pt idx="19">
                  <c:v>1.3784543743028741</c:v>
                </c:pt>
                <c:pt idx="20">
                  <c:v>0.15368208506373801</c:v>
                </c:pt>
                <c:pt idx="21">
                  <c:v>0.74164682040304097</c:v>
                </c:pt>
                <c:pt idx="22">
                  <c:v>0</c:v>
                </c:pt>
                <c:pt idx="23">
                  <c:v>1.170277781357725</c:v>
                </c:pt>
                <c:pt idx="24">
                  <c:v>0.40999001558014903</c:v>
                </c:pt>
                <c:pt idx="25">
                  <c:v>1.2053000344490901</c:v>
                </c:pt>
                <c:pt idx="26">
                  <c:v>0.28165632490909398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4A-4E76-B96B-515080C59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1690616"/>
        <c:axId val="2057059048"/>
      </c:lineChart>
      <c:catAx>
        <c:axId val="2111690616"/>
        <c:scaling>
          <c:orientation val="minMax"/>
        </c:scaling>
        <c:delete val="0"/>
        <c:axPos val="b"/>
        <c:majorTickMark val="out"/>
        <c:minorTickMark val="none"/>
        <c:tickLblPos val="nextTo"/>
        <c:crossAx val="2057059048"/>
        <c:crosses val="autoZero"/>
        <c:auto val="1"/>
        <c:lblAlgn val="ctr"/>
        <c:lblOffset val="100"/>
        <c:noMultiLvlLbl val="0"/>
      </c:catAx>
      <c:valAx>
        <c:axId val="2057059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111690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2092168"/>
        <c:axId val="2112406408"/>
      </c:lineChart>
      <c:catAx>
        <c:axId val="2112092168"/>
        <c:scaling>
          <c:orientation val="minMax"/>
        </c:scaling>
        <c:delete val="0"/>
        <c:axPos val="b"/>
        <c:majorTickMark val="out"/>
        <c:minorTickMark val="none"/>
        <c:tickLblPos val="nextTo"/>
        <c:crossAx val="2112406408"/>
        <c:crosses val="autoZero"/>
        <c:auto val="1"/>
        <c:lblAlgn val="ctr"/>
        <c:lblOffset val="100"/>
        <c:noMultiLvlLbl val="0"/>
      </c:catAx>
      <c:valAx>
        <c:axId val="2112406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2092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val>
            <c:numRef>
              <c:f>Sheet2!$B$20:$B$46</c:f>
              <c:numCache>
                <c:formatCode>General</c:formatCode>
                <c:ptCount val="27"/>
                <c:pt idx="0">
                  <c:v>2.327268931078549</c:v>
                </c:pt>
                <c:pt idx="1">
                  <c:v>2.1261190577101332</c:v>
                </c:pt>
                <c:pt idx="2">
                  <c:v>1.3060812799725661</c:v>
                </c:pt>
                <c:pt idx="3">
                  <c:v>1.6261801679561361</c:v>
                </c:pt>
                <c:pt idx="4">
                  <c:v>1.96255619337085</c:v>
                </c:pt>
                <c:pt idx="5">
                  <c:v>0.57446558293119099</c:v>
                </c:pt>
                <c:pt idx="6">
                  <c:v>1.111790659813362</c:v>
                </c:pt>
                <c:pt idx="7">
                  <c:v>0.78183009250796398</c:v>
                </c:pt>
                <c:pt idx="8">
                  <c:v>0.57113801700918998</c:v>
                </c:pt>
                <c:pt idx="9">
                  <c:v>0.65157299097432897</c:v>
                </c:pt>
                <c:pt idx="10">
                  <c:v>1.4105836058997621</c:v>
                </c:pt>
                <c:pt idx="11">
                  <c:v>0.16967196304454299</c:v>
                </c:pt>
                <c:pt idx="12">
                  <c:v>1.3537558981491951</c:v>
                </c:pt>
                <c:pt idx="13">
                  <c:v>1.572912717026995</c:v>
                </c:pt>
                <c:pt idx="14">
                  <c:v>0.232922374042837</c:v>
                </c:pt>
                <c:pt idx="15">
                  <c:v>0.65797231750421903</c:v>
                </c:pt>
                <c:pt idx="16">
                  <c:v>0.96836275807451799</c:v>
                </c:pt>
                <c:pt idx="17">
                  <c:v>0.98969700870598798</c:v>
                </c:pt>
                <c:pt idx="18">
                  <c:v>1.3774753986857711</c:v>
                </c:pt>
                <c:pt idx="19">
                  <c:v>1.3784543743028741</c:v>
                </c:pt>
                <c:pt idx="20">
                  <c:v>0.15368208506373801</c:v>
                </c:pt>
                <c:pt idx="21">
                  <c:v>0.74164682040304097</c:v>
                </c:pt>
                <c:pt idx="22">
                  <c:v>0</c:v>
                </c:pt>
                <c:pt idx="23">
                  <c:v>1.170277781357725</c:v>
                </c:pt>
                <c:pt idx="24">
                  <c:v>0.40999001558014903</c:v>
                </c:pt>
                <c:pt idx="25">
                  <c:v>1.2053000344490901</c:v>
                </c:pt>
                <c:pt idx="26">
                  <c:v>0.28165632490909398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3B-4360-87CF-081DE55762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5057112"/>
        <c:axId val="2095068152"/>
      </c:lineChart>
      <c:catAx>
        <c:axId val="2095057112"/>
        <c:scaling>
          <c:orientation val="minMax"/>
        </c:scaling>
        <c:delete val="0"/>
        <c:axPos val="b"/>
        <c:majorTickMark val="out"/>
        <c:minorTickMark val="none"/>
        <c:tickLblPos val="nextTo"/>
        <c:crossAx val="2095068152"/>
        <c:crosses val="autoZero"/>
        <c:auto val="1"/>
        <c:lblAlgn val="ctr"/>
        <c:lblOffset val="100"/>
        <c:noMultiLvlLbl val="0"/>
      </c:catAx>
      <c:valAx>
        <c:axId val="2095068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095057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val>
            <c:numRef>
              <c:f>Sheet4!$B$10:$B$46</c:f>
              <c:numCache>
                <c:formatCode>General</c:formatCode>
                <c:ptCount val="37"/>
                <c:pt idx="0">
                  <c:v>24.708954595366659</c:v>
                </c:pt>
                <c:pt idx="1">
                  <c:v>14.66761938108468</c:v>
                </c:pt>
                <c:pt idx="2">
                  <c:v>11.629358443325801</c:v>
                </c:pt>
                <c:pt idx="3">
                  <c:v>10.4747830125941</c:v>
                </c:pt>
                <c:pt idx="4">
                  <c:v>8.9736848928114572</c:v>
                </c:pt>
                <c:pt idx="5">
                  <c:v>8.0607153688604924</c:v>
                </c:pt>
                <c:pt idx="6">
                  <c:v>8.2778153231225442</c:v>
                </c:pt>
                <c:pt idx="7">
                  <c:v>7.9930679684734756</c:v>
                </c:pt>
                <c:pt idx="8">
                  <c:v>7.5029388107555999</c:v>
                </c:pt>
                <c:pt idx="9">
                  <c:v>7.3448903809623944</c:v>
                </c:pt>
                <c:pt idx="10">
                  <c:v>6.727516753932278</c:v>
                </c:pt>
                <c:pt idx="11">
                  <c:v>6.3443895050561059</c:v>
                </c:pt>
                <c:pt idx="12">
                  <c:v>6.6100403590079058</c:v>
                </c:pt>
                <c:pt idx="13">
                  <c:v>6.8149403729806668</c:v>
                </c:pt>
                <c:pt idx="14">
                  <c:v>6.725660383166308</c:v>
                </c:pt>
                <c:pt idx="15">
                  <c:v>6.6676645873724798</c:v>
                </c:pt>
                <c:pt idx="16">
                  <c:v>5.7226261379159444</c:v>
                </c:pt>
                <c:pt idx="17">
                  <c:v>5.9304403240875523</c:v>
                </c:pt>
                <c:pt idx="18">
                  <c:v>3.4021531506263401</c:v>
                </c:pt>
                <c:pt idx="19">
                  <c:v>2.4346254105458738</c:v>
                </c:pt>
                <c:pt idx="20">
                  <c:v>1.3417537378450231</c:v>
                </c:pt>
                <c:pt idx="21">
                  <c:v>1.344106301127491</c:v>
                </c:pt>
                <c:pt idx="22">
                  <c:v>0.787276413398599</c:v>
                </c:pt>
                <c:pt idx="23">
                  <c:v>0.43497585011577999</c:v>
                </c:pt>
                <c:pt idx="24">
                  <c:v>1.203642877949884</c:v>
                </c:pt>
                <c:pt idx="25">
                  <c:v>0.41229764941636599</c:v>
                </c:pt>
                <c:pt idx="26">
                  <c:v>0.99510665480649496</c:v>
                </c:pt>
                <c:pt idx="27">
                  <c:v>0.79820723739039801</c:v>
                </c:pt>
                <c:pt idx="28">
                  <c:v>0.930046587975907</c:v>
                </c:pt>
                <c:pt idx="29">
                  <c:v>0.97445042758273104</c:v>
                </c:pt>
                <c:pt idx="30">
                  <c:v>1.100452087762724</c:v>
                </c:pt>
                <c:pt idx="31">
                  <c:v>1.058538787168132</c:v>
                </c:pt>
                <c:pt idx="32">
                  <c:v>1.061695088486621</c:v>
                </c:pt>
                <c:pt idx="33">
                  <c:v>0.62524884290460103</c:v>
                </c:pt>
                <c:pt idx="34">
                  <c:v>0.520377745951212</c:v>
                </c:pt>
                <c:pt idx="35">
                  <c:v>0.29825717688909398</c:v>
                </c:pt>
                <c:pt idx="36">
                  <c:v>0.24012226116983701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DE-406E-B6D9-FB99BD12B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6493416"/>
        <c:axId val="2106496360"/>
      </c:lineChart>
      <c:catAx>
        <c:axId val="2106493416"/>
        <c:scaling>
          <c:orientation val="minMax"/>
        </c:scaling>
        <c:delete val="0"/>
        <c:axPos val="b"/>
        <c:majorTickMark val="out"/>
        <c:minorTickMark val="none"/>
        <c:tickLblPos val="nextTo"/>
        <c:crossAx val="2106496360"/>
        <c:crosses val="autoZero"/>
        <c:auto val="1"/>
        <c:lblAlgn val="ctr"/>
        <c:lblOffset val="100"/>
        <c:noMultiLvlLbl val="0"/>
      </c:catAx>
      <c:valAx>
        <c:axId val="2106496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106493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val>
            <c:numRef>
              <c:f>Sheet4!$B$10:$B$46</c:f>
              <c:numCache>
                <c:formatCode>General</c:formatCode>
                <c:ptCount val="37"/>
                <c:pt idx="0">
                  <c:v>24.708954595366659</c:v>
                </c:pt>
                <c:pt idx="1">
                  <c:v>14.66761938108468</c:v>
                </c:pt>
                <c:pt idx="2">
                  <c:v>11.629358443325801</c:v>
                </c:pt>
                <c:pt idx="3">
                  <c:v>10.4747830125941</c:v>
                </c:pt>
                <c:pt idx="4">
                  <c:v>8.9736848928114572</c:v>
                </c:pt>
                <c:pt idx="5">
                  <c:v>8.0607153688604924</c:v>
                </c:pt>
                <c:pt idx="6">
                  <c:v>8.2778153231225442</c:v>
                </c:pt>
                <c:pt idx="7">
                  <c:v>7.9930679684734756</c:v>
                </c:pt>
                <c:pt idx="8">
                  <c:v>7.5029388107555999</c:v>
                </c:pt>
                <c:pt idx="9">
                  <c:v>7.3448903809623944</c:v>
                </c:pt>
                <c:pt idx="10">
                  <c:v>6.727516753932278</c:v>
                </c:pt>
                <c:pt idx="11">
                  <c:v>6.3443895050561059</c:v>
                </c:pt>
                <c:pt idx="12">
                  <c:v>6.6100403590079058</c:v>
                </c:pt>
                <c:pt idx="13">
                  <c:v>6.8149403729806668</c:v>
                </c:pt>
                <c:pt idx="14">
                  <c:v>6.725660383166308</c:v>
                </c:pt>
                <c:pt idx="15">
                  <c:v>6.6676645873724798</c:v>
                </c:pt>
                <c:pt idx="16">
                  <c:v>5.7226261379159444</c:v>
                </c:pt>
                <c:pt idx="17">
                  <c:v>5.9304403240875523</c:v>
                </c:pt>
                <c:pt idx="18">
                  <c:v>3.4021531506263401</c:v>
                </c:pt>
                <c:pt idx="19">
                  <c:v>2.4346254105458738</c:v>
                </c:pt>
                <c:pt idx="20">
                  <c:v>1.3417537378450231</c:v>
                </c:pt>
                <c:pt idx="21">
                  <c:v>1.344106301127491</c:v>
                </c:pt>
                <c:pt idx="22">
                  <c:v>0.787276413398599</c:v>
                </c:pt>
                <c:pt idx="23">
                  <c:v>0.43497585011577999</c:v>
                </c:pt>
                <c:pt idx="24">
                  <c:v>1.203642877949884</c:v>
                </c:pt>
                <c:pt idx="25">
                  <c:v>0.41229764941636599</c:v>
                </c:pt>
                <c:pt idx="26">
                  <c:v>0.99510665480649496</c:v>
                </c:pt>
                <c:pt idx="27">
                  <c:v>0.79820723739039801</c:v>
                </c:pt>
                <c:pt idx="28">
                  <c:v>0.930046587975907</c:v>
                </c:pt>
                <c:pt idx="29">
                  <c:v>0.97445042758273104</c:v>
                </c:pt>
                <c:pt idx="30">
                  <c:v>1.100452087762724</c:v>
                </c:pt>
                <c:pt idx="31">
                  <c:v>1.058538787168132</c:v>
                </c:pt>
                <c:pt idx="32">
                  <c:v>1.061695088486621</c:v>
                </c:pt>
                <c:pt idx="33">
                  <c:v>0.62524884290460103</c:v>
                </c:pt>
                <c:pt idx="34">
                  <c:v>0.520377745951212</c:v>
                </c:pt>
                <c:pt idx="35">
                  <c:v>0.29825717688909398</c:v>
                </c:pt>
                <c:pt idx="36">
                  <c:v>0.24012226116983701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25-4B97-AE8B-CDF143E38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6464488"/>
        <c:axId val="2106469144"/>
      </c:lineChart>
      <c:catAx>
        <c:axId val="2106464488"/>
        <c:scaling>
          <c:orientation val="minMax"/>
        </c:scaling>
        <c:delete val="0"/>
        <c:axPos val="b"/>
        <c:majorTickMark val="out"/>
        <c:minorTickMark val="none"/>
        <c:tickLblPos val="nextTo"/>
        <c:crossAx val="2106469144"/>
        <c:crosses val="autoZero"/>
        <c:auto val="1"/>
        <c:lblAlgn val="ctr"/>
        <c:lblOffset val="100"/>
        <c:noMultiLvlLbl val="0"/>
      </c:catAx>
      <c:valAx>
        <c:axId val="2106469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106464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val>
            <c:numRef>
              <c:f>Sheet4!$B$10:$B$46</c:f>
              <c:numCache>
                <c:formatCode>General</c:formatCode>
                <c:ptCount val="37"/>
                <c:pt idx="0">
                  <c:v>24.708954595366659</c:v>
                </c:pt>
                <c:pt idx="1">
                  <c:v>14.66761938108468</c:v>
                </c:pt>
                <c:pt idx="2">
                  <c:v>11.629358443325801</c:v>
                </c:pt>
                <c:pt idx="3">
                  <c:v>10.4747830125941</c:v>
                </c:pt>
                <c:pt idx="4">
                  <c:v>8.9736848928114572</c:v>
                </c:pt>
                <c:pt idx="5">
                  <c:v>8.0607153688604924</c:v>
                </c:pt>
                <c:pt idx="6">
                  <c:v>8.2778153231225442</c:v>
                </c:pt>
                <c:pt idx="7">
                  <c:v>7.9930679684734756</c:v>
                </c:pt>
                <c:pt idx="8">
                  <c:v>7.5029388107555999</c:v>
                </c:pt>
                <c:pt idx="9">
                  <c:v>7.3448903809623944</c:v>
                </c:pt>
                <c:pt idx="10">
                  <c:v>6.727516753932278</c:v>
                </c:pt>
                <c:pt idx="11">
                  <c:v>6.3443895050561059</c:v>
                </c:pt>
                <c:pt idx="12">
                  <c:v>6.6100403590079058</c:v>
                </c:pt>
                <c:pt idx="13">
                  <c:v>6.8149403729806668</c:v>
                </c:pt>
                <c:pt idx="14">
                  <c:v>6.725660383166308</c:v>
                </c:pt>
                <c:pt idx="15">
                  <c:v>6.6676645873724798</c:v>
                </c:pt>
                <c:pt idx="16">
                  <c:v>5.7226261379159444</c:v>
                </c:pt>
                <c:pt idx="17">
                  <c:v>5.9304403240875523</c:v>
                </c:pt>
                <c:pt idx="18">
                  <c:v>3.4021531506263401</c:v>
                </c:pt>
                <c:pt idx="19">
                  <c:v>2.4346254105458738</c:v>
                </c:pt>
                <c:pt idx="20">
                  <c:v>1.3417537378450231</c:v>
                </c:pt>
                <c:pt idx="21">
                  <c:v>1.344106301127491</c:v>
                </c:pt>
                <c:pt idx="22">
                  <c:v>0.787276413398599</c:v>
                </c:pt>
                <c:pt idx="23">
                  <c:v>0.43497585011577999</c:v>
                </c:pt>
                <c:pt idx="24">
                  <c:v>1.203642877949884</c:v>
                </c:pt>
                <c:pt idx="25">
                  <c:v>0.41229764941636599</c:v>
                </c:pt>
                <c:pt idx="26">
                  <c:v>0.99510665480649496</c:v>
                </c:pt>
                <c:pt idx="27">
                  <c:v>0.79820723739039801</c:v>
                </c:pt>
                <c:pt idx="28">
                  <c:v>0.930046587975907</c:v>
                </c:pt>
                <c:pt idx="29">
                  <c:v>0.97445042758273104</c:v>
                </c:pt>
                <c:pt idx="30">
                  <c:v>1.100452087762724</c:v>
                </c:pt>
                <c:pt idx="31">
                  <c:v>1.058538787168132</c:v>
                </c:pt>
                <c:pt idx="32">
                  <c:v>1.061695088486621</c:v>
                </c:pt>
                <c:pt idx="33">
                  <c:v>0.62524884290460103</c:v>
                </c:pt>
                <c:pt idx="34">
                  <c:v>0.520377745951212</c:v>
                </c:pt>
                <c:pt idx="35">
                  <c:v>0.29825717688909398</c:v>
                </c:pt>
                <c:pt idx="36">
                  <c:v>0.24012226116983701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43-491C-A9CF-43B9F9022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6429816"/>
        <c:axId val="2106421288"/>
      </c:lineChart>
      <c:catAx>
        <c:axId val="2106429816"/>
        <c:scaling>
          <c:orientation val="minMax"/>
        </c:scaling>
        <c:delete val="0"/>
        <c:axPos val="b"/>
        <c:majorTickMark val="out"/>
        <c:minorTickMark val="none"/>
        <c:tickLblPos val="nextTo"/>
        <c:crossAx val="2106421288"/>
        <c:crosses val="autoZero"/>
        <c:auto val="1"/>
        <c:lblAlgn val="ctr"/>
        <c:lblOffset val="100"/>
        <c:noMultiLvlLbl val="0"/>
      </c:catAx>
      <c:valAx>
        <c:axId val="2106421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106429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3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d4W6VA0uL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</a:t>
            </a:r>
          </a:p>
          <a:p>
            <a:r>
              <a:rPr lang="en-US" dirty="0"/>
              <a:t>Learning Curves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6 Video 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Law of Learning*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(both speed and accuracy) improves with a power function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* -- May actually be an exponential function rather than a power function (</a:t>
            </a:r>
            <a:r>
              <a:rPr lang="en-US" dirty="0" err="1"/>
              <a:t>Heathcote</a:t>
            </a:r>
            <a:r>
              <a:rPr lang="en-US" dirty="0"/>
              <a:t>, Brown, &amp; </a:t>
            </a:r>
            <a:r>
              <a:rPr lang="en-US" dirty="0" err="1"/>
              <a:t>Mewhort</a:t>
            </a:r>
            <a:r>
              <a:rPr lang="en-US" dirty="0"/>
              <a:t>, 2000)</a:t>
            </a:r>
          </a:p>
        </p:txBody>
      </p:sp>
    </p:spTree>
    <p:extLst>
      <p:ext uri="{BB962C8B-B14F-4D97-AF65-F5344CB8AC3E}">
        <p14:creationId xmlns:p14="http://schemas.microsoft.com/office/powerpoint/2010/main" val="152566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Called Power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speed and accuracy both follow a power curve</a:t>
            </a:r>
          </a:p>
          <a:p>
            <a:endParaRPr lang="en-US" dirty="0"/>
          </a:p>
          <a:p>
            <a:r>
              <a:rPr lang="en-US" dirty="0"/>
              <a:t>Radical improvement at first which slows over time towards an asymptote</a:t>
            </a:r>
          </a:p>
          <a:p>
            <a:endParaRPr lang="en-US" dirty="0"/>
          </a:p>
          <a:p>
            <a:r>
              <a:rPr lang="en-US" dirty="0"/>
              <a:t>Passing the asymptote usually involves developing entirely new strategy</a:t>
            </a:r>
          </a:p>
        </p:txBody>
      </p:sp>
    </p:spTree>
    <p:extLst>
      <p:ext uri="{BB962C8B-B14F-4D97-AF65-F5344CB8AC3E}">
        <p14:creationId xmlns:p14="http://schemas.microsoft.com/office/powerpoint/2010/main" val="404665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the Asymptote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Famous example: </a:t>
            </a:r>
            <a:r>
              <a:rPr lang="en-US" dirty="0" err="1"/>
              <a:t>Fosbury</a:t>
            </a:r>
            <a:r>
              <a:rPr lang="en-US" dirty="0"/>
              <a:t> Flop</a:t>
            </a:r>
          </a:p>
          <a:p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hlinkClick r:id="rId2"/>
              </a:rPr>
              <a:t>http://www.youtube.com/watch?v=Id4W6VA0uLc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6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Power Law of Learning</a:t>
            </a:r>
            <a:br>
              <a:rPr lang="en-US" dirty="0"/>
            </a:br>
            <a:r>
              <a:rPr lang="en-US" dirty="0"/>
              <a:t>proven to apply across many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domains</a:t>
            </a:r>
          </a:p>
          <a:p>
            <a:pPr lvl="1"/>
            <a:r>
              <a:rPr lang="en-US" dirty="0"/>
              <a:t>Pressing correct button on stimulus</a:t>
            </a:r>
          </a:p>
          <a:p>
            <a:r>
              <a:rPr lang="en-US" dirty="0"/>
              <a:t>Complex problem-solving domains</a:t>
            </a:r>
          </a:p>
          <a:p>
            <a:pPr lvl="1"/>
            <a:r>
              <a:rPr lang="en-US" dirty="0"/>
              <a:t>Math</a:t>
            </a:r>
          </a:p>
          <a:p>
            <a:pPr lvl="1"/>
            <a:r>
              <a:rPr lang="en-US" dirty="0"/>
              <a:t>Programming</a:t>
            </a:r>
          </a:p>
          <a:p>
            <a:r>
              <a:rPr lang="en-US" dirty="0"/>
              <a:t>Real-world domains</a:t>
            </a:r>
          </a:p>
          <a:p>
            <a:pPr lvl="1"/>
            <a:r>
              <a:rPr lang="en-US" dirty="0"/>
              <a:t>Cigar-making in factories (Crossman, 1959)</a:t>
            </a:r>
          </a:p>
        </p:txBody>
      </p:sp>
    </p:spTree>
    <p:extLst>
      <p:ext uri="{BB962C8B-B14F-4D97-AF65-F5344CB8AC3E}">
        <p14:creationId xmlns:p14="http://schemas.microsoft.com/office/powerpoint/2010/main" val="394414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Real-world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rarely perfectly smooth…</a:t>
            </a:r>
          </a:p>
          <a:p>
            <a:endParaRPr lang="en-US" dirty="0"/>
          </a:p>
          <a:p>
            <a:r>
              <a:rPr lang="en-US" dirty="0"/>
              <a:t>(At least not without hundreds of students or more)</a:t>
            </a:r>
          </a:p>
        </p:txBody>
      </p:sp>
    </p:spTree>
    <p:extLst>
      <p:ext uri="{BB962C8B-B14F-4D97-AF65-F5344CB8AC3E}">
        <p14:creationId xmlns:p14="http://schemas.microsoft.com/office/powerpoint/2010/main" val="145311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from a minute ago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94020"/>
            <a:ext cx="6477000" cy="528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530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Making inference from learning curves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1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Making inference from learning curves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Via visual inspection of the curve form</a:t>
            </a:r>
          </a:p>
        </p:txBody>
      </p:sp>
    </p:spTree>
    <p:extLst>
      <p:ext uri="{BB962C8B-B14F-4D97-AF65-F5344CB8AC3E}">
        <p14:creationId xmlns:p14="http://schemas.microsoft.com/office/powerpoint/2010/main" val="84369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“Normal learning”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6" y="1828800"/>
            <a:ext cx="8229600" cy="452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00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learning going 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9" y="2057400"/>
            <a:ext cx="8229600" cy="452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9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Curves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One of the most important visualizations in education, particularly for studying knowledge models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Worth going into a little more depth</a:t>
            </a:r>
          </a:p>
        </p:txBody>
      </p:sp>
    </p:spTree>
    <p:extLst>
      <p:ext uri="{BB962C8B-B14F-4D97-AF65-F5344CB8AC3E}">
        <p14:creationId xmlns:p14="http://schemas.microsoft.com/office/powerpoint/2010/main" val="260358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might this graph mean?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6096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71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Pause-Continue Quiz Here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6096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697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has already learned skill for the most part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6096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609600" y="1676400"/>
            <a:ext cx="381000" cy="449580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9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might this graph mean?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599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Pause-Continue Quiz Here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365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learned a new strategy and “broke through” the asymptote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964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might this graph mean?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415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Pause-Continue Quiz Here4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063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skills treated as the same skill</a:t>
            </a:r>
            <a:br>
              <a:rPr lang="en-US" dirty="0"/>
            </a:br>
            <a:r>
              <a:rPr lang="en-US" dirty="0"/>
              <a:t>(Corbett &amp; Anderson, 1995)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92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understand how (and whether) a skill is being learned across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2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Classic Learning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9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study and refine item-skill mappings in educational software</a:t>
            </a:r>
          </a:p>
          <a:p>
            <a:endParaRPr lang="en-US" dirty="0"/>
          </a:p>
          <a:p>
            <a:r>
              <a:rPr lang="en-US" dirty="0"/>
              <a:t>As discussed earlier this week, Pittsburgh Science of Learning Center </a:t>
            </a:r>
            <a:r>
              <a:rPr lang="en-US" dirty="0" err="1"/>
              <a:t>DataShop</a:t>
            </a:r>
            <a:r>
              <a:rPr lang="en-US" dirty="0"/>
              <a:t> (Koedinger et al., 2010) is a common tool for doing this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5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Advanced Data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65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student is practicing the same skill several times in (approximately) the same fashion</a:t>
            </a:r>
          </a:p>
          <a:p>
            <a:endParaRPr lang="en-US" dirty="0"/>
          </a:p>
          <a:p>
            <a:r>
              <a:rPr lang="en-US" dirty="0"/>
              <a:t>Completing a physics problem set</a:t>
            </a:r>
          </a:p>
          <a:p>
            <a:r>
              <a:rPr lang="en-US" dirty="0"/>
              <a:t>Reading the same word in several stories</a:t>
            </a:r>
          </a:p>
          <a:p>
            <a:r>
              <a:rPr lang="en-US" dirty="0"/>
              <a:t>Learning to complete an assembly line procedure</a:t>
            </a:r>
          </a:p>
          <a:p>
            <a:pPr lvl="1"/>
            <a:r>
              <a:rPr lang="en-US" dirty="0"/>
              <a:t>Early application! (Crossman, 1959)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54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methods and considerations apply to situations where the student is recalling the same knowledge several times</a:t>
            </a:r>
          </a:p>
        </p:txBody>
      </p:sp>
    </p:spTree>
    <p:extLst>
      <p:ext uri="{BB962C8B-B14F-4D97-AF65-F5344CB8AC3E}">
        <p14:creationId xmlns:p14="http://schemas.microsoft.com/office/powerpoint/2010/main" val="74386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some way to measure student performance over time</a:t>
            </a:r>
          </a:p>
          <a:p>
            <a:pPr lvl="1"/>
            <a:r>
              <a:rPr lang="en-US" dirty="0"/>
              <a:t>Speed or accuracy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32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LISP programming in the </a:t>
            </a:r>
            <a:br>
              <a:rPr lang="en-US" dirty="0"/>
            </a:br>
            <a:r>
              <a:rPr lang="en-US" dirty="0"/>
              <a:t>LISP Tutor (Corbett &amp; Anderson, 1995)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33550"/>
            <a:ext cx="813435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490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in Cognitive Tutor Geometry (Ritter et al., 2007)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94020"/>
            <a:ext cx="6477000" cy="528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925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certain characteristic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5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209</TotalTime>
  <Words>439</Words>
  <Application>Microsoft Office PowerPoint</Application>
  <PresentationFormat>On-screen Show (4:3)</PresentationFormat>
  <Paragraphs>74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Tw Cen MT</vt:lpstr>
      <vt:lpstr>Wingdings</vt:lpstr>
      <vt:lpstr>Wingdings 2</vt:lpstr>
      <vt:lpstr>Median</vt:lpstr>
      <vt:lpstr>Week 6 Video 8</vt:lpstr>
      <vt:lpstr>Learning Curves</vt:lpstr>
      <vt:lpstr>The Classic Learning Curve</vt:lpstr>
      <vt:lpstr>Assumptions</vt:lpstr>
      <vt:lpstr>Assumptions</vt:lpstr>
      <vt:lpstr>Assumptions</vt:lpstr>
      <vt:lpstr>Learning LISP programming in the  LISP Tutor (Corbett &amp; Anderson, 1995)</vt:lpstr>
      <vt:lpstr>Learning in Cognitive Tutor Geometry (Ritter et al., 2007)</vt:lpstr>
      <vt:lpstr>A certain characteristic pattern</vt:lpstr>
      <vt:lpstr>Power Law of Learning*</vt:lpstr>
      <vt:lpstr>Called Power Law</vt:lpstr>
      <vt:lpstr>Passing the Asymptote</vt:lpstr>
      <vt:lpstr>Power Law of Learning proven to apply across many domains</vt:lpstr>
      <vt:lpstr>Real-world data</vt:lpstr>
      <vt:lpstr>Example from a minute ago</vt:lpstr>
      <vt:lpstr>Making inference from learning curves</vt:lpstr>
      <vt:lpstr>Making inference from learning curves</vt:lpstr>
      <vt:lpstr>“Normal learning”</vt:lpstr>
      <vt:lpstr>No learning going on</vt:lpstr>
      <vt:lpstr>What might this graph mean?</vt:lpstr>
      <vt:lpstr>Insert Pause-Continue Quiz Here</vt:lpstr>
      <vt:lpstr>Student has already learned skill for the most part</vt:lpstr>
      <vt:lpstr>What might this graph mean?</vt:lpstr>
      <vt:lpstr>Insert Pause-Continue Quiz Here</vt:lpstr>
      <vt:lpstr>Student learned a new strategy and “broke through” the asymptote</vt:lpstr>
      <vt:lpstr>What might this graph mean?</vt:lpstr>
      <vt:lpstr>Insert Pause-Continue Quiz Here4</vt:lpstr>
      <vt:lpstr>Two skills treated as the same skill (Corbett &amp; Anderson, 1995)</vt:lpstr>
      <vt:lpstr>Uses</vt:lpstr>
      <vt:lpstr>Uses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</cp:lastModifiedBy>
  <cp:revision>52</cp:revision>
  <dcterms:created xsi:type="dcterms:W3CDTF">2013-06-14T05:25:54Z</dcterms:created>
  <dcterms:modified xsi:type="dcterms:W3CDTF">2023-02-28T12:08:37Z</dcterms:modified>
</cp:coreProperties>
</file>