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474" r:id="rId2"/>
    <p:sldId id="486" r:id="rId3"/>
    <p:sldId id="482" r:id="rId4"/>
    <p:sldId id="483" r:id="rId5"/>
    <p:sldId id="484" r:id="rId6"/>
    <p:sldId id="490" r:id="rId7"/>
    <p:sldId id="485" r:id="rId8"/>
    <p:sldId id="488" r:id="rId9"/>
    <p:sldId id="491" r:id="rId10"/>
    <p:sldId id="492" r:id="rId11"/>
    <p:sldId id="496" r:id="rId12"/>
    <p:sldId id="498" r:id="rId13"/>
    <p:sldId id="497" r:id="rId14"/>
    <p:sldId id="493" r:id="rId15"/>
    <p:sldId id="4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" initials="C" lastIdx="5" clrIdx="0"/>
  <p:cmAuthor id="1" name="CIS" initials="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F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516" y="54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CDF91-9D13-43F9-9625-2225DCAC869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DED6F-7A84-44C9-B17B-E3EDBF5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5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3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3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2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6E6D4F41-B7F8-450D-8DE6-B92F1B21BFCD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5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1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6D4F41-B7F8-450D-8DE6-B92F1B21BFCD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3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~cprose/TagHelper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2819399"/>
          </a:xfrm>
        </p:spPr>
        <p:txBody>
          <a:bodyPr>
            <a:normAutofit/>
          </a:bodyPr>
          <a:lstStyle/>
          <a:p>
            <a:r>
              <a:rPr lang="en-US" dirty="0" smtClean="0"/>
              <a:t>Text Mining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Week 8 Video 3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Another type of tool can provide coherence metrics</a:t>
            </a:r>
          </a:p>
          <a:p>
            <a:endParaRPr lang="en-US" dirty="0" smtClean="0"/>
          </a:p>
          <a:p>
            <a:r>
              <a:rPr lang="en-US" dirty="0" smtClean="0"/>
              <a:t>A modern, updated version of reading level metrics such as </a:t>
            </a:r>
            <a:r>
              <a:rPr lang="en-US" dirty="0" err="1" smtClean="0"/>
              <a:t>Fleisch</a:t>
            </a:r>
            <a:r>
              <a:rPr lang="en-US" dirty="0" smtClean="0"/>
              <a:t>-Kincaid</a:t>
            </a:r>
          </a:p>
          <a:p>
            <a:endParaRPr lang="en-US" dirty="0"/>
          </a:p>
          <a:p>
            <a:r>
              <a:rPr lang="en-US" dirty="0" smtClean="0"/>
              <a:t>How hard is a text to read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err="1" smtClean="0"/>
              <a:t>Coh</a:t>
            </a:r>
            <a:r>
              <a:rPr lang="en-US" dirty="0"/>
              <a:t>-Metrix </a:t>
            </a:r>
            <a:r>
              <a:rPr lang="en-US" dirty="0" smtClean="0"/>
              <a:t>(</a:t>
            </a:r>
            <a:r>
              <a:rPr lang="en-US" dirty="0" err="1" smtClean="0"/>
              <a:t>Graesser</a:t>
            </a:r>
            <a:r>
              <a:rPr lang="en-US" dirty="0"/>
              <a:t>, McNamara, &amp; </a:t>
            </a:r>
            <a:br>
              <a:rPr lang="en-US" dirty="0"/>
            </a:br>
            <a:r>
              <a:rPr lang="en-US" dirty="0" err="1"/>
              <a:t>Kulikowich</a:t>
            </a:r>
            <a:r>
              <a:rPr lang="en-US" dirty="0"/>
              <a:t>, </a:t>
            </a:r>
            <a:r>
              <a:rPr lang="en-US" dirty="0" smtClean="0"/>
              <a:t>2011)</a:t>
            </a:r>
          </a:p>
          <a:p>
            <a:r>
              <a:rPr lang="en-US" dirty="0" smtClean="0"/>
              <a:t>TAACO (Crossley, Kyle, &amp; McNamara, 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93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 Sophistication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How complex/advanced a text and the words in it are</a:t>
            </a:r>
          </a:p>
          <a:p>
            <a:endParaRPr lang="en-US" dirty="0"/>
          </a:p>
          <a:p>
            <a:r>
              <a:rPr lang="en-US" dirty="0" smtClean="0"/>
              <a:t>TAALES </a:t>
            </a:r>
            <a:r>
              <a:rPr lang="en-US" dirty="0" smtClean="0"/>
              <a:t>(Kyle &amp; Crossley, 2015)</a:t>
            </a:r>
          </a:p>
          <a:p>
            <a:pPr lvl="1"/>
            <a:r>
              <a:rPr lang="en-US" dirty="0" smtClean="0"/>
              <a:t>Includes many other measures as well, including measures of cohesion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51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How complex/advanced the grammatical features in a text are</a:t>
            </a:r>
          </a:p>
          <a:p>
            <a:endParaRPr lang="en-US" dirty="0"/>
          </a:p>
          <a:p>
            <a:r>
              <a:rPr lang="en-US" dirty="0"/>
              <a:t>L2 Syntactic Complexity Analyzer </a:t>
            </a:r>
            <a:r>
              <a:rPr lang="en-US" dirty="0" smtClean="0"/>
              <a:t>(Lu, 2010)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233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Sentiment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Assessing emotion or attitude, typically in terms of positive/negative</a:t>
            </a:r>
          </a:p>
          <a:p>
            <a:endParaRPr lang="en-US" dirty="0"/>
          </a:p>
          <a:p>
            <a:r>
              <a:rPr lang="en-US" dirty="0" smtClean="0"/>
              <a:t>Many, many tools for this </a:t>
            </a:r>
          </a:p>
          <a:p>
            <a:r>
              <a:rPr lang="en-US" dirty="0" smtClean="0"/>
              <a:t>The aforementioned LIWC</a:t>
            </a:r>
          </a:p>
          <a:p>
            <a:r>
              <a:rPr lang="en-US" dirty="0" smtClean="0"/>
              <a:t>In education, see SEANCE (Crossley, Kyle, &amp; McNamara, 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16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Many uses of text mining in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Analysis of sentiment and emotions within learner utterances (</a:t>
            </a:r>
            <a:r>
              <a:rPr lang="en-US" dirty="0" err="1" smtClean="0"/>
              <a:t>D’Mello</a:t>
            </a:r>
            <a:r>
              <a:rPr lang="en-US" dirty="0" smtClean="0"/>
              <a:t> et al., 2008)</a:t>
            </a:r>
          </a:p>
          <a:p>
            <a:r>
              <a:rPr lang="en-US" dirty="0" smtClean="0"/>
              <a:t>Studying </a:t>
            </a:r>
            <a:r>
              <a:rPr lang="en-US" dirty="0" smtClean="0"/>
              <a:t>participation of </a:t>
            </a:r>
            <a:r>
              <a:rPr lang="en-US" dirty="0" smtClean="0"/>
              <a:t>online discussion </a:t>
            </a:r>
            <a:r>
              <a:rPr lang="en-US" dirty="0" smtClean="0"/>
              <a:t>forums (Crossley et al., 2015)</a:t>
            </a:r>
            <a:endParaRPr lang="en-US" dirty="0" smtClean="0"/>
          </a:p>
          <a:p>
            <a:r>
              <a:rPr lang="en-US" dirty="0" smtClean="0"/>
              <a:t>Studying pair collaboration online (Dyke et al., 2013)</a:t>
            </a:r>
          </a:p>
          <a:p>
            <a:r>
              <a:rPr lang="en-US" dirty="0" smtClean="0"/>
              <a:t>Studying </a:t>
            </a:r>
            <a:r>
              <a:rPr lang="en-US" dirty="0" smtClean="0"/>
              <a:t>learner expertise in think-aloud data (</a:t>
            </a:r>
            <a:r>
              <a:rPr lang="en-US" dirty="0" err="1" smtClean="0"/>
              <a:t>Worsley</a:t>
            </a:r>
            <a:r>
              <a:rPr lang="en-US" dirty="0" smtClean="0"/>
              <a:t> &amp; </a:t>
            </a:r>
            <a:r>
              <a:rPr lang="en-US" dirty="0" err="1" smtClean="0"/>
              <a:t>Blikstein</a:t>
            </a:r>
            <a:r>
              <a:rPr lang="en-US" dirty="0" smtClean="0"/>
              <a:t>, 2011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Relating academic performance to blogging and microblogging (</a:t>
            </a:r>
            <a:r>
              <a:rPr lang="en-US" dirty="0" err="1" smtClean="0"/>
              <a:t>Dascalu</a:t>
            </a:r>
            <a:r>
              <a:rPr lang="en-US" dirty="0" smtClean="0"/>
              <a:t> et al, 2016)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331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Hidden Markov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45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Related to discourse processing, computational linguistics, natural language processing…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7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hard</a:t>
            </a:r>
          </a:p>
          <a:p>
            <a:endParaRPr lang="en-US" dirty="0"/>
          </a:p>
          <a:p>
            <a:r>
              <a:rPr lang="en-US" dirty="0" smtClean="0"/>
              <a:t>Is very different from the types of interaction data and course data I’ve discussed throughout the rest of the </a:t>
            </a:r>
            <a:r>
              <a:rPr lang="en-US" dirty="0" smtClean="0"/>
              <a:t>class</a:t>
            </a:r>
          </a:p>
          <a:p>
            <a:endParaRPr lang="en-US" dirty="0"/>
          </a:p>
          <a:p>
            <a:r>
              <a:rPr lang="en-US" dirty="0" smtClean="0"/>
              <a:t>This lecture only skims the </a:t>
            </a:r>
            <a:r>
              <a:rPr lang="en-US" b="1" i="1" dirty="0" smtClean="0"/>
              <a:t>very</a:t>
            </a:r>
            <a:r>
              <a:rPr lang="en-US" i="1" dirty="0" smtClean="0"/>
              <a:t> </a:t>
            </a:r>
            <a:r>
              <a:rPr lang="en-US" dirty="0" smtClean="0"/>
              <a:t>surface of this huge topic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556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Stuff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Stuff that works poorly in interaction data works great in text mining</a:t>
            </a:r>
          </a:p>
          <a:p>
            <a:pPr lvl="1"/>
            <a:r>
              <a:rPr lang="en-US" dirty="0" smtClean="0"/>
              <a:t>Support Vector Machines </a:t>
            </a:r>
          </a:p>
          <a:p>
            <a:pPr lvl="1"/>
            <a:endParaRPr lang="en-US" dirty="0"/>
          </a:p>
          <a:p>
            <a:r>
              <a:rPr lang="en-US" dirty="0"/>
              <a:t>Stuff that works </a:t>
            </a:r>
            <a:r>
              <a:rPr lang="en-US" dirty="0" smtClean="0"/>
              <a:t>great in interaction data is less relevant in text mining</a:t>
            </a:r>
            <a:endParaRPr lang="en-US" dirty="0"/>
          </a:p>
          <a:p>
            <a:pPr lvl="1"/>
            <a:r>
              <a:rPr lang="en-US" dirty="0" smtClean="0"/>
              <a:t>Bayesian Knowledge Tracing, IRT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42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Interesting Attributes of Textual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Really high dimensionality</a:t>
            </a:r>
          </a:p>
          <a:p>
            <a:pPr lvl="1"/>
            <a:r>
              <a:rPr lang="en-US" dirty="0" smtClean="0"/>
              <a:t>Many </a:t>
            </a:r>
            <a:r>
              <a:rPr lang="en-US" dirty="0" err="1" smtClean="0"/>
              <a:t>many</a:t>
            </a:r>
            <a:r>
              <a:rPr lang="en-US" dirty="0" smtClean="0"/>
              <a:t> words in a corpus of data</a:t>
            </a:r>
          </a:p>
          <a:p>
            <a:endParaRPr lang="en-US" dirty="0"/>
          </a:p>
          <a:p>
            <a:r>
              <a:rPr lang="en-US" dirty="0" smtClean="0"/>
              <a:t>Multiple levels of analysis that look very different from each other</a:t>
            </a:r>
          </a:p>
          <a:p>
            <a:pPr lvl="1"/>
            <a:r>
              <a:rPr lang="en-US" dirty="0" smtClean="0"/>
              <a:t>From individual phonemes and graphemes to entire books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03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Analyses often conducted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At level of whether individual words are seen</a:t>
            </a:r>
          </a:p>
          <a:p>
            <a:endParaRPr lang="en-US" dirty="0"/>
          </a:p>
          <a:p>
            <a:r>
              <a:rPr lang="en-US" dirty="0" smtClean="0"/>
              <a:t>A popular algorithm for this is Latent Semantic Analysis (LSA)</a:t>
            </a:r>
          </a:p>
          <a:p>
            <a:pPr lvl="1"/>
            <a:r>
              <a:rPr lang="en-US" dirty="0" smtClean="0"/>
              <a:t>Represents utterances or paragraphs </a:t>
            </a:r>
            <a:r>
              <a:rPr lang="en-US" dirty="0" smtClean="0"/>
              <a:t>as rows</a:t>
            </a:r>
            <a:endParaRPr lang="en-US" dirty="0" smtClean="0"/>
          </a:p>
          <a:p>
            <a:pPr lvl="1"/>
            <a:r>
              <a:rPr lang="en-US" dirty="0" smtClean="0"/>
              <a:t>And each column is a word that can be present (1) or absent (0)</a:t>
            </a:r>
          </a:p>
          <a:p>
            <a:pPr lvl="1"/>
            <a:r>
              <a:rPr lang="en-US" dirty="0" smtClean="0"/>
              <a:t>Conducts singular value decomposition (a matrix factorization algorithm conceptually similar to factor </a:t>
            </a:r>
            <a:r>
              <a:rPr lang="en-US" dirty="0" smtClean="0"/>
              <a:t>analysis and for that matter NNMF) </a:t>
            </a:r>
            <a:r>
              <a:rPr lang="en-US" dirty="0" smtClean="0"/>
              <a:t>to find structure</a:t>
            </a:r>
          </a:p>
          <a:p>
            <a:pPr lvl="1"/>
            <a:r>
              <a:rPr lang="en-US" dirty="0" smtClean="0"/>
              <a:t>Does not look at syntax of sentences, just what words are present (</a:t>
            </a:r>
            <a:r>
              <a:rPr lang="en-US" dirty="0" err="1" smtClean="0"/>
              <a:t>Landauer</a:t>
            </a:r>
            <a:r>
              <a:rPr lang="en-US" dirty="0" smtClean="0"/>
              <a:t>, Foltz, &amp; </a:t>
            </a:r>
            <a:r>
              <a:rPr lang="en-US" dirty="0" err="1" smtClean="0"/>
              <a:t>Laham</a:t>
            </a:r>
            <a:r>
              <a:rPr lang="en-US" dirty="0" smtClean="0"/>
              <a:t>, 1998)</a:t>
            </a:r>
          </a:p>
          <a:p>
            <a:pPr lvl="2"/>
            <a:r>
              <a:rPr lang="en-US" dirty="0" smtClean="0"/>
              <a:t>Does consider co-occurrence of words across large corpuses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14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Alternatively, analysis is conducted 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Pairs of words, in order, called </a:t>
            </a:r>
            <a:r>
              <a:rPr lang="en-US" i="1" dirty="0" smtClean="0"/>
              <a:t>bigrams</a:t>
            </a:r>
          </a:p>
          <a:p>
            <a:r>
              <a:rPr lang="en-US" dirty="0" smtClean="0"/>
              <a:t>Triplets of words, in order, called </a:t>
            </a:r>
            <a:r>
              <a:rPr lang="en-US" i="1" dirty="0" smtClean="0"/>
              <a:t>trigrams</a:t>
            </a:r>
          </a:p>
          <a:p>
            <a:endParaRPr lang="en-US" i="1" dirty="0"/>
          </a:p>
          <a:p>
            <a:r>
              <a:rPr lang="en-US" dirty="0" smtClean="0"/>
              <a:t>“Colorless green ideas sleep furiously”</a:t>
            </a:r>
          </a:p>
          <a:p>
            <a:r>
              <a:rPr lang="en-US" dirty="0" smtClean="0"/>
              <a:t>Bigrams: “Colorless green”, “green ideas”, “ideas sleep”, “sleep furiously”</a:t>
            </a:r>
          </a:p>
          <a:p>
            <a:r>
              <a:rPr lang="en-US" dirty="0" smtClean="0"/>
              <a:t>Trigrams: “Colorless green ideas”, “green ideas sleep”, “ideas sleep furiously”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24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LightSide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Toolkit that supports turning utterances into unigrams, bigrams, and trigrams, as well as more powerful feature extraction methods, and then running data set through a range of </a:t>
            </a:r>
            <a:r>
              <a:rPr lang="en-US" dirty="0" smtClean="0"/>
              <a:t>machine </a:t>
            </a:r>
            <a:r>
              <a:rPr lang="en-US" dirty="0" smtClean="0"/>
              <a:t>learning algorithms</a:t>
            </a:r>
          </a:p>
          <a:p>
            <a:endParaRPr lang="en-US" dirty="0">
              <a:hlinkClick r:id="rId2"/>
            </a:endParaRPr>
          </a:p>
          <a:p>
            <a:r>
              <a:rPr lang="en-US" dirty="0"/>
              <a:t>http://www.cs.cmu.edu/~cprose/LightSIDE.html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73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Tagging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Another approach is to reduce specific words to semantic categories, such as sports, business, time, prior to analysis</a:t>
            </a:r>
          </a:p>
          <a:p>
            <a:endParaRPr lang="en-US" dirty="0"/>
          </a:p>
          <a:p>
            <a:r>
              <a:rPr lang="en-US" dirty="0" smtClean="0"/>
              <a:t>Allows easier categorization of types of utterances that is less dependent on presence of specific </a:t>
            </a:r>
            <a:r>
              <a:rPr lang="en-US" dirty="0" smtClean="0"/>
              <a:t>words</a:t>
            </a:r>
          </a:p>
          <a:p>
            <a:endParaRPr lang="en-US" dirty="0"/>
          </a:p>
          <a:p>
            <a:r>
              <a:rPr lang="en-US" dirty="0" smtClean="0"/>
              <a:t>LIWC</a:t>
            </a:r>
          </a:p>
          <a:p>
            <a:r>
              <a:rPr lang="en-US" dirty="0" err="1" smtClean="0"/>
              <a:t>WMatrix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52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1551</TotalTime>
  <Words>570</Words>
  <Application>Microsoft Office PowerPoint</Application>
  <PresentationFormat>On-screen Show (4:3)</PresentationFormat>
  <Paragraphs>83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Tw Cen MT</vt:lpstr>
      <vt:lpstr>Wingdings</vt:lpstr>
      <vt:lpstr>Wingdings 2</vt:lpstr>
      <vt:lpstr>Median</vt:lpstr>
      <vt:lpstr>Week 8 Video 3</vt:lpstr>
      <vt:lpstr>Text Mining</vt:lpstr>
      <vt:lpstr>Text Mining</vt:lpstr>
      <vt:lpstr>Different Stuff Works</vt:lpstr>
      <vt:lpstr>Interesting Attributes of Textual Data</vt:lpstr>
      <vt:lpstr>Analyses often conducted</vt:lpstr>
      <vt:lpstr>Alternatively, analysis is conducted using</vt:lpstr>
      <vt:lpstr>LightSide</vt:lpstr>
      <vt:lpstr>Semantic Tagging</vt:lpstr>
      <vt:lpstr>Coherence</vt:lpstr>
      <vt:lpstr>Lexical Sophistication</vt:lpstr>
      <vt:lpstr>Syntactic Complexity</vt:lpstr>
      <vt:lpstr>Sentiment Analysis</vt:lpstr>
      <vt:lpstr>Many uses of text mining in education</vt:lpstr>
      <vt:lpstr>Next lecture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3, video 1: Behavior detection   (v1, 6.13.13)</dc:title>
  <dc:creator>KG</dc:creator>
  <cp:lastModifiedBy>Ryan Baker</cp:lastModifiedBy>
  <cp:revision>189</cp:revision>
  <dcterms:created xsi:type="dcterms:W3CDTF">2013-06-14T05:25:54Z</dcterms:created>
  <dcterms:modified xsi:type="dcterms:W3CDTF">2017-02-13T23:27:34Z</dcterms:modified>
</cp:coreProperties>
</file>