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74" r:id="rId2"/>
    <p:sldId id="478" r:id="rId3"/>
    <p:sldId id="576" r:id="rId4"/>
    <p:sldId id="565" r:id="rId5"/>
    <p:sldId id="566" r:id="rId6"/>
    <p:sldId id="568" r:id="rId7"/>
    <p:sldId id="575" r:id="rId8"/>
    <p:sldId id="572" r:id="rId9"/>
    <p:sldId id="573" r:id="rId10"/>
    <p:sldId id="556" r:id="rId11"/>
    <p:sldId id="577" r:id="rId12"/>
    <p:sldId id="578" r:id="rId13"/>
    <p:sldId id="569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70" r:id="rId26"/>
    <p:sldId id="4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" initials="C" lastIdx="5" clrIdx="0"/>
  <p:cmAuthor id="1" name="CIS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42" y="67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CDF91-9D13-43F9-9625-2225DCAC869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ED6F-7A84-44C9-B17B-E3EDBF527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5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ED6F-7A84-44C9-B17B-E3EDBF527E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3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ED6F-7A84-44C9-B17B-E3EDBF527E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ED6F-7A84-44C9-B17B-E3EDBF527E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5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6D4F41-B7F8-450D-8DE6-B92F1B21BFC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4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2819399"/>
          </a:xfrm>
        </p:spPr>
        <p:txBody>
          <a:bodyPr>
            <a:normAutofit/>
          </a:bodyPr>
          <a:lstStyle/>
          <a:p>
            <a:r>
              <a:rPr lang="en-US" dirty="0"/>
              <a:t>Foundation Models</a:t>
            </a:r>
          </a:p>
          <a:p>
            <a:r>
              <a:rPr lang="en-US" dirty="0"/>
              <a:t>Including Text Mining, Part Two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Week 7 </a:t>
            </a:r>
            <a:r>
              <a:rPr lang="en-US" sz="3200"/>
              <a:t>Video 2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722-5E65-F10C-9182-60D4316B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DALL-E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1923-3BB4-9DF3-D329-E00AD90A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3429000" cy="4068763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"Teddy bears working on new AI research underwater with 1990s technology"</a:t>
            </a:r>
            <a:endParaRPr lang="en-US" dirty="0"/>
          </a:p>
        </p:txBody>
      </p:sp>
      <p:pic>
        <p:nvPicPr>
          <p:cNvPr id="1026" name="Picture 2" descr="DALL-E - Wikipedia">
            <a:extLst>
              <a:ext uri="{FF2B5EF4-FFF2-40B4-BE49-F238E27FC236}">
                <a16:creationId xmlns:a16="http://schemas.microsoft.com/office/drawing/2014/main" id="{3D1EC692-2DB9-CFF3-746E-CEC0E879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3E24-97D5-F97E-3708-255F4280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DALL-E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2A72-A238-ADE4-A6EA-0CF232DC72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“Sticking thumb out to hitchhike”</a:t>
            </a:r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53C456D-F4FA-6994-255D-BD308D1C6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08434"/>
            <a:ext cx="3733800" cy="3733800"/>
          </a:xfrm>
          <a:prstGeom prst="rect">
            <a:avLst/>
          </a:prstGeom>
        </p:spPr>
      </p:pic>
      <p:pic>
        <p:nvPicPr>
          <p:cNvPr id="9" name="Picture 8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765EBBE7-21E3-091A-C32F-F6C69D15D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323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54A4-DC35-0520-1B29-AFB110DD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49C4-B8A4-68F3-5FD5-22E91203B5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Open-source alternative to DALL-E 2 with several variants</a:t>
            </a:r>
          </a:p>
          <a:p>
            <a:r>
              <a:rPr lang="en-US" dirty="0"/>
              <a:t>More powerful and easier to customize</a:t>
            </a:r>
          </a:p>
          <a:p>
            <a:r>
              <a:rPr lang="en-US" dirty="0"/>
              <a:t>Significantly harder to set up and keep running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E6D4960-1FB8-B360-CDFB-6EEED38B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3815063"/>
            <a:ext cx="6884276" cy="29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722-5E65-F10C-9182-60D4316B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 and image generation: not quite together yet (Randall Munro)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EC71516D-7EBE-9C9F-60EB-392C5CE3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" y="1828800"/>
            <a:ext cx="9144000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5B4D-37AF-6C6D-FA04-16CBDD2E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8858-DDBC-9FBC-16CE-9C0BE7527A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Based on text embeddings</a:t>
            </a:r>
          </a:p>
          <a:p>
            <a:endParaRPr lang="en-US" dirty="0"/>
          </a:p>
          <a:p>
            <a:r>
              <a:rPr lang="en-US" dirty="0"/>
              <a:t>Represent text as feature vector</a:t>
            </a:r>
            <a:br>
              <a:rPr lang="en-US" dirty="0"/>
            </a:br>
            <a:r>
              <a:rPr lang="en-US" dirty="0"/>
              <a:t>(example from </a:t>
            </a:r>
            <a:r>
              <a:rPr lang="en-US" dirty="0" err="1"/>
              <a:t>Neelakantan</a:t>
            </a:r>
            <a:r>
              <a:rPr lang="en-US" dirty="0"/>
              <a:t> et al., 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FB2A3-0303-7DFE-95F7-252DA617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701"/>
            <a:ext cx="9144000" cy="22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63A2-444C-DE19-D59A-1BD78ABF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F0AA-9F44-96DA-1F51-EB8B423983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49E74-CD6F-61E0-572C-A936F55B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67"/>
            <a:ext cx="9144000" cy="659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4D1BA0-E30F-55B1-3DFE-111F9ABAE0D6}"/>
              </a:ext>
            </a:extLst>
          </p:cNvPr>
          <p:cNvSpPr txBox="1"/>
          <p:nvPr/>
        </p:nvSpPr>
        <p:spPr>
          <a:xfrm>
            <a:off x="5029200" y="3372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(example from </a:t>
            </a:r>
            <a:r>
              <a:rPr lang="en-US" dirty="0" err="1"/>
              <a:t>Neelakantan</a:t>
            </a:r>
            <a:r>
              <a:rPr lang="en-US" dirty="0"/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3678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8CF-90F3-FEC9-6F18-809B3789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want to generate embedding for your own 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FE1F1-EFD1-6632-62F8-4A2E3AEB23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Universal Sentence Encoder (</a:t>
            </a:r>
            <a:r>
              <a:rPr lang="en-US" dirty="0" err="1"/>
              <a:t>Cer</a:t>
            </a:r>
            <a:r>
              <a:rPr lang="en-US" dirty="0"/>
              <a:t>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9968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8CF-90F3-FEC9-6F18-809B3789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want to just generate predicted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FE1F1-EFD1-6632-62F8-4A2E3AEB23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Including assessing text</a:t>
            </a:r>
          </a:p>
          <a:p>
            <a:endParaRPr lang="en-US" dirty="0"/>
          </a:p>
          <a:p>
            <a:r>
              <a:rPr lang="en-US" dirty="0"/>
              <a:t>GPT-3/</a:t>
            </a:r>
            <a:r>
              <a:rPr lang="en-US" dirty="0" err="1"/>
              <a:t>ChatGPT</a:t>
            </a:r>
            <a:r>
              <a:rPr lang="en-US" dirty="0"/>
              <a:t> is the current best option</a:t>
            </a:r>
          </a:p>
        </p:txBody>
      </p:sp>
    </p:spTree>
    <p:extLst>
      <p:ext uri="{BB962C8B-B14F-4D97-AF65-F5344CB8AC3E}">
        <p14:creationId xmlns:p14="http://schemas.microsoft.com/office/powerpoint/2010/main" val="2351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ACB4-DE7B-9068-3F4F-3A2DBD4E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becomes Generation…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D479-65E2-3445-78E7-6D157DF4F9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ACB4-DE7B-9068-3F4F-3A2DBD4E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Machine Learning Becomes Prompt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D479-65E2-3445-78E7-6D157DF4F9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the stage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D3823-AFCA-F67A-218C-76BE21C0B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00200"/>
            <a:ext cx="886085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ACB4-DE7B-9068-3F4F-3A2DBD4E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Machine Learning Becomes Prompt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D479-65E2-3445-78E7-6D157DF4F9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Write a summary of how GPT works</a:t>
            </a:r>
          </a:p>
          <a:p>
            <a:r>
              <a:rPr lang="en-US" dirty="0"/>
              <a:t>Write a summary of how GPT works, for a 5</a:t>
            </a:r>
            <a:r>
              <a:rPr lang="en-US" baseline="30000" dirty="0"/>
              <a:t>th</a:t>
            </a:r>
            <a:r>
              <a:rPr lang="en-US" dirty="0"/>
              <a:t> grader, written at a 5</a:t>
            </a:r>
            <a:r>
              <a:rPr lang="en-US" baseline="30000" dirty="0"/>
              <a:t>th</a:t>
            </a:r>
            <a:r>
              <a:rPr lang="en-US" dirty="0"/>
              <a:t> grade reading level</a:t>
            </a:r>
          </a:p>
          <a:p>
            <a:r>
              <a:rPr lang="en-US" dirty="0"/>
              <a:t>Write a summary of how GPT works, written for a PhD in Machine Learning who has not read a research paper since 2017.</a:t>
            </a:r>
          </a:p>
          <a:p>
            <a:r>
              <a:rPr lang="en-US" dirty="0"/>
              <a:t>Write a summary of how GPT works, written for a highly-intelligent person who knows essentially nothing about artificial intelligence.</a:t>
            </a:r>
          </a:p>
          <a:p>
            <a:r>
              <a:rPr lang="en-US" dirty="0"/>
              <a:t>Ryan Baker is an Ivy League professor of Machine Learning. He is explaining to a general audience how GPT works. He says, 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D558-52C3-9A7F-A9BA-6476B178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Machine Learning Becomes Prompt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0651-090F-513A-3F37-A98DAF5B523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581F5-5B7A-A0E2-06C0-6B51E25C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676400"/>
            <a:ext cx="73247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4B4B-6F35-5D42-03A8-585F4126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A080B-9CDC-B24E-5D64-23E960EBEC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Request prompts (</a:t>
            </a:r>
            <a:r>
              <a:rPr lang="en-US" dirty="0" err="1"/>
              <a:t>ChatGPT</a:t>
            </a:r>
            <a:r>
              <a:rPr lang="en-US" dirty="0"/>
              <a:t>)</a:t>
            </a:r>
          </a:p>
          <a:p>
            <a:r>
              <a:rPr lang="en-US" dirty="0"/>
              <a:t>Completion prompts (GPT3)</a:t>
            </a:r>
          </a:p>
        </p:txBody>
      </p:sp>
    </p:spTree>
    <p:extLst>
      <p:ext uri="{BB962C8B-B14F-4D97-AF65-F5344CB8AC3E}">
        <p14:creationId xmlns:p14="http://schemas.microsoft.com/office/powerpoint/2010/main" val="13818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DD37-8B1A-9A18-B3F1-D51E6B7B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of things you can ask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CC6C-7756-E1F5-342C-A661014CB2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How to write a Python program for a specific goal</a:t>
            </a:r>
          </a:p>
          <a:p>
            <a:r>
              <a:rPr lang="en-US" dirty="0"/>
              <a:t>A simple example sentence involving a specific word in a different language</a:t>
            </a:r>
          </a:p>
          <a:p>
            <a:r>
              <a:rPr lang="en-US" dirty="0"/>
              <a:t>A translation of any language</a:t>
            </a:r>
          </a:p>
          <a:p>
            <a:r>
              <a:rPr lang="en-US" dirty="0"/>
              <a:t>Grammatical correction, simplification, clarity improvements, grading level adjustments on a paragraph of text</a:t>
            </a:r>
          </a:p>
          <a:p>
            <a:r>
              <a:rPr lang="en-US" dirty="0"/>
              <a:t>Summarization of a topic or article</a:t>
            </a:r>
          </a:p>
          <a:p>
            <a:r>
              <a:rPr lang="en-US" dirty="0"/>
              <a:t>Generate examples of text (synthetic data for signal-boosting in text mining)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BD59-CEFF-9166-0C5D-D966CA31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A960-1531-0BB4-A22B-0D0D23E0E0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Zero-shot: Just ask model to do something</a:t>
            </a:r>
          </a:p>
          <a:p>
            <a:r>
              <a:rPr lang="en-US" dirty="0"/>
              <a:t>One-shot: Give one example, ask model to do the same thing</a:t>
            </a:r>
          </a:p>
          <a:p>
            <a:r>
              <a:rPr lang="en-US" dirty="0"/>
              <a:t>Few-shot: Give several examples, ask model to do the same thing</a:t>
            </a:r>
          </a:p>
          <a:p>
            <a:r>
              <a:rPr lang="en-US" dirty="0"/>
              <a:t>Fine-tuning: Re-train model </a:t>
            </a:r>
            <a:r>
              <a:rPr lang="en-US"/>
              <a:t>with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5C73-ED23-CE4D-ACB0-4106D4E8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Elephant in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069DB-4289-A686-4039-0D285ADF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not just replace this class with a class about foundation models?</a:t>
            </a:r>
          </a:p>
          <a:p>
            <a:endParaRPr lang="en-US" dirty="0"/>
          </a:p>
          <a:p>
            <a:r>
              <a:rPr lang="en-US" dirty="0"/>
              <a:t>When they succeed, they succeed spectacularly</a:t>
            </a:r>
          </a:p>
          <a:p>
            <a:endParaRPr lang="en-US" dirty="0"/>
          </a:p>
          <a:p>
            <a:r>
              <a:rPr lang="en-US" dirty="0"/>
              <a:t>But…</a:t>
            </a:r>
          </a:p>
          <a:p>
            <a:pPr lvl="1"/>
            <a:r>
              <a:rPr lang="en-US" dirty="0"/>
              <a:t>They can’t do everything (actually, they don’t do most of the things this class has covered)</a:t>
            </a:r>
          </a:p>
          <a:p>
            <a:pPr lvl="1"/>
            <a:r>
              <a:rPr lang="en-US" dirty="0"/>
              <a:t>When they fail, they fail spectacularly</a:t>
            </a:r>
          </a:p>
          <a:p>
            <a:pPr lvl="1"/>
            <a:r>
              <a:rPr lang="en-US" dirty="0"/>
              <a:t>Not all tools </a:t>
            </a:r>
            <a:r>
              <a:rPr lang="en-US" b="1" i="1" dirty="0"/>
              <a:t>quite</a:t>
            </a:r>
            <a:r>
              <a:rPr lang="en-US" dirty="0"/>
              <a:t> as good as these ones (Galactica and Sydney)</a:t>
            </a:r>
          </a:p>
        </p:txBody>
      </p:sp>
    </p:spTree>
    <p:extLst>
      <p:ext uri="{BB962C8B-B14F-4D97-AF65-F5344CB8AC3E}">
        <p14:creationId xmlns:p14="http://schemas.microsoft.com/office/powerpoint/2010/main" val="1367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Multimodal Learning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D1CB-F73B-8290-1929-C6D4A9EB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even call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4EB59-69DA-8E47-4A18-5DED0BFD5F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Transformer Models</a:t>
            </a:r>
          </a:p>
          <a:p>
            <a:r>
              <a:rPr lang="en-US" dirty="0"/>
              <a:t>Foundation Models</a:t>
            </a:r>
          </a:p>
          <a:p>
            <a:r>
              <a:rPr lang="en-US" dirty="0"/>
              <a:t>Large Language Models</a:t>
            </a:r>
          </a:p>
          <a:p>
            <a:pPr lvl="1"/>
            <a:r>
              <a:rPr lang="en-US" dirty="0"/>
              <a:t>But what about non-language models?</a:t>
            </a:r>
          </a:p>
        </p:txBody>
      </p:sp>
    </p:spTree>
    <p:extLst>
      <p:ext uri="{BB962C8B-B14F-4D97-AF65-F5344CB8AC3E}">
        <p14:creationId xmlns:p14="http://schemas.microsoft.com/office/powerpoint/2010/main" val="2990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629D-ACD5-1BBE-559F-44F53B2F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Transformer/Foundation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E534C-4015-E2DF-2595-DF77884D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BERT, </a:t>
            </a:r>
            <a:r>
              <a:rPr lang="en-US" dirty="0" err="1"/>
              <a:t>MathBERT</a:t>
            </a:r>
            <a:r>
              <a:rPr lang="en-US" dirty="0"/>
              <a:t>, GPT-2, GPT-3, DALL-E 2, </a:t>
            </a:r>
            <a:r>
              <a:rPr lang="en-US" dirty="0" err="1"/>
              <a:t>StableDiffusion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 Copilot, …, …</a:t>
            </a:r>
          </a:p>
        </p:txBody>
      </p:sp>
    </p:spTree>
    <p:extLst>
      <p:ext uri="{BB962C8B-B14F-4D97-AF65-F5344CB8AC3E}">
        <p14:creationId xmlns:p14="http://schemas.microsoft.com/office/powerpoint/2010/main" val="37421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BC38-3E18-FFD3-54EF-7E128FC4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Transformer/Foundation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7591-B208-8B45-AB81-44ACF45D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Can predict 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Sentences</a:t>
            </a:r>
          </a:p>
          <a:p>
            <a:pPr lvl="1"/>
            <a:r>
              <a:rPr lang="en-US" dirty="0"/>
              <a:t>Pixels</a:t>
            </a:r>
          </a:p>
          <a:p>
            <a:pPr lvl="1"/>
            <a:r>
              <a:rPr lang="en-US" dirty="0"/>
              <a:t>Computer program text</a:t>
            </a:r>
          </a:p>
          <a:p>
            <a:pPr lvl="1"/>
            <a:r>
              <a:rPr lang="en-US" dirty="0"/>
              <a:t>Mathematical equations </a:t>
            </a:r>
          </a:p>
          <a:p>
            <a:pPr lvl="1"/>
            <a:r>
              <a:rPr lang="en-US" dirty="0"/>
              <a:t>Anything?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BC38-3E18-FFD3-54EF-7E128FC4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Transformer/Foundation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7591-B208-8B45-AB81-44ACF45D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Can predict 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Sentences</a:t>
            </a:r>
          </a:p>
          <a:p>
            <a:pPr lvl="1"/>
            <a:r>
              <a:rPr lang="en-US" dirty="0"/>
              <a:t>Pixels</a:t>
            </a:r>
          </a:p>
          <a:p>
            <a:pPr lvl="1"/>
            <a:r>
              <a:rPr lang="en-US" dirty="0"/>
              <a:t>Computer program text</a:t>
            </a:r>
          </a:p>
          <a:p>
            <a:pPr lvl="1"/>
            <a:r>
              <a:rPr lang="en-US" dirty="0"/>
              <a:t>Mathematical equations </a:t>
            </a:r>
          </a:p>
          <a:p>
            <a:pPr lvl="1"/>
            <a:r>
              <a:rPr lang="en-US" dirty="0"/>
              <a:t>Anything? </a:t>
            </a:r>
          </a:p>
          <a:p>
            <a:pPr lvl="1"/>
            <a:endParaRPr lang="en-US" dirty="0"/>
          </a:p>
          <a:p>
            <a:r>
              <a:rPr lang="en-US" dirty="0"/>
              <a:t>And, in a sudden light-switch transformation, prediction becomes generation</a:t>
            </a:r>
          </a:p>
        </p:txBody>
      </p:sp>
    </p:spTree>
    <p:extLst>
      <p:ext uri="{BB962C8B-B14F-4D97-AF65-F5344CB8AC3E}">
        <p14:creationId xmlns:p14="http://schemas.microsoft.com/office/powerpoint/2010/main" val="3520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566E-C48D-24E2-46B5-03F7814D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ChatGPT</a:t>
            </a:r>
            <a:br>
              <a:rPr lang="en-US" dirty="0"/>
            </a:br>
            <a:r>
              <a:rPr lang="en-US" dirty="0"/>
              <a:t>(prompt originally from Kelsey Piper)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79026-A068-D0EC-D951-58D8B690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28800"/>
            <a:ext cx="76962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8B70-6529-66C3-42DF-D6B4343B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Dungeon (GPT-2)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82A0-BD2D-81A0-133A-FFDF463E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5061"/>
            <a:ext cx="8229600" cy="5181600"/>
          </a:xfrm>
        </p:spPr>
        <p:txBody>
          <a:bodyPr>
            <a:no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are a friendly blanket. You live in a nice warm house with some nice humans. You like cuddling and keeping people warm. But you don’t want to be a "blanket baby" anymore, so you have decided that it is time for you to leave this place.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You look for a job as a blanket.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find a job searching for blankets in the classifieds. You start reading the ads. Most of them are for low paying menial jobs, but you find three that look interesting.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You read the best ad.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find the best job listed: WANTED: One blanket for sleeping on the cold ground during the night. Must be able to fold yourself into one-third of the blanket's volume.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You call the job ad.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A: The number you have called goes through to the "Blanket Museum“ where a robotic voice informs you that the number you have called is not in their phone book.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23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5C37-3D56-59A5-EF6E-CBF1B112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Dungeon (GPT-2)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8E26-3AE4-5645-4B3C-D1D96F46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You go inside museum.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walk into the museum and see a robotic voice greet you. "Hello,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welcome to the Blanket Museum!" it says.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You say "I want a job" A: You are asked some questions and then fitted for a security uniform, just like in the movies. You are given a tour of the museum and the exhibits.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You put on security uniform.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You fold yourself. You find that you can easily turn the security uniform into a small blanket. You spend the rest of your life working at the museum. Every day you spend your time looking after the exhibits and cleaning the building.</a:t>
            </a:r>
            <a:br>
              <a:rPr lang="en-US" sz="1600" dirty="0"/>
            </a:b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HAVE DIED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5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1619</TotalTime>
  <Words>921</Words>
  <Application>Microsoft Office PowerPoint</Application>
  <PresentationFormat>On-screen Show (4:3)</PresentationFormat>
  <Paragraphs>94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Roboto</vt:lpstr>
      <vt:lpstr>Tw Cen MT</vt:lpstr>
      <vt:lpstr>Wingdings</vt:lpstr>
      <vt:lpstr>Wingdings 2</vt:lpstr>
      <vt:lpstr>Median</vt:lpstr>
      <vt:lpstr>Week 7 Video 2</vt:lpstr>
      <vt:lpstr>Setting the stage</vt:lpstr>
      <vt:lpstr>What do you even call them?</vt:lpstr>
      <vt:lpstr>Transformer/Foundation Models</vt:lpstr>
      <vt:lpstr>Transformer/Foundation Models</vt:lpstr>
      <vt:lpstr>Transformer/Foundation Models</vt:lpstr>
      <vt:lpstr>ChatGPT (prompt originally from Kelsey Piper)</vt:lpstr>
      <vt:lpstr>AI Dungeon (GPT-2)</vt:lpstr>
      <vt:lpstr>AI Dungeon (GPT-2)</vt:lpstr>
      <vt:lpstr>DALL-E 2</vt:lpstr>
      <vt:lpstr>DALL-E 2</vt:lpstr>
      <vt:lpstr>Stable Diffusion</vt:lpstr>
      <vt:lpstr>Text and image generation: not quite together yet (Randall Munro)</vt:lpstr>
      <vt:lpstr>Large Language Models</vt:lpstr>
      <vt:lpstr>PowerPoint Presentation</vt:lpstr>
      <vt:lpstr>If you want to generate embedding for your own use…</vt:lpstr>
      <vt:lpstr>If you want to just generate predicted text</vt:lpstr>
      <vt:lpstr>Prediction becomes Generation…</vt:lpstr>
      <vt:lpstr>And Machine Learning Becomes Prompt Engineering</vt:lpstr>
      <vt:lpstr>And Machine Learning Becomes Prompt Engineering</vt:lpstr>
      <vt:lpstr>And Machine Learning Becomes Prompt Engineering</vt:lpstr>
      <vt:lpstr>Two types of prompts</vt:lpstr>
      <vt:lpstr>A sample of things you can ask for</vt:lpstr>
      <vt:lpstr>Refining Foundation Models</vt:lpstr>
      <vt:lpstr>The Elephant in the Room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3, video 1: Behavior detection   (v1, 6.13.13)</dc:title>
  <dc:creator>KG</dc:creator>
  <cp:lastModifiedBy>Ryan</cp:lastModifiedBy>
  <cp:revision>228</cp:revision>
  <dcterms:created xsi:type="dcterms:W3CDTF">2013-06-14T05:25:54Z</dcterms:created>
  <dcterms:modified xsi:type="dcterms:W3CDTF">2023-03-10T20:34:53Z</dcterms:modified>
</cp:coreProperties>
</file>