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474" r:id="rId2"/>
    <p:sldId id="486" r:id="rId3"/>
    <p:sldId id="489" r:id="rId4"/>
    <p:sldId id="490" r:id="rId5"/>
    <p:sldId id="491" r:id="rId6"/>
    <p:sldId id="493" r:id="rId7"/>
    <p:sldId id="494" r:id="rId8"/>
    <p:sldId id="495" r:id="rId9"/>
    <p:sldId id="487" r:id="rId10"/>
    <p:sldId id="488" r:id="rId11"/>
    <p:sldId id="496" r:id="rId12"/>
    <p:sldId id="497" r:id="rId13"/>
    <p:sldId id="498" r:id="rId14"/>
    <p:sldId id="500" r:id="rId15"/>
    <p:sldId id="502" r:id="rId16"/>
    <p:sldId id="501" r:id="rId17"/>
    <p:sldId id="4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" initials="C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F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278" y="67"/>
      </p:cViewPr>
      <p:guideLst>
        <p:guide orient="horz" pos="1620"/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CDF91-9D13-43F9-9625-2225DCAC869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DED6F-7A84-44C9-B17B-E3EDBF52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55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39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3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1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2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4"/>
            <a:ext cx="2209800" cy="365125"/>
          </a:xfrm>
        </p:spPr>
        <p:txBody>
          <a:bodyPr/>
          <a:lstStyle/>
          <a:p>
            <a:fld id="{6E6D4F41-B7F8-450D-8DE6-B92F1B21BFC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5" y="6248208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1"/>
            <a:ext cx="8153400" cy="869951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1"/>
            <a:ext cx="8077200" cy="869951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E6D4F41-B7F8-450D-8DE6-B92F1B21BFC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>
              <a:defRPr sz="2800"/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3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2819399"/>
          </a:xfrm>
        </p:spPr>
        <p:txBody>
          <a:bodyPr>
            <a:normAutofit/>
          </a:bodyPr>
          <a:lstStyle/>
          <a:p>
            <a:r>
              <a:rPr lang="en-US" dirty="0"/>
              <a:t>Hidden Markov Models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Week 8 Video 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Hidden Markov Model: BKT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There are 2</a:t>
            </a:r>
            <a:r>
              <a:rPr lang="en-US" i="1" dirty="0"/>
              <a:t> </a:t>
            </a:r>
            <a:r>
              <a:rPr lang="en-US" dirty="0"/>
              <a:t>states</a:t>
            </a:r>
          </a:p>
          <a:p>
            <a:endParaRPr lang="en-US" dirty="0"/>
          </a:p>
          <a:p>
            <a:r>
              <a:rPr lang="en-US" dirty="0"/>
              <a:t>The world (or learner) is in only one state at a time: KNOWN OR UNKNOWN</a:t>
            </a:r>
          </a:p>
          <a:p>
            <a:r>
              <a:rPr lang="en-US" dirty="0"/>
              <a:t>We don’t know the state for sure, we can only infer it from CORRECTNESS and our estimation of the previous probability of KNOWN versus UNKNOWN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At each change in time, the system can LEARN</a:t>
            </a:r>
          </a:p>
          <a:p>
            <a:r>
              <a:rPr lang="en-US" dirty="0"/>
              <a:t>Based on the current state, there is a different probability for each next state</a:t>
            </a:r>
          </a:p>
          <a:p>
            <a:pPr lvl="1"/>
            <a:r>
              <a:rPr lang="en-US" dirty="0"/>
              <a:t>P(T) of going KNOWN from UNKNOWN</a:t>
            </a:r>
          </a:p>
          <a:p>
            <a:pPr lvl="1"/>
            <a:r>
              <a:rPr lang="en-US" dirty="0"/>
              <a:t>KNOWN from KNOWN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46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Fitting BKT is hard…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Fitting HMMs is no easier</a:t>
            </a:r>
          </a:p>
          <a:p>
            <a:pPr lvl="1"/>
            <a:r>
              <a:rPr lang="en-US" dirty="0"/>
              <a:t>Often local minima</a:t>
            </a:r>
          </a:p>
          <a:p>
            <a:endParaRPr lang="en-US" dirty="0"/>
          </a:p>
          <a:p>
            <a:r>
              <a:rPr lang="en-US" dirty="0"/>
              <a:t>Several algorithms are used to fit parameters, including EM, Baum-Welch, and segmental k-Means</a:t>
            </a:r>
          </a:p>
          <a:p>
            <a:endParaRPr lang="en-US" dirty="0"/>
          </a:p>
          <a:p>
            <a:r>
              <a:rPr lang="en-US" dirty="0"/>
              <a:t>Our old friends </a:t>
            </a:r>
            <a:r>
              <a:rPr lang="en-US" dirty="0" err="1"/>
              <a:t>BiC</a:t>
            </a:r>
            <a:r>
              <a:rPr lang="en-US" dirty="0"/>
              <a:t> and AIC are typically used to choose number of nodes</a:t>
            </a:r>
          </a:p>
        </p:txBody>
      </p:sp>
    </p:spTree>
    <p:extLst>
      <p:ext uri="{BB962C8B-B14F-4D97-AF65-F5344CB8AC3E}">
        <p14:creationId xmlns:p14="http://schemas.microsoft.com/office/powerpoint/2010/main" val="3302888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examples of HMM in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Predicting Transitions Between Student Activities (</a:t>
            </a:r>
            <a:r>
              <a:rPr lang="en-US" dirty="0" err="1"/>
              <a:t>Jeong</a:t>
            </a:r>
            <a:r>
              <a:rPr lang="en-US" dirty="0"/>
              <a:t> &amp; </a:t>
            </a:r>
            <a:r>
              <a:rPr lang="en-US" dirty="0" err="1"/>
              <a:t>Biswas</a:t>
            </a:r>
            <a:r>
              <a:rPr lang="en-US" dirty="0"/>
              <a:t>, 2008)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504" y="2743200"/>
            <a:ext cx="5476875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6653" y="1539783"/>
            <a:ext cx="4467225" cy="2012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3672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Studying patterns in dialogue acts between students and (human) tutors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(Boyer et al., 2009)</a:t>
            </a:r>
            <a:br>
              <a:rPr lang="en-US" dirty="0"/>
            </a:br>
            <a:endParaRPr lang="en-US" dirty="0"/>
          </a:p>
          <a:p>
            <a:r>
              <a:rPr lang="en-US" dirty="0"/>
              <a:t>5 states</a:t>
            </a:r>
          </a:p>
          <a:p>
            <a:pPr lvl="1"/>
            <a:r>
              <a:rPr lang="en-US" dirty="0"/>
              <a:t>0: Tutor Lecture</a:t>
            </a:r>
          </a:p>
          <a:p>
            <a:pPr lvl="1"/>
            <a:r>
              <a:rPr lang="en-US" dirty="0"/>
              <a:t>4: Tutor Lecture and Probing</a:t>
            </a:r>
          </a:p>
          <a:p>
            <a:pPr lvl="1"/>
            <a:r>
              <a:rPr lang="en-US" dirty="0"/>
              <a:t>3: Tutor Feedback</a:t>
            </a:r>
          </a:p>
          <a:p>
            <a:pPr lvl="1"/>
            <a:r>
              <a:rPr lang="en-US" dirty="0"/>
              <a:t>1: Student Reflection</a:t>
            </a:r>
          </a:p>
          <a:p>
            <a:pPr lvl="1"/>
            <a:r>
              <a:rPr lang="en-US" dirty="0"/>
              <a:t>2: Grounding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897" y="1600200"/>
            <a:ext cx="4086225" cy="425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903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Studying patterns in tactics during online learning sessions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(Fincham et al., 2019)</a:t>
            </a:r>
            <a:br>
              <a:rPr lang="en-US" dirty="0"/>
            </a:br>
            <a:endParaRPr lang="en-US" dirty="0"/>
          </a:p>
          <a:p>
            <a:r>
              <a:rPr lang="en-US" dirty="0"/>
              <a:t>8 tactics for sessions, focus on: videos, summative assessments, formative assessments, content access, meta-cognitive actions, and three behavior blends</a:t>
            </a:r>
          </a:p>
          <a:p>
            <a:endParaRPr lang="en-US" dirty="0"/>
          </a:p>
          <a:p>
            <a:r>
              <a:rPr lang="en-US" dirty="0"/>
              <a:t>Fit HMM to find common transitions between tactics</a:t>
            </a:r>
          </a:p>
          <a:p>
            <a:pPr lvl="1"/>
            <a:r>
              <a:rPr lang="en-US" dirty="0"/>
              <a:t>For example: content access session much more frequent after formative assessment session than after video watching session</a:t>
            </a:r>
          </a:p>
        </p:txBody>
      </p:sp>
    </p:spTree>
    <p:extLst>
      <p:ext uri="{BB962C8B-B14F-4D97-AF65-F5344CB8AC3E}">
        <p14:creationId xmlns:p14="http://schemas.microsoft.com/office/powerpoint/2010/main" val="308037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powerful tool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For studying the transitions between states and/or behaviors</a:t>
            </a:r>
          </a:p>
          <a:p>
            <a:endParaRPr lang="en-US" dirty="0"/>
          </a:p>
          <a:p>
            <a:r>
              <a:rPr lang="en-US" dirty="0"/>
              <a:t>And for estimating what state a learner (or other agent) is in</a:t>
            </a:r>
          </a:p>
        </p:txBody>
      </p:sp>
    </p:spTree>
    <p:extLst>
      <p:ext uri="{BB962C8B-B14F-4D97-AF65-F5344CB8AC3E}">
        <p14:creationId xmlns:p14="http://schemas.microsoft.com/office/powerpoint/2010/main" val="3745946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Reinforcement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45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Markov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There are N</a:t>
            </a:r>
            <a:r>
              <a:rPr lang="en-US" i="1" dirty="0"/>
              <a:t> </a:t>
            </a:r>
            <a:r>
              <a:rPr lang="en-US" dirty="0"/>
              <a:t>states</a:t>
            </a:r>
          </a:p>
          <a:p>
            <a:endParaRPr lang="en-US" dirty="0"/>
          </a:p>
          <a:p>
            <a:r>
              <a:rPr lang="en-US" dirty="0"/>
              <a:t>The agent or world (example: the learner) is in only one state at a time </a:t>
            </a:r>
          </a:p>
          <a:p>
            <a:endParaRPr lang="en-US" dirty="0"/>
          </a:p>
          <a:p>
            <a:r>
              <a:rPr lang="en-US" dirty="0"/>
              <a:t>At each change in time, the system can change state</a:t>
            </a:r>
          </a:p>
          <a:p>
            <a:r>
              <a:rPr lang="en-US" dirty="0"/>
              <a:t>Based on the current state, there is a different probability for each next state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17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Markov Model Example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057400" y="2895600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905000" y="3124200"/>
            <a:ext cx="1676400" cy="7694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4400" dirty="0">
                <a:solidFill>
                  <a:schemeClr val="tx2"/>
                </a:solidFill>
                <a:latin typeface="Times" pitchFamily="18" charset="0"/>
              </a:rPr>
              <a:t>A</a:t>
            </a:r>
            <a:endParaRPr lang="en-US" altLang="en-US" sz="54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4724400" y="2895600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" name="Line 15"/>
          <p:cNvSpPr>
            <a:spLocks noChangeShapeType="1"/>
          </p:cNvSpPr>
          <p:nvPr/>
        </p:nvSpPr>
        <p:spPr bwMode="auto">
          <a:xfrm>
            <a:off x="2743200" y="4267200"/>
            <a:ext cx="838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572000" y="3124200"/>
            <a:ext cx="1676400" cy="7694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4400" dirty="0">
                <a:solidFill>
                  <a:schemeClr val="tx2"/>
                </a:solidFill>
                <a:latin typeface="Times" pitchFamily="18" charset="0"/>
              </a:rPr>
              <a:t>B</a:t>
            </a:r>
            <a:endParaRPr lang="en-US" altLang="en-US" sz="54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429000" y="4724400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276600" y="4953000"/>
            <a:ext cx="1676400" cy="7694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4400" dirty="0">
                <a:solidFill>
                  <a:schemeClr val="tx2"/>
                </a:solidFill>
                <a:latin typeface="Times" pitchFamily="18" charset="0"/>
              </a:rPr>
              <a:t>C</a:t>
            </a:r>
            <a:endParaRPr lang="en-US" altLang="en-US" sz="54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 flipH="1">
            <a:off x="4343400" y="4147930"/>
            <a:ext cx="609600" cy="61457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3429000" y="350892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flipH="1">
            <a:off x="3429000" y="38100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H="1" flipV="1">
            <a:off x="3162299" y="4114800"/>
            <a:ext cx="803413" cy="62285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V="1">
            <a:off x="4770782" y="4267200"/>
            <a:ext cx="791817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 flipH="1" flipV="1">
            <a:off x="2362200" y="2438400"/>
            <a:ext cx="381000" cy="47417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5"/>
          <p:cNvSpPr>
            <a:spLocks noChangeShapeType="1"/>
          </p:cNvSpPr>
          <p:nvPr/>
        </p:nvSpPr>
        <p:spPr bwMode="auto">
          <a:xfrm>
            <a:off x="2362200" y="2438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5"/>
          <p:cNvSpPr>
            <a:spLocks noChangeShapeType="1"/>
          </p:cNvSpPr>
          <p:nvPr/>
        </p:nvSpPr>
        <p:spPr bwMode="auto">
          <a:xfrm flipH="1" flipV="1">
            <a:off x="4899991" y="2438400"/>
            <a:ext cx="381000" cy="47417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5"/>
          <p:cNvSpPr>
            <a:spLocks noChangeShapeType="1"/>
          </p:cNvSpPr>
          <p:nvPr/>
        </p:nvSpPr>
        <p:spPr bwMode="auto">
          <a:xfrm>
            <a:off x="4899991" y="2438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5"/>
          <p:cNvSpPr>
            <a:spLocks noChangeShapeType="1"/>
          </p:cNvSpPr>
          <p:nvPr/>
        </p:nvSpPr>
        <p:spPr bwMode="auto">
          <a:xfrm flipH="1">
            <a:off x="4343400" y="6060370"/>
            <a:ext cx="0" cy="66882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15"/>
          <p:cNvSpPr>
            <a:spLocks noChangeShapeType="1"/>
          </p:cNvSpPr>
          <p:nvPr/>
        </p:nvSpPr>
        <p:spPr bwMode="auto">
          <a:xfrm flipH="1" flipV="1">
            <a:off x="3962400" y="6096000"/>
            <a:ext cx="381000" cy="63319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2438400" y="2308773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0.3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5029200" y="2389739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0.3</a:t>
            </a: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3810000" y="3138487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0.5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3810000" y="37338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0.3</a:t>
            </a: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3429000" y="4129087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0.7</a:t>
            </a:r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4191000" y="41148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0.4</a:t>
            </a:r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2590800" y="4433887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0.2</a:t>
            </a:r>
          </a:p>
        </p:txBody>
      </p: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5181600" y="4510087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0.1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4343400" y="6338887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0.2</a:t>
            </a:r>
          </a:p>
        </p:txBody>
      </p:sp>
    </p:spTree>
    <p:extLst>
      <p:ext uri="{BB962C8B-B14F-4D97-AF65-F5344CB8AC3E}">
        <p14:creationId xmlns:p14="http://schemas.microsoft.com/office/powerpoint/2010/main" val="27369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Markov Model Example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057400" y="2895600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905000" y="3124200"/>
            <a:ext cx="1676400" cy="7694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4400" dirty="0">
                <a:solidFill>
                  <a:schemeClr val="tx2"/>
                </a:solidFill>
                <a:latin typeface="Times" pitchFamily="18" charset="0"/>
              </a:rPr>
              <a:t>A</a:t>
            </a:r>
            <a:endParaRPr lang="en-US" altLang="en-US" sz="54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4724400" y="2895600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" name="Line 15"/>
          <p:cNvSpPr>
            <a:spLocks noChangeShapeType="1"/>
          </p:cNvSpPr>
          <p:nvPr/>
        </p:nvSpPr>
        <p:spPr bwMode="auto">
          <a:xfrm>
            <a:off x="2743200" y="4267200"/>
            <a:ext cx="838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572000" y="3124200"/>
            <a:ext cx="1676400" cy="7694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4400" dirty="0">
                <a:solidFill>
                  <a:schemeClr val="tx2"/>
                </a:solidFill>
                <a:latin typeface="Times" pitchFamily="18" charset="0"/>
              </a:rPr>
              <a:t>B</a:t>
            </a:r>
            <a:endParaRPr lang="en-US" altLang="en-US" sz="54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429000" y="4724400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276600" y="4953000"/>
            <a:ext cx="1676400" cy="7694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4400" dirty="0">
                <a:solidFill>
                  <a:schemeClr val="tx2"/>
                </a:solidFill>
                <a:latin typeface="Times" pitchFamily="18" charset="0"/>
              </a:rPr>
              <a:t>C</a:t>
            </a:r>
            <a:endParaRPr lang="en-US" altLang="en-US" sz="54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 flipH="1">
            <a:off x="4343400" y="4147930"/>
            <a:ext cx="609600" cy="61457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3429000" y="350892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flipH="1">
            <a:off x="3429000" y="38100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H="1" flipV="1">
            <a:off x="3162299" y="4114800"/>
            <a:ext cx="803413" cy="62285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V="1">
            <a:off x="4770782" y="4267200"/>
            <a:ext cx="791817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 flipH="1" flipV="1">
            <a:off x="2362200" y="2438400"/>
            <a:ext cx="381000" cy="47417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5"/>
          <p:cNvSpPr>
            <a:spLocks noChangeShapeType="1"/>
          </p:cNvSpPr>
          <p:nvPr/>
        </p:nvSpPr>
        <p:spPr bwMode="auto">
          <a:xfrm>
            <a:off x="2362200" y="2438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5"/>
          <p:cNvSpPr>
            <a:spLocks noChangeShapeType="1"/>
          </p:cNvSpPr>
          <p:nvPr/>
        </p:nvSpPr>
        <p:spPr bwMode="auto">
          <a:xfrm flipH="1" flipV="1">
            <a:off x="4899991" y="2438400"/>
            <a:ext cx="381000" cy="47417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5"/>
          <p:cNvSpPr>
            <a:spLocks noChangeShapeType="1"/>
          </p:cNvSpPr>
          <p:nvPr/>
        </p:nvSpPr>
        <p:spPr bwMode="auto">
          <a:xfrm>
            <a:off x="4899991" y="2438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5"/>
          <p:cNvSpPr>
            <a:spLocks noChangeShapeType="1"/>
          </p:cNvSpPr>
          <p:nvPr/>
        </p:nvSpPr>
        <p:spPr bwMode="auto">
          <a:xfrm flipH="1">
            <a:off x="4343400" y="6060370"/>
            <a:ext cx="0" cy="66882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15"/>
          <p:cNvSpPr>
            <a:spLocks noChangeShapeType="1"/>
          </p:cNvSpPr>
          <p:nvPr/>
        </p:nvSpPr>
        <p:spPr bwMode="auto">
          <a:xfrm flipH="1" flipV="1">
            <a:off x="3962400" y="6096000"/>
            <a:ext cx="381000" cy="63319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2438400" y="2308773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0.3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5029200" y="2389739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  <a:latin typeface="Times" pitchFamily="18" charset="0"/>
              </a:rPr>
              <a:t>1.0</a:t>
            </a: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3810000" y="3138487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0.5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3810000" y="37338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  <a:latin typeface="Times" pitchFamily="18" charset="0"/>
              </a:rPr>
              <a:t>0.0</a:t>
            </a: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3429000" y="4129087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0.7</a:t>
            </a:r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4191000" y="41148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  <a:latin typeface="Times" pitchFamily="18" charset="0"/>
              </a:rPr>
              <a:t>0.0</a:t>
            </a:r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2590800" y="4433887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0.2</a:t>
            </a:r>
          </a:p>
        </p:txBody>
      </p: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5181600" y="4510087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0.1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4343400" y="6338887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0.2</a:t>
            </a:r>
          </a:p>
        </p:txBody>
      </p:sp>
    </p:spTree>
    <p:extLst>
      <p:ext uri="{BB962C8B-B14F-4D97-AF65-F5344CB8AC3E}">
        <p14:creationId xmlns:p14="http://schemas.microsoft.com/office/powerpoint/2010/main" val="134954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Markov Assumption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 For predicting the next state, only the current state matters</a:t>
            </a:r>
          </a:p>
          <a:p>
            <a:endParaRPr lang="en-US" dirty="0"/>
          </a:p>
          <a:p>
            <a:r>
              <a:rPr lang="en-US" dirty="0"/>
              <a:t>Often a wrong assumption</a:t>
            </a:r>
          </a:p>
          <a:p>
            <a:endParaRPr lang="en-US" dirty="0"/>
          </a:p>
          <a:p>
            <a:r>
              <a:rPr lang="en-US" dirty="0"/>
              <a:t>But a nice way to simplify the math and reduce </a:t>
            </a:r>
            <a:r>
              <a:rPr lang="en-US" dirty="0" err="1"/>
              <a:t>overfitting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45742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Hidden Markov Model (HMM)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There are N</a:t>
            </a:r>
            <a:r>
              <a:rPr lang="en-US" i="1" dirty="0"/>
              <a:t> </a:t>
            </a:r>
            <a:r>
              <a:rPr lang="en-US" dirty="0"/>
              <a:t>states</a:t>
            </a:r>
          </a:p>
          <a:p>
            <a:endParaRPr lang="en-US" dirty="0"/>
          </a:p>
          <a:p>
            <a:r>
              <a:rPr lang="en-US" dirty="0"/>
              <a:t>The world (or learner) is in only one state at a time </a:t>
            </a:r>
          </a:p>
          <a:p>
            <a:r>
              <a:rPr lang="en-US" dirty="0"/>
              <a:t>We don’t know the state for sure, we can only infer it from behavior(s) and our estimation of the previous state</a:t>
            </a:r>
          </a:p>
          <a:p>
            <a:endParaRPr lang="en-US" dirty="0"/>
          </a:p>
          <a:p>
            <a:r>
              <a:rPr lang="en-US" dirty="0"/>
              <a:t>At each change in time, the system can change state</a:t>
            </a:r>
          </a:p>
          <a:p>
            <a:r>
              <a:rPr lang="en-US" dirty="0"/>
              <a:t>Based on the current state, there is a different probability for each next state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686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Hidden Markov Model Example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057400" y="2895600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905000" y="3124200"/>
            <a:ext cx="1676400" cy="7694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4400" dirty="0">
                <a:solidFill>
                  <a:schemeClr val="tx2"/>
                </a:solidFill>
                <a:latin typeface="Times" pitchFamily="18" charset="0"/>
              </a:rPr>
              <a:t>A</a:t>
            </a:r>
            <a:endParaRPr lang="en-US" altLang="en-US" sz="54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4724400" y="2895600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" name="Line 15"/>
          <p:cNvSpPr>
            <a:spLocks noChangeShapeType="1"/>
          </p:cNvSpPr>
          <p:nvPr/>
        </p:nvSpPr>
        <p:spPr bwMode="auto">
          <a:xfrm>
            <a:off x="2743200" y="4267200"/>
            <a:ext cx="838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572000" y="3124200"/>
            <a:ext cx="1676400" cy="7694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4400" dirty="0">
                <a:solidFill>
                  <a:schemeClr val="tx2"/>
                </a:solidFill>
                <a:latin typeface="Times" pitchFamily="18" charset="0"/>
              </a:rPr>
              <a:t>B</a:t>
            </a:r>
            <a:endParaRPr lang="en-US" altLang="en-US" sz="54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429000" y="4724400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276600" y="4953000"/>
            <a:ext cx="1676400" cy="7694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4400" dirty="0">
                <a:solidFill>
                  <a:schemeClr val="tx2"/>
                </a:solidFill>
                <a:latin typeface="Times" pitchFamily="18" charset="0"/>
              </a:rPr>
              <a:t>C</a:t>
            </a:r>
            <a:endParaRPr lang="en-US" altLang="en-US" sz="54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 flipH="1">
            <a:off x="4343400" y="4147930"/>
            <a:ext cx="609600" cy="61457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3429000" y="350892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flipH="1">
            <a:off x="3429000" y="38100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H="1" flipV="1">
            <a:off x="3162299" y="4114800"/>
            <a:ext cx="803413" cy="62285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V="1">
            <a:off x="4770782" y="4267200"/>
            <a:ext cx="791817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 flipH="1" flipV="1">
            <a:off x="2362200" y="2438400"/>
            <a:ext cx="381000" cy="47417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5"/>
          <p:cNvSpPr>
            <a:spLocks noChangeShapeType="1"/>
          </p:cNvSpPr>
          <p:nvPr/>
        </p:nvSpPr>
        <p:spPr bwMode="auto">
          <a:xfrm>
            <a:off x="2362200" y="2438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5"/>
          <p:cNvSpPr>
            <a:spLocks noChangeShapeType="1"/>
          </p:cNvSpPr>
          <p:nvPr/>
        </p:nvSpPr>
        <p:spPr bwMode="auto">
          <a:xfrm flipH="1" flipV="1">
            <a:off x="4899991" y="2438400"/>
            <a:ext cx="381000" cy="47417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5"/>
          <p:cNvSpPr>
            <a:spLocks noChangeShapeType="1"/>
          </p:cNvSpPr>
          <p:nvPr/>
        </p:nvSpPr>
        <p:spPr bwMode="auto">
          <a:xfrm>
            <a:off x="4899991" y="2438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5"/>
          <p:cNvSpPr>
            <a:spLocks noChangeShapeType="1"/>
          </p:cNvSpPr>
          <p:nvPr/>
        </p:nvSpPr>
        <p:spPr bwMode="auto">
          <a:xfrm flipH="1">
            <a:off x="4343400" y="6060370"/>
            <a:ext cx="0" cy="66882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15"/>
          <p:cNvSpPr>
            <a:spLocks noChangeShapeType="1"/>
          </p:cNvSpPr>
          <p:nvPr/>
        </p:nvSpPr>
        <p:spPr bwMode="auto">
          <a:xfrm flipH="1" flipV="1">
            <a:off x="3962400" y="6096000"/>
            <a:ext cx="381000" cy="63319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2438400" y="2308773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0.3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5029200" y="2389739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0.3</a:t>
            </a: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3810000" y="3138487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0.5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3810000" y="37338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0.3</a:t>
            </a: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3429000" y="4129087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0.7</a:t>
            </a:r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4191000" y="41148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0.4</a:t>
            </a:r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2590800" y="4433887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0.2</a:t>
            </a:r>
          </a:p>
        </p:txBody>
      </p: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5181600" y="4510087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0.1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4343400" y="6338887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0.2</a:t>
            </a:r>
          </a:p>
        </p:txBody>
      </p:sp>
      <p:sp>
        <p:nvSpPr>
          <p:cNvPr id="34" name="Line 15"/>
          <p:cNvSpPr>
            <a:spLocks noChangeShapeType="1"/>
          </p:cNvSpPr>
          <p:nvPr/>
        </p:nvSpPr>
        <p:spPr bwMode="auto">
          <a:xfrm flipH="1" flipV="1">
            <a:off x="914400" y="2133600"/>
            <a:ext cx="1143000" cy="127987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" y="1600200"/>
            <a:ext cx="20574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Behavior</a:t>
            </a:r>
            <a:endParaRPr lang="en-US" dirty="0"/>
          </a:p>
        </p:txBody>
      </p:sp>
      <p:sp>
        <p:nvSpPr>
          <p:cNvPr id="35" name="Line 15"/>
          <p:cNvSpPr>
            <a:spLocks noChangeShapeType="1"/>
          </p:cNvSpPr>
          <p:nvPr/>
        </p:nvSpPr>
        <p:spPr bwMode="auto">
          <a:xfrm flipH="1" flipV="1">
            <a:off x="2209800" y="1752600"/>
            <a:ext cx="2590800" cy="148745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15"/>
          <p:cNvSpPr>
            <a:spLocks noChangeShapeType="1"/>
          </p:cNvSpPr>
          <p:nvPr/>
        </p:nvSpPr>
        <p:spPr bwMode="auto">
          <a:xfrm flipH="1" flipV="1">
            <a:off x="392596" y="2123419"/>
            <a:ext cx="521804" cy="218902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15"/>
          <p:cNvSpPr>
            <a:spLocks noChangeShapeType="1"/>
          </p:cNvSpPr>
          <p:nvPr/>
        </p:nvSpPr>
        <p:spPr bwMode="auto">
          <a:xfrm flipH="1" flipV="1">
            <a:off x="914400" y="4312442"/>
            <a:ext cx="2514600" cy="1097756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Text Box 10"/>
          <p:cNvSpPr txBox="1">
            <a:spLocks noChangeArrowheads="1"/>
          </p:cNvSpPr>
          <p:nvPr/>
        </p:nvSpPr>
        <p:spPr bwMode="auto">
          <a:xfrm>
            <a:off x="2857499" y="1863983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0.1</a:t>
            </a:r>
          </a:p>
        </p:txBody>
      </p: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1174474" y="2190835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0.5</a:t>
            </a:r>
          </a:p>
        </p:txBody>
      </p:sp>
      <p:sp>
        <p:nvSpPr>
          <p:cNvPr id="40" name="Text Box 10"/>
          <p:cNvSpPr txBox="1">
            <a:spLocks noChangeArrowheads="1"/>
          </p:cNvSpPr>
          <p:nvPr/>
        </p:nvSpPr>
        <p:spPr bwMode="auto">
          <a:xfrm>
            <a:off x="869674" y="3781217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0.7</a:t>
            </a:r>
          </a:p>
        </p:txBody>
      </p:sp>
    </p:spTree>
    <p:extLst>
      <p:ext uri="{BB962C8B-B14F-4D97-AF65-F5344CB8AC3E}">
        <p14:creationId xmlns:p14="http://schemas.microsoft.com/office/powerpoint/2010/main" val="730303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can estimate the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Based on the behaviors we see </a:t>
            </a:r>
          </a:p>
          <a:p>
            <a:r>
              <a:rPr lang="en-US" dirty="0"/>
              <a:t>Based on our estimation of the previous state</a:t>
            </a:r>
          </a:p>
          <a:p>
            <a:endParaRPr lang="en-US" dirty="0"/>
          </a:p>
          <a:p>
            <a:r>
              <a:rPr lang="en-US" dirty="0"/>
              <a:t>What is the probability that the state is X, given </a:t>
            </a:r>
          </a:p>
          <a:p>
            <a:pPr lvl="1"/>
            <a:r>
              <a:rPr lang="en-US" dirty="0"/>
              <a:t>the probability of the behavior seen</a:t>
            </a:r>
          </a:p>
          <a:p>
            <a:pPr lvl="1"/>
            <a:r>
              <a:rPr lang="en-US" dirty="0"/>
              <a:t>the probability of each possible prior state</a:t>
            </a:r>
          </a:p>
          <a:p>
            <a:pPr lvl="1"/>
            <a:r>
              <a:rPr lang="en-US" dirty="0"/>
              <a:t>the probability of the transition to X from each possible prior state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656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Simple Hidden Markov Model: </a:t>
            </a:r>
            <a:br>
              <a:rPr lang="en-US" dirty="0"/>
            </a:br>
            <a:r>
              <a:rPr lang="en-US" dirty="0"/>
              <a:t>Bayesian Knowledge Tracing</a:t>
            </a: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2057400" y="4495800"/>
            <a:ext cx="4495800" cy="0"/>
          </a:xfrm>
          <a:prstGeom prst="line">
            <a:avLst/>
          </a:prstGeom>
          <a:noFill/>
          <a:ln w="76200">
            <a:pattFill prst="shingle">
              <a:fgClr>
                <a:schemeClr val="tx1"/>
              </a:fgClr>
              <a:bgClr>
                <a:srgbClr val="FFFFFF"/>
              </a:bgClr>
            </a:patt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057400" y="2895600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905000" y="3124200"/>
            <a:ext cx="1676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Not learned</a:t>
            </a:r>
            <a:endParaRPr lang="en-US" altLang="en-US" sz="2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3429000" y="35814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4724400" y="2895600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572000" y="3124200"/>
            <a:ext cx="1676400" cy="7318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Learned</a:t>
            </a:r>
          </a:p>
          <a:p>
            <a:pPr algn="ctr" eaLnBrk="0" hangingPunct="0"/>
            <a:endParaRPr lang="en-US" altLang="en-US" sz="2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810000" y="30480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p(T)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209800" y="4724400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362200" y="4724400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876800" y="4724400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5029200" y="4724400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2743200" y="42672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2971800" y="4114800"/>
            <a:ext cx="685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p(G)</a:t>
            </a: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5410200" y="42672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5715000" y="4114800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1-p(S)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5105400" y="3733800"/>
            <a:ext cx="914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p(L</a:t>
            </a:r>
            <a:r>
              <a:rPr lang="en-US" altLang="en-US" baseline="-25000">
                <a:latin typeface="Times" pitchFamily="18" charset="0"/>
              </a:rPr>
              <a:t>0</a:t>
            </a:r>
            <a:r>
              <a:rPr lang="en-US" altLang="en-US">
                <a:latin typeface="Times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3373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5238</TotalTime>
  <Words>593</Words>
  <Application>Microsoft Office PowerPoint</Application>
  <PresentationFormat>On-screen Show (4:3)</PresentationFormat>
  <Paragraphs>125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Times</vt:lpstr>
      <vt:lpstr>Tw Cen MT</vt:lpstr>
      <vt:lpstr>Wingdings</vt:lpstr>
      <vt:lpstr>Wingdings 2</vt:lpstr>
      <vt:lpstr>Median</vt:lpstr>
      <vt:lpstr>Week 8 Video 3</vt:lpstr>
      <vt:lpstr>Markov Model</vt:lpstr>
      <vt:lpstr>Markov Model Example</vt:lpstr>
      <vt:lpstr>Markov Model Example</vt:lpstr>
      <vt:lpstr>Markov Assumption</vt:lpstr>
      <vt:lpstr>Hidden Markov Model (HMM)</vt:lpstr>
      <vt:lpstr>Hidden Markov Model Example</vt:lpstr>
      <vt:lpstr>We can estimate the state</vt:lpstr>
      <vt:lpstr>A Simple Hidden Markov Model:  Bayesian Knowledge Tracing</vt:lpstr>
      <vt:lpstr>Hidden Markov Model: BKT</vt:lpstr>
      <vt:lpstr>Fitting BKT is hard…</vt:lpstr>
      <vt:lpstr>Other examples of HMM in education</vt:lpstr>
      <vt:lpstr>Predicting Transitions Between Student Activities (Jeong &amp; Biswas, 2008)</vt:lpstr>
      <vt:lpstr>Studying patterns in dialogue acts between students and (human) tutors</vt:lpstr>
      <vt:lpstr>Studying patterns in tactics during online learning sessions</vt:lpstr>
      <vt:lpstr>A powerful tool</vt:lpstr>
      <vt:lpstr>Next lecture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3, video 1: Behavior detection   (v1, 6.13.13)</dc:title>
  <dc:creator>KG</dc:creator>
  <cp:lastModifiedBy>Ryan</cp:lastModifiedBy>
  <cp:revision>202</cp:revision>
  <dcterms:created xsi:type="dcterms:W3CDTF">2013-06-14T05:25:54Z</dcterms:created>
  <dcterms:modified xsi:type="dcterms:W3CDTF">2023-02-28T13:39:34Z</dcterms:modified>
</cp:coreProperties>
</file>