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2"/>
  </p:notesMasterIdLst>
  <p:sldIdLst>
    <p:sldId id="474" r:id="rId2"/>
    <p:sldId id="902" r:id="rId3"/>
    <p:sldId id="903" r:id="rId4"/>
    <p:sldId id="904" r:id="rId5"/>
    <p:sldId id="905" r:id="rId6"/>
    <p:sldId id="918" r:id="rId7"/>
    <p:sldId id="920" r:id="rId8"/>
    <p:sldId id="922" r:id="rId9"/>
    <p:sldId id="930" r:id="rId10"/>
    <p:sldId id="929" r:id="rId11"/>
    <p:sldId id="928" r:id="rId12"/>
    <p:sldId id="927" r:id="rId13"/>
    <p:sldId id="926" r:id="rId14"/>
    <p:sldId id="924" r:id="rId15"/>
    <p:sldId id="923" r:id="rId16"/>
    <p:sldId id="917" r:id="rId17"/>
    <p:sldId id="915" r:id="rId18"/>
    <p:sldId id="935" r:id="rId19"/>
    <p:sldId id="936" r:id="rId20"/>
    <p:sldId id="937" r:id="rId21"/>
    <p:sldId id="940" r:id="rId22"/>
    <p:sldId id="906" r:id="rId23"/>
    <p:sldId id="946" r:id="rId24"/>
    <p:sldId id="947" r:id="rId25"/>
    <p:sldId id="949" r:id="rId26"/>
    <p:sldId id="950" r:id="rId27"/>
    <p:sldId id="952" r:id="rId28"/>
    <p:sldId id="954" r:id="rId29"/>
    <p:sldId id="955" r:id="rId30"/>
    <p:sldId id="907" r:id="rId31"/>
    <p:sldId id="957" r:id="rId32"/>
    <p:sldId id="964" r:id="rId33"/>
    <p:sldId id="966" r:id="rId34"/>
    <p:sldId id="959" r:id="rId35"/>
    <p:sldId id="984" r:id="rId36"/>
    <p:sldId id="960" r:id="rId37"/>
    <p:sldId id="961" r:id="rId38"/>
    <p:sldId id="968" r:id="rId39"/>
    <p:sldId id="908" r:id="rId40"/>
    <p:sldId id="969" r:id="rId41"/>
    <p:sldId id="970" r:id="rId42"/>
    <p:sldId id="985" r:id="rId43"/>
    <p:sldId id="975" r:id="rId44"/>
    <p:sldId id="978" r:id="rId45"/>
    <p:sldId id="976" r:id="rId46"/>
    <p:sldId id="986" r:id="rId47"/>
    <p:sldId id="971" r:id="rId48"/>
    <p:sldId id="972" r:id="rId49"/>
    <p:sldId id="973" r:id="rId50"/>
    <p:sldId id="987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19" y="6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commentAuthors" Target="commentAuthor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Reinforcement Learning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8 Video 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</a:t>
            </a:r>
          </a:p>
        </p:txBody>
      </p:sp>
    </p:spTree>
    <p:extLst>
      <p:ext uri="{BB962C8B-B14F-4D97-AF65-F5344CB8AC3E}">
        <p14:creationId xmlns:p14="http://schemas.microsoft.com/office/powerpoint/2010/main" val="4003665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</a:t>
            </a:r>
          </a:p>
        </p:txBody>
      </p:sp>
    </p:spTree>
    <p:extLst>
      <p:ext uri="{BB962C8B-B14F-4D97-AF65-F5344CB8AC3E}">
        <p14:creationId xmlns:p14="http://schemas.microsoft.com/office/powerpoint/2010/main" val="98651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ask for examples, </a:t>
            </a:r>
          </a:p>
        </p:txBody>
      </p:sp>
    </p:spTree>
    <p:extLst>
      <p:ext uri="{BB962C8B-B14F-4D97-AF65-F5344CB8AC3E}">
        <p14:creationId xmlns:p14="http://schemas.microsoft.com/office/powerpoint/2010/main" val="98452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ask for examples, or assign a group activity</a:t>
            </a:r>
          </a:p>
        </p:txBody>
      </p:sp>
    </p:spTree>
    <p:extLst>
      <p:ext uri="{BB962C8B-B14F-4D97-AF65-F5344CB8AC3E}">
        <p14:creationId xmlns:p14="http://schemas.microsoft.com/office/powerpoint/2010/main" val="3947547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ask for examples, or assign a group activity</a:t>
            </a:r>
          </a:p>
          <a:p>
            <a:r>
              <a:rPr lang="en-US" dirty="0"/>
              <a:t>Each action has a different average reward (and distribution of likelihood)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tell a joke, ask a leading question, ask for examples, or assign a group activity</a:t>
            </a:r>
          </a:p>
          <a:p>
            <a:r>
              <a:rPr lang="en-US" dirty="0"/>
              <a:t>Each action has a different average reward (and distribution of likelihood)</a:t>
            </a:r>
          </a:p>
          <a:p>
            <a:endParaRPr lang="en-US" dirty="0"/>
          </a:p>
          <a:p>
            <a:r>
              <a:rPr lang="en-US" dirty="0"/>
              <a:t>Can I figure out which action is best?</a:t>
            </a:r>
          </a:p>
        </p:txBody>
      </p:sp>
    </p:spTree>
    <p:extLst>
      <p:ext uri="{BB962C8B-B14F-4D97-AF65-F5344CB8AC3E}">
        <p14:creationId xmlns:p14="http://schemas.microsoft.com/office/powerpoint/2010/main" val="390350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Multi-Arm Bandits (the 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balance must be struck between</a:t>
            </a:r>
          </a:p>
          <a:p>
            <a:pPr lvl="1"/>
            <a:r>
              <a:rPr lang="en-US" dirty="0"/>
              <a:t>Exploration</a:t>
            </a:r>
          </a:p>
          <a:p>
            <a:pPr lvl="1"/>
            <a:r>
              <a:rPr lang="en-US" dirty="0"/>
              <a:t>Exploitation</a:t>
            </a:r>
          </a:p>
          <a:p>
            <a:pPr lvl="1"/>
            <a:endParaRPr lang="en-US" dirty="0"/>
          </a:p>
          <a:p>
            <a:r>
              <a:rPr lang="en-US" dirty="0"/>
              <a:t>Depends on how certain bandit is about reward each action is likely to give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36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8CAFD-53CB-9424-75D5-081726D5F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Contextual Multi-Arm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9DED-A72A-3701-D773-C8353F47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06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Contextual Multi-Arm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An agent needs to make a sequence of choices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The goal is to maximize “reward” over time based on experience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Reward is anything we can assign better or worse numbers to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Set of possible actions A, finite and typically small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One action per decision point (“round”)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Each time an action A is made, a reward R is received</a:t>
            </a:r>
          </a:p>
          <a:p>
            <a:r>
              <a:rPr lang="en-US" dirty="0">
                <a:solidFill>
                  <a:srgbClr val="C00000"/>
                </a:solidFill>
              </a:rPr>
              <a:t>At each round, agent also receives “context” feature vector </a:t>
            </a:r>
          </a:p>
          <a:p>
            <a:r>
              <a:rPr lang="en-US" dirty="0">
                <a:solidFill>
                  <a:srgbClr val="C00000"/>
                </a:solidFill>
              </a:rPr>
              <a:t>Agent figures out how the relationship between actions and reward depends on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3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6AC3-2976-D0A1-E707-1ACC5B28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127C-BF68-5F4E-C8C9-1F49A96E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want my students in my EDM class to learn (measured by immediate pre and post tests)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can lecture, tell a joke, ask a leading question, ask for examples, or assign a group activity</a:t>
            </a:r>
          </a:p>
          <a:p>
            <a:r>
              <a:rPr lang="en-US" dirty="0">
                <a:solidFill>
                  <a:srgbClr val="C00000"/>
                </a:solidFill>
              </a:rPr>
              <a:t>I know what percentage of students are looking at me, how far into the class session we are, how many students came to class today, and whether it’s raining outside </a:t>
            </a:r>
          </a:p>
        </p:txBody>
      </p:sp>
    </p:spTree>
    <p:extLst>
      <p:ext uri="{BB962C8B-B14F-4D97-AF65-F5344CB8AC3E}">
        <p14:creationId xmlns:p14="http://schemas.microsoft.com/office/powerpoint/2010/main" val="270006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2A390-8ED4-120B-AB31-8779E75E9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Reinforcement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32F5E-4EE4-85C0-FED5-B00BEF3B6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Different than most of what we have studied in this MOOC</a:t>
            </a:r>
          </a:p>
          <a:p>
            <a:endParaRPr lang="en-US" dirty="0"/>
          </a:p>
          <a:p>
            <a:r>
              <a:rPr lang="en-US" dirty="0"/>
              <a:t>Most of what we have studied has been about an algorithm learning information (which perhaps it shares with us)</a:t>
            </a:r>
          </a:p>
          <a:p>
            <a:pPr lvl="1"/>
            <a:r>
              <a:rPr lang="en-US" dirty="0"/>
              <a:t>Although some Foundation Models are an exception to this</a:t>
            </a:r>
          </a:p>
          <a:p>
            <a:pPr lvl="1"/>
            <a:endParaRPr lang="en-US" dirty="0"/>
          </a:p>
          <a:p>
            <a:r>
              <a:rPr lang="en-US" dirty="0"/>
              <a:t>This session is about an algorithm learning what to </a:t>
            </a:r>
            <a:r>
              <a:rPr lang="en-US" b="1" i="1" dirty="0"/>
              <a:t>do</a:t>
            </a:r>
          </a:p>
        </p:txBody>
      </p:sp>
    </p:spTree>
    <p:extLst>
      <p:ext uri="{BB962C8B-B14F-4D97-AF65-F5344CB8AC3E}">
        <p14:creationId xmlns:p14="http://schemas.microsoft.com/office/powerpoint/2010/main" val="2201548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56AC3-2976-D0A1-E707-1ACC5B28A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127C-BF68-5F4E-C8C9-1F49A96E3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want my students in my EDM class to learn (measured by immediate pre and post tests)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 can lecture, tell a joke, ask a leading question, ask for examples, or assign a group activity</a:t>
            </a:r>
          </a:p>
          <a:p>
            <a:r>
              <a:rPr lang="en-US" dirty="0">
                <a:solidFill>
                  <a:srgbClr val="C00000"/>
                </a:solidFill>
              </a:rPr>
              <a:t>I know what percentage of students are looking at me, how far into the class session we are, how many students came to class today, and whether it’s raining outside </a:t>
            </a:r>
          </a:p>
          <a:p>
            <a:r>
              <a:rPr lang="en-US" dirty="0">
                <a:solidFill>
                  <a:srgbClr val="C00000"/>
                </a:solidFill>
              </a:rPr>
              <a:t>It turns out that lecture works better earlier in class, and that jokes work better if very few students are looking at me</a:t>
            </a:r>
          </a:p>
        </p:txBody>
      </p:sp>
    </p:spTree>
    <p:extLst>
      <p:ext uri="{BB962C8B-B14F-4D97-AF65-F5344CB8AC3E}">
        <p14:creationId xmlns:p14="http://schemas.microsoft.com/office/powerpoint/2010/main" val="149078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Non-Stationary Bandits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An agent needs to make a sequence of choices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The goal is to maximize “reward” over time based on experience</a:t>
            </a:r>
          </a:p>
          <a:p>
            <a:pPr lvl="1"/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Reward is anything we can assign better or worse numbers to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Set of possible actions A, finite and typically small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One action per decision point (“round”)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Each time an action A is made, a reward R is received</a:t>
            </a:r>
          </a:p>
          <a:p>
            <a:r>
              <a:rPr lang="en-US" dirty="0">
                <a:solidFill>
                  <a:srgbClr val="C00000"/>
                </a:solidFill>
              </a:rPr>
              <a:t>Reward is changing over time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Necessary to check for change in reward functions over time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Is current performance outside the expected range? If so, something has changed</a:t>
            </a:r>
          </a:p>
        </p:txBody>
      </p:sp>
    </p:spTree>
    <p:extLst>
      <p:ext uri="{BB962C8B-B14F-4D97-AF65-F5344CB8AC3E}">
        <p14:creationId xmlns:p14="http://schemas.microsoft.com/office/powerpoint/2010/main" val="146346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B88BE-4219-E2DE-55D8-618A0734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MDP </a:t>
            </a:r>
            <a:br>
              <a:rPr lang="en-US" dirty="0"/>
            </a:br>
            <a:r>
              <a:rPr lang="en-US" dirty="0"/>
              <a:t>(Markov Decision Process)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A3840-7AA7-4B20-8A7A-529C11732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Adds a key dimension: state</a:t>
            </a:r>
          </a:p>
          <a:p>
            <a:endParaRPr lang="en-US" dirty="0"/>
          </a:p>
          <a:p>
            <a:r>
              <a:rPr lang="en-US" dirty="0"/>
              <a:t>The model now assumes that the environment has multiple possible states</a:t>
            </a:r>
          </a:p>
          <a:p>
            <a:endParaRPr lang="en-US" dirty="0"/>
          </a:p>
          <a:p>
            <a:r>
              <a:rPr lang="en-US" dirty="0"/>
              <a:t>And reward for action varies based on state</a:t>
            </a:r>
          </a:p>
          <a:p>
            <a:endParaRPr lang="en-US" dirty="0"/>
          </a:p>
          <a:p>
            <a:r>
              <a:rPr lang="en-US" dirty="0"/>
              <a:t>Another way of representing context</a:t>
            </a:r>
          </a:p>
        </p:txBody>
      </p:sp>
    </p:spTree>
    <p:extLst>
      <p:ext uri="{BB962C8B-B14F-4D97-AF65-F5344CB8AC3E}">
        <p14:creationId xmlns:p14="http://schemas.microsoft.com/office/powerpoint/2010/main" val="1319795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3273-9C3F-A8D0-1DCB-03948F74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45F0-510F-158D-7D96-59138A186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daughter wants a cookie</a:t>
            </a:r>
          </a:p>
          <a:p>
            <a:endParaRPr lang="en-US" dirty="0"/>
          </a:p>
          <a:p>
            <a:r>
              <a:rPr lang="en-US" dirty="0"/>
              <a:t>But her strategy for getting a cookie depends on daddy’s state</a:t>
            </a:r>
          </a:p>
          <a:p>
            <a:endParaRPr lang="en-US" dirty="0"/>
          </a:p>
          <a:p>
            <a:r>
              <a:rPr lang="en-US" dirty="0"/>
              <a:t>Is daddy happy, silly, grumpy, stressed out, or busy?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938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03273-9C3F-A8D0-1DCB-03948F74B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E45F0-510F-158D-7D96-59138A186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My daughter wants a cookie</a:t>
            </a:r>
          </a:p>
          <a:p>
            <a:endParaRPr lang="en-US" dirty="0"/>
          </a:p>
          <a:p>
            <a:r>
              <a:rPr lang="en-US" dirty="0"/>
              <a:t>But her strategy for getting a cookie depends on daddy’s state</a:t>
            </a:r>
          </a:p>
          <a:p>
            <a:endParaRPr lang="en-US" dirty="0"/>
          </a:p>
          <a:p>
            <a:r>
              <a:rPr lang="en-US" dirty="0"/>
              <a:t>Is daddy happy, silly, grumpy, stressed out, or busy?</a:t>
            </a:r>
          </a:p>
          <a:p>
            <a:endParaRPr lang="en-US" dirty="0"/>
          </a:p>
          <a:p>
            <a:r>
              <a:rPr lang="en-US" dirty="0"/>
              <a:t>Perhaps if daddy is silly, dancing is best</a:t>
            </a:r>
          </a:p>
          <a:p>
            <a:r>
              <a:rPr lang="en-US" dirty="0"/>
              <a:t>But if daddy is busy, sneaking into the kitchen and climbing on a ladder is best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0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BEC35-AB7F-AD11-8260-E6AE897A8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MDP needs to learn more things than a MAB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67D6A-BF87-A9E6-54A3-066181192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set of states </a:t>
            </a:r>
          </a:p>
          <a:p>
            <a:r>
              <a:rPr lang="en-US" dirty="0"/>
              <a:t>The set of transition probabilities between states based on what the action was</a:t>
            </a:r>
          </a:p>
          <a:p>
            <a:r>
              <a:rPr lang="en-US" dirty="0"/>
              <a:t>The mapping between actions and rewards for each state</a:t>
            </a:r>
          </a:p>
          <a:p>
            <a:pPr lvl="1"/>
            <a:r>
              <a:rPr lang="en-US" dirty="0"/>
              <a:t>State + Action = Reward</a:t>
            </a:r>
          </a:p>
        </p:txBody>
      </p:sp>
    </p:spTree>
    <p:extLst>
      <p:ext uri="{BB962C8B-B14F-4D97-AF65-F5344CB8AC3E}">
        <p14:creationId xmlns:p14="http://schemas.microsoft.com/office/powerpoint/2010/main" val="66125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B0CDF-8335-CA46-12B0-D275EA651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Gets complex quickly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47475-B407-E8F1-1417-3F1F728C3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P(</a:t>
            </a:r>
            <a:r>
              <a:rPr lang="en-US" dirty="0" err="1"/>
              <a:t>Cookie|Dad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Silly|Dad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Happy|Dad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Grumpy|Dad</a:t>
            </a:r>
            <a:r>
              <a:rPr lang="en-US" dirty="0"/>
              <a:t>=Silly, Action=Dance)</a:t>
            </a:r>
          </a:p>
          <a:p>
            <a:r>
              <a:rPr lang="en-US" dirty="0"/>
              <a:t>P(Dad=</a:t>
            </a:r>
            <a:r>
              <a:rPr lang="en-US" dirty="0" err="1"/>
              <a:t>Grumpy|Dad</a:t>
            </a:r>
            <a:r>
              <a:rPr lang="en-US" dirty="0"/>
              <a:t>=Silly, Action=Poop)</a:t>
            </a:r>
          </a:p>
          <a:p>
            <a:endParaRPr lang="en-US" dirty="0"/>
          </a:p>
          <a:p>
            <a:r>
              <a:rPr lang="en-US" dirty="0"/>
              <a:t>And so on…</a:t>
            </a:r>
          </a:p>
        </p:txBody>
      </p:sp>
    </p:spTree>
    <p:extLst>
      <p:ext uri="{BB962C8B-B14F-4D97-AF65-F5344CB8AC3E}">
        <p14:creationId xmlns:p14="http://schemas.microsoft.com/office/powerpoint/2010/main" val="4053989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14A66-328A-AC54-77D2-EBBAB89A8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Finite-Horizon MDP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BCBFD-CD6D-6780-BA00-48D585A24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Adds caveat that there is a maximum number of steps</a:t>
            </a:r>
          </a:p>
          <a:p>
            <a:endParaRPr lang="en-US" dirty="0"/>
          </a:p>
          <a:p>
            <a:r>
              <a:rPr lang="en-US" dirty="0"/>
              <a:t>Useful info if interaction won’t go on forever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The true number of steps is never infinite, but often we don’t know it – if we do, some calculations easier</a:t>
            </a:r>
          </a:p>
        </p:txBody>
      </p:sp>
    </p:spTree>
    <p:extLst>
      <p:ext uri="{BB962C8B-B14F-4D97-AF65-F5344CB8AC3E}">
        <p14:creationId xmlns:p14="http://schemas.microsoft.com/office/powerpoint/2010/main" val="382405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50C5-418E-FEDF-C403-0E087F54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Incidentally, “Markov”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A79A8-DBB7-CDC2-788C-C458847C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Transitions between states take only previous state into account, not further back</a:t>
            </a:r>
          </a:p>
        </p:txBody>
      </p:sp>
    </p:spTree>
    <p:extLst>
      <p:ext uri="{BB962C8B-B14F-4D97-AF65-F5344CB8AC3E}">
        <p14:creationId xmlns:p14="http://schemas.microsoft.com/office/powerpoint/2010/main" val="257404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150C5-418E-FEDF-C403-0E087F54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Also seen in Hidden Markov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A79A8-DBB7-CDC2-788C-C458847C2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AKA previous lecture</a:t>
            </a:r>
          </a:p>
          <a:p>
            <a:r>
              <a:rPr lang="en-US" dirty="0"/>
              <a:t>Used to model and predict transitions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51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B64F-192B-D848-0EE4-CA08B6F89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Reinforcement Learning: </a:t>
            </a:r>
            <a:br>
              <a:rPr lang="en-US" dirty="0"/>
            </a:br>
            <a:r>
              <a:rPr lang="en-US" dirty="0"/>
              <a:t>A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C6DD7-1A36-00E0-FB0D-1A670E2F1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“In reinforcement learning (RL), the goal is for an agent to learn a policy π—a mapping from states to actions or probability distributions over actions—that incurs high reward (Sutton and </a:t>
            </a:r>
            <a:r>
              <a:rPr lang="en-US" dirty="0" err="1"/>
              <a:t>Barto</a:t>
            </a:r>
            <a:r>
              <a:rPr lang="en-US" dirty="0"/>
              <a:t>, 1998). The policy specifies for each state what action the agent should take.”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Doroudi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2077908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69DA-FCE8-1A3A-DF20-F214C283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POMDP</a:t>
            </a:r>
            <a:br>
              <a:rPr lang="en-US" dirty="0"/>
            </a:br>
            <a:r>
              <a:rPr lang="en-US" dirty="0"/>
              <a:t>(Partial-Order MDP)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E462-2FC4-B1FD-5216-9782284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 POMDP, we cannot observe the state</a:t>
            </a:r>
          </a:p>
          <a:p>
            <a:r>
              <a:rPr lang="en-US" dirty="0"/>
              <a:t>We have observations (separate from the rewards) related to the states</a:t>
            </a:r>
          </a:p>
          <a:p>
            <a:r>
              <a:rPr lang="en-US" dirty="0"/>
              <a:t>Algorithm can infer probability of states based on observations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72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069DA-FCE8-1A3A-DF20-F214C2836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52E462-2FC4-B1FD-5216-978228445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daughter is trying to figure out my state, to figure out what action to take to get a cookie</a:t>
            </a:r>
          </a:p>
          <a:p>
            <a:endParaRPr lang="en-US" dirty="0"/>
          </a:p>
          <a:p>
            <a:r>
              <a:rPr lang="en-US" dirty="0"/>
              <a:t>She doesn’t know if I feel happy or grumpy</a:t>
            </a:r>
          </a:p>
          <a:p>
            <a:r>
              <a:rPr lang="en-US" dirty="0"/>
              <a:t>But based on my facial expression and tone of voice, there is a 50% chance of happy, a 20% chance of silly, a 10% chance of grumpy…</a:t>
            </a:r>
          </a:p>
        </p:txBody>
      </p:sp>
    </p:spTree>
    <p:extLst>
      <p:ext uri="{BB962C8B-B14F-4D97-AF65-F5344CB8AC3E}">
        <p14:creationId xmlns:p14="http://schemas.microsoft.com/office/powerpoint/2010/main" val="232125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6B95-B3FC-D416-7129-EA7EE100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Q-learning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5C0C-1F7C-AB44-8543-ACBA933B1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You’ll sometimes see papers talking about Q-learning</a:t>
            </a:r>
          </a:p>
          <a:p>
            <a:endParaRPr lang="en-US" dirty="0"/>
          </a:p>
          <a:p>
            <a:r>
              <a:rPr lang="en-US" dirty="0"/>
              <a:t>Q-learning is the most popular algorithm for fitting the parameters of an MDP/POMDP</a:t>
            </a:r>
          </a:p>
          <a:p>
            <a:pPr lvl="1"/>
            <a:r>
              <a:rPr lang="en-US" dirty="0"/>
              <a:t>Introduces a time discounting factor, with hyperparameter deciding how much to discount future rewards (and therefore how much to explore versus exploit)</a:t>
            </a:r>
          </a:p>
          <a:p>
            <a:pPr lvl="1"/>
            <a:r>
              <a:rPr lang="en-US" dirty="0"/>
              <a:t>Fits a State + Action = Reward function</a:t>
            </a:r>
          </a:p>
          <a:p>
            <a:pPr lvl="2"/>
            <a:r>
              <a:rPr lang="en-US" dirty="0"/>
              <a:t>Keeps a summary of predicted reward for each state/action combo</a:t>
            </a:r>
          </a:p>
          <a:p>
            <a:pPr lvl="2"/>
            <a:r>
              <a:rPr lang="en-US" dirty="0"/>
              <a:t>Repeatedly updates predicted reward as new evidence comes in</a:t>
            </a:r>
          </a:p>
        </p:txBody>
      </p:sp>
    </p:spTree>
    <p:extLst>
      <p:ext uri="{BB962C8B-B14F-4D97-AF65-F5344CB8AC3E}">
        <p14:creationId xmlns:p14="http://schemas.microsoft.com/office/powerpoint/2010/main" val="254101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56B95-B3FC-D416-7129-EA7EE100A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Q-learning/Deep Q-Network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A5C0C-1F7C-AB44-8543-ACBA933B1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updating reward estimate based on simple updating function </a:t>
            </a:r>
          </a:p>
          <a:p>
            <a:r>
              <a:rPr lang="en-US" dirty="0"/>
              <a:t>Uses a (convolutional) neural network to fit</a:t>
            </a:r>
          </a:p>
          <a:p>
            <a:r>
              <a:rPr lang="en-US" dirty="0"/>
              <a:t>State + Action = Reward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82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180C-BF22-BB94-76FC-30303C61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Rewards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D66A5-9875-CD49-06DE-525E0E3C5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far, most of the rewards we have talked about have been immediate (cookie!)</a:t>
            </a:r>
          </a:p>
          <a:p>
            <a:endParaRPr lang="en-US" dirty="0"/>
          </a:p>
          <a:p>
            <a:r>
              <a:rPr lang="en-US" dirty="0"/>
              <a:t>But in education, the rewards we care about are often not immediate</a:t>
            </a:r>
          </a:p>
          <a:p>
            <a:pPr lvl="1"/>
            <a:r>
              <a:rPr lang="en-US" dirty="0"/>
              <a:t>Immediate performance versus long-term retention</a:t>
            </a:r>
          </a:p>
          <a:p>
            <a:pPr lvl="1"/>
            <a:r>
              <a:rPr lang="en-US" dirty="0"/>
              <a:t>Immediate performance versus preparation for future learning</a:t>
            </a:r>
          </a:p>
          <a:p>
            <a:pPr lvl="1"/>
            <a:r>
              <a:rPr lang="en-US" dirty="0"/>
              <a:t>Improved grades or attendance in the short-term versus graduating from high school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4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7BBF-2703-54D5-3EDC-7EB20ADB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(Shen &amp; Chi, 2016)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8730-ACFD-93D2-F0A5-5E91DEA30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College students used intelligent tutoring system</a:t>
            </a:r>
          </a:p>
          <a:p>
            <a:r>
              <a:rPr lang="en-US" dirty="0"/>
              <a:t>Reward either based on immediate performance or long-term learning</a:t>
            </a:r>
          </a:p>
          <a:p>
            <a:r>
              <a:rPr lang="en-US" dirty="0"/>
              <a:t>Ensemble of different RL methods</a:t>
            </a:r>
          </a:p>
          <a:p>
            <a:r>
              <a:rPr lang="en-US" dirty="0"/>
              <a:t>However, no differences in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263194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9180C-BF22-BB94-76FC-30303C6101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Delayed Rewards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D66A5-9875-CD49-06DE-525E0E3C5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approach: choose or infer a short-term proxy for long-term reward </a:t>
            </a:r>
          </a:p>
          <a:p>
            <a:r>
              <a:rPr lang="en-US" dirty="0"/>
              <a:t>Evaluate success of proxy and overall approach using final reward</a:t>
            </a:r>
          </a:p>
          <a:p>
            <a:r>
              <a:rPr lang="en-US" dirty="0"/>
              <a:t>Tune proxy and overall approach using final reward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373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67BBF-2703-54D5-3EDC-7EB20ADBA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(Ju et al.,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D8730-ACFD-93D2-F0A5-5E91DEA30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Students used intelligent tutoring system</a:t>
            </a:r>
          </a:p>
          <a:p>
            <a:r>
              <a:rPr lang="en-US" dirty="0"/>
              <a:t>True reward: pre-post test gains</a:t>
            </a:r>
          </a:p>
          <a:p>
            <a:r>
              <a:rPr lang="en-US" dirty="0"/>
              <a:t>Proxy: </a:t>
            </a:r>
          </a:p>
          <a:p>
            <a:pPr lvl="1"/>
            <a:r>
              <a:rPr lang="en-US" dirty="0"/>
              <a:t>142 features of student performance at action-by-action level</a:t>
            </a:r>
          </a:p>
          <a:p>
            <a:pPr lvl="1"/>
            <a:r>
              <a:rPr lang="en-US" dirty="0"/>
              <a:t>Neural network used to predict pre-post test gains from features</a:t>
            </a:r>
          </a:p>
          <a:p>
            <a:pPr lvl="1"/>
            <a:r>
              <a:rPr lang="en-US" dirty="0"/>
              <a:t>Changes in predicting pre-post test gains used as proxy reward</a:t>
            </a:r>
          </a:p>
          <a:p>
            <a:r>
              <a:rPr lang="en-US" dirty="0"/>
              <a:t>Policies induced using proxy rewards and Deep Q-Network</a:t>
            </a:r>
          </a:p>
          <a:p>
            <a:r>
              <a:rPr lang="en-US" dirty="0"/>
              <a:t>Paper didn’t discuss overall learning differences</a:t>
            </a:r>
          </a:p>
        </p:txBody>
      </p:sp>
    </p:spTree>
    <p:extLst>
      <p:ext uri="{BB962C8B-B14F-4D97-AF65-F5344CB8AC3E}">
        <p14:creationId xmlns:p14="http://schemas.microsoft.com/office/powerpoint/2010/main" val="329015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46CA0-FD7B-CBBF-1773-0F22973F0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just scratches the surface…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157B4-DA0F-AC8F-78FD-AC0F33899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Tons of different ways to do</a:t>
            </a:r>
          </a:p>
          <a:p>
            <a:pPr lvl="1"/>
            <a:r>
              <a:rPr lang="en-US" dirty="0"/>
              <a:t>Multi-armed Bandits</a:t>
            </a:r>
          </a:p>
          <a:p>
            <a:pPr lvl="1"/>
            <a:r>
              <a:rPr lang="en-US" dirty="0"/>
              <a:t>POMDPs</a:t>
            </a:r>
          </a:p>
          <a:p>
            <a:pPr lvl="1"/>
            <a:r>
              <a:rPr lang="en-US" dirty="0"/>
              <a:t>Deep-Learning variants</a:t>
            </a:r>
          </a:p>
          <a:p>
            <a:pPr lvl="2"/>
            <a:r>
              <a:rPr lang="en-US" dirty="0"/>
              <a:t>The same explosion of complexity as seen in DKT-Family algorithms</a:t>
            </a:r>
          </a:p>
          <a:p>
            <a:pPr lvl="2"/>
            <a:r>
              <a:rPr lang="en-US" dirty="0"/>
              <a:t>Algorithms that do multiple passes through data so far to figure out better policy</a:t>
            </a:r>
          </a:p>
          <a:p>
            <a:pPr lvl="2"/>
            <a:r>
              <a:rPr lang="en-US" dirty="0"/>
              <a:t>Algorithms with multiple neural networks optimizing different aspects of the overall problem (such as estimation of long-term reward, selection of immediate policy, shift from exploration to exploitation, context,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3492599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and lots and lots of RL papers published in EDM and related communities</a:t>
            </a:r>
          </a:p>
        </p:txBody>
      </p:sp>
    </p:spTree>
    <p:extLst>
      <p:ext uri="{BB962C8B-B14F-4D97-AF65-F5344CB8AC3E}">
        <p14:creationId xmlns:p14="http://schemas.microsoft.com/office/powerpoint/2010/main" val="3967892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347A7-5D43-F014-3AA8-565D25FC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Core Reinforcement Learning Frameworks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21D0F-611A-AAB7-9AD5-95ED6DA21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Multi-Arm Bandits</a:t>
            </a:r>
          </a:p>
          <a:p>
            <a:r>
              <a:rPr lang="en-US" dirty="0"/>
              <a:t>Markov Decision Processes</a:t>
            </a:r>
          </a:p>
          <a:p>
            <a:r>
              <a:rPr lang="en-US" dirty="0"/>
              <a:t>Deep Learning</a:t>
            </a:r>
          </a:p>
        </p:txBody>
      </p:sp>
    </p:spTree>
    <p:extLst>
      <p:ext uri="{BB962C8B-B14F-4D97-AF65-F5344CB8AC3E}">
        <p14:creationId xmlns:p14="http://schemas.microsoft.com/office/powerpoint/2010/main" val="1820593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and lots and lots of RL papers published in EDM and related communities</a:t>
            </a:r>
          </a:p>
          <a:p>
            <a:endParaRPr lang="en-US" dirty="0"/>
          </a:p>
          <a:p>
            <a:r>
              <a:rPr lang="en-US" dirty="0"/>
              <a:t>But a lot of them are simulations</a:t>
            </a:r>
          </a:p>
          <a:p>
            <a:pPr lvl="1"/>
            <a:r>
              <a:rPr lang="en-US" dirty="0"/>
              <a:t>Totally simulated data</a:t>
            </a:r>
          </a:p>
          <a:p>
            <a:pPr lvl="1"/>
            <a:r>
              <a:rPr lang="en-US" dirty="0"/>
              <a:t>Distillation of policies from real data</a:t>
            </a:r>
          </a:p>
        </p:txBody>
      </p:sp>
    </p:spTree>
    <p:extLst>
      <p:ext uri="{BB962C8B-B14F-4D97-AF65-F5344CB8AC3E}">
        <p14:creationId xmlns:p14="http://schemas.microsoft.com/office/powerpoint/2010/main" val="199437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Lots and lots and lots of RL papers published in EDM and related communities</a:t>
            </a:r>
          </a:p>
          <a:p>
            <a:endParaRPr lang="en-US" dirty="0"/>
          </a:p>
          <a:p>
            <a:r>
              <a:rPr lang="en-US" dirty="0"/>
              <a:t>But a lot of them are simulations</a:t>
            </a:r>
          </a:p>
          <a:p>
            <a:pPr lvl="1"/>
            <a:r>
              <a:rPr lang="en-US" dirty="0"/>
              <a:t>Totally simulated data</a:t>
            </a:r>
          </a:p>
          <a:p>
            <a:pPr lvl="1"/>
            <a:r>
              <a:rPr lang="en-US" dirty="0"/>
              <a:t>Distillation of policies from real data</a:t>
            </a:r>
          </a:p>
          <a:p>
            <a:pPr lvl="1"/>
            <a:endParaRPr lang="en-US" dirty="0"/>
          </a:p>
          <a:p>
            <a:r>
              <a:rPr lang="en-US" dirty="0"/>
              <a:t>And a lot of them are lab studies or </a:t>
            </a:r>
            <a:r>
              <a:rPr lang="en-US" dirty="0" err="1"/>
              <a:t>MTurk</a:t>
            </a:r>
            <a:r>
              <a:rPr lang="en-US" dirty="0"/>
              <a:t> studies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76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ED090-94F9-62D6-C7B0-CFB3612CD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0BF592-9303-89CF-448D-4BBE1122F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Lots and lots and lots of RL papers published in EDM and related communities</a:t>
            </a:r>
          </a:p>
          <a:p>
            <a:endParaRPr lang="en-US" dirty="0"/>
          </a:p>
          <a:p>
            <a:r>
              <a:rPr lang="en-US" dirty="0"/>
              <a:t>But a lot of them are simulations</a:t>
            </a:r>
          </a:p>
          <a:p>
            <a:pPr lvl="1"/>
            <a:r>
              <a:rPr lang="en-US" dirty="0"/>
              <a:t>Totally simulated data</a:t>
            </a:r>
          </a:p>
          <a:p>
            <a:pPr lvl="1"/>
            <a:r>
              <a:rPr lang="en-US" dirty="0"/>
              <a:t>Distillation of policies from real data</a:t>
            </a:r>
          </a:p>
          <a:p>
            <a:pPr lvl="1"/>
            <a:endParaRPr lang="en-US" dirty="0"/>
          </a:p>
          <a:p>
            <a:r>
              <a:rPr lang="en-US" dirty="0"/>
              <a:t>And a lot of them are lab studies or </a:t>
            </a:r>
            <a:r>
              <a:rPr lang="en-US" dirty="0" err="1"/>
              <a:t>MTurk</a:t>
            </a:r>
            <a:r>
              <a:rPr lang="en-US" dirty="0"/>
              <a:t> studies</a:t>
            </a:r>
          </a:p>
          <a:p>
            <a:pPr lvl="1"/>
            <a:endParaRPr lang="en-US" dirty="0"/>
          </a:p>
          <a:p>
            <a:r>
              <a:rPr lang="en-US" dirty="0"/>
              <a:t>But there </a:t>
            </a:r>
            <a:r>
              <a:rPr lang="en-US" b="1" i="1" dirty="0"/>
              <a:t>are</a:t>
            </a:r>
            <a:r>
              <a:rPr lang="en-US" dirty="0"/>
              <a:t> some actual examples of real-world use</a:t>
            </a:r>
          </a:p>
        </p:txBody>
      </p:sp>
    </p:spTree>
    <p:extLst>
      <p:ext uri="{BB962C8B-B14F-4D97-AF65-F5344CB8AC3E}">
        <p14:creationId xmlns:p14="http://schemas.microsoft.com/office/powerpoint/2010/main" val="380036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7D62C-F727-71A2-4A35-E2778D84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Mandel et al. (2014)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12F57-CFF8-712B-D566-5F17B26981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/>
          <a:lstStyle/>
          <a:p>
            <a:r>
              <a:rPr lang="en-US" dirty="0"/>
              <a:t>Educational game Refraction, used by children over internet to learn fractions</a:t>
            </a:r>
          </a:p>
          <a:p>
            <a:r>
              <a:rPr lang="en-US" dirty="0"/>
              <a:t>6 mathematics concepts</a:t>
            </a:r>
          </a:p>
          <a:p>
            <a:r>
              <a:rPr lang="en-US" dirty="0"/>
              <a:t>4500 features representing gameplay </a:t>
            </a:r>
          </a:p>
          <a:p>
            <a:pPr lvl="1"/>
            <a:r>
              <a:rPr lang="en-US" dirty="0"/>
              <a:t>Distilled to 100 features using neural network</a:t>
            </a:r>
          </a:p>
          <a:p>
            <a:pPr lvl="1"/>
            <a:r>
              <a:rPr lang="en-US" dirty="0"/>
              <a:t>Then distilled to 2-3 features using PCA</a:t>
            </a:r>
          </a:p>
          <a:p>
            <a:r>
              <a:rPr lang="en-US" dirty="0"/>
              <a:t>Input to POMDP</a:t>
            </a:r>
          </a:p>
          <a:p>
            <a:r>
              <a:rPr lang="en-US" dirty="0"/>
              <a:t>Students play game longer without quitting with POMDP than random or expert sequence</a:t>
            </a:r>
          </a:p>
        </p:txBody>
      </p:sp>
    </p:spTree>
    <p:extLst>
      <p:ext uri="{BB962C8B-B14F-4D97-AF65-F5344CB8AC3E}">
        <p14:creationId xmlns:p14="http://schemas.microsoft.com/office/powerpoint/2010/main" val="1302253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6DC59-A8DA-8C43-4B35-91A1C5E9B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Clement et al. (2015)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86303-3DFC-76A5-6D8C-6E9D0ADCDF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Arithmetic mathematics game used in schools</a:t>
            </a:r>
          </a:p>
          <a:p>
            <a:r>
              <a:rPr lang="en-US" dirty="0"/>
              <a:t>7 math knowledge components</a:t>
            </a:r>
          </a:p>
          <a:p>
            <a:r>
              <a:rPr lang="en-US" dirty="0"/>
              <a:t>Multi-arm bandits used to select KC order</a:t>
            </a:r>
          </a:p>
          <a:p>
            <a:r>
              <a:rPr lang="en-US" dirty="0"/>
              <a:t>With MAB compared to expert-designed sequence</a:t>
            </a:r>
          </a:p>
          <a:p>
            <a:pPr lvl="1"/>
            <a:r>
              <a:rPr lang="en-US" dirty="0"/>
              <a:t>Students reach higher levels</a:t>
            </a:r>
          </a:p>
          <a:p>
            <a:pPr lvl="1"/>
            <a:r>
              <a:rPr lang="en-US" dirty="0"/>
              <a:t>Higher proportion of students complete at least one exercise</a:t>
            </a:r>
          </a:p>
          <a:p>
            <a:pPr lvl="1"/>
            <a:r>
              <a:rPr lang="en-US" dirty="0"/>
              <a:t>Higher pre-post learning gains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59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193C-60DE-1BB3-488C-7432F59C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Shen et al. (2018)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B10D9-BD96-306A-F5B3-A35E7D99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ITS for college logic</a:t>
            </a:r>
          </a:p>
          <a:p>
            <a:r>
              <a:rPr lang="en-US" dirty="0"/>
              <a:t>Students completed average of 23 problems across 6 levels over average of 5.5 hours</a:t>
            </a:r>
          </a:p>
          <a:p>
            <a:r>
              <a:rPr lang="en-US" dirty="0"/>
              <a:t>MDP or POMDP decided whether student should complete problem or receive worked example</a:t>
            </a:r>
          </a:p>
          <a:p>
            <a:r>
              <a:rPr lang="en-US" dirty="0"/>
              <a:t>Better learning for MDP than POMDP or random</a:t>
            </a:r>
          </a:p>
        </p:txBody>
      </p:sp>
    </p:spTree>
    <p:extLst>
      <p:ext uri="{BB962C8B-B14F-4D97-AF65-F5344CB8AC3E}">
        <p14:creationId xmlns:p14="http://schemas.microsoft.com/office/powerpoint/2010/main" val="2628773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193C-60DE-1BB3-488C-7432F59C5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Segal et al. (2018)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B10D9-BD96-306A-F5B3-A35E7D99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Unnamed 7</a:t>
            </a:r>
            <a:r>
              <a:rPr lang="en-US" baseline="30000" dirty="0"/>
              <a:t>th</a:t>
            </a:r>
            <a:r>
              <a:rPr lang="en-US" dirty="0"/>
              <a:t>-grade math e-learning system</a:t>
            </a:r>
          </a:p>
          <a:p>
            <a:r>
              <a:rPr lang="en-US" dirty="0"/>
              <a:t>Multiple practice sessions of 10 questions each</a:t>
            </a:r>
          </a:p>
          <a:p>
            <a:r>
              <a:rPr lang="en-US" dirty="0"/>
              <a:t>Topic selected by multi-armed bandit</a:t>
            </a:r>
          </a:p>
          <a:p>
            <a:r>
              <a:rPr lang="en-US" dirty="0"/>
              <a:t>Authors claim higher learning for multi-armed bandit than control conditions</a:t>
            </a:r>
          </a:p>
          <a:p>
            <a:pPr lvl="1"/>
            <a:r>
              <a:rPr lang="en-US" dirty="0"/>
              <a:t>But then say sample was not large enough to demonstrate statistical significance</a:t>
            </a:r>
          </a:p>
        </p:txBody>
      </p:sp>
    </p:spTree>
    <p:extLst>
      <p:ext uri="{BB962C8B-B14F-4D97-AF65-F5344CB8AC3E}">
        <p14:creationId xmlns:p14="http://schemas.microsoft.com/office/powerpoint/2010/main" val="877979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1FA-BA25-254E-D188-D365517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Bassen</a:t>
            </a:r>
            <a:r>
              <a:rPr lang="en-US" dirty="0"/>
              <a:t> et al.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7DC7-7A24-534A-6303-1A873A9AD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“Introduction to Linear Algebra” online mini-course for Amazon.com employees</a:t>
            </a:r>
          </a:p>
          <a:p>
            <a:r>
              <a:rPr lang="en-US" dirty="0"/>
              <a:t>3 skills</a:t>
            </a:r>
          </a:p>
          <a:p>
            <a:r>
              <a:rPr lang="en-US" dirty="0"/>
              <a:t>4 activities per skill</a:t>
            </a:r>
          </a:p>
          <a:p>
            <a:pPr lvl="1"/>
            <a:r>
              <a:rPr lang="en-US" dirty="0"/>
              <a:t>Video explanations</a:t>
            </a:r>
          </a:p>
          <a:p>
            <a:pPr lvl="1"/>
            <a:r>
              <a:rPr lang="en-US" dirty="0"/>
              <a:t>Written descriptions</a:t>
            </a:r>
          </a:p>
          <a:p>
            <a:pPr lvl="1"/>
            <a:r>
              <a:rPr lang="en-US" dirty="0"/>
              <a:t>Worked examples </a:t>
            </a:r>
          </a:p>
          <a:p>
            <a:pPr lvl="1"/>
            <a:r>
              <a:rPr lang="en-US" dirty="0"/>
              <a:t>Assessment questions</a:t>
            </a:r>
          </a:p>
          <a:p>
            <a:r>
              <a:rPr lang="en-US" dirty="0"/>
              <a:t>RL used to sequence (and skip) activities</a:t>
            </a:r>
          </a:p>
        </p:txBody>
      </p:sp>
    </p:spTree>
    <p:extLst>
      <p:ext uri="{BB962C8B-B14F-4D97-AF65-F5344CB8AC3E}">
        <p14:creationId xmlns:p14="http://schemas.microsoft.com/office/powerpoint/2010/main" val="79690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1FA-BA25-254E-D188-D365517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Bassen</a:t>
            </a:r>
            <a:r>
              <a:rPr lang="en-US" dirty="0"/>
              <a:t> et al.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7DC7-7A24-534A-6303-1A873A9AD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Higher rate of course completion for RL than linear or self-directed</a:t>
            </a:r>
          </a:p>
          <a:p>
            <a:pPr lvl="1"/>
            <a:r>
              <a:rPr lang="en-US" dirty="0"/>
              <a:t>Learners completed course with much less content for RL than other conditions</a:t>
            </a:r>
          </a:p>
        </p:txBody>
      </p:sp>
    </p:spTree>
    <p:extLst>
      <p:ext uri="{BB962C8B-B14F-4D97-AF65-F5344CB8AC3E}">
        <p14:creationId xmlns:p14="http://schemas.microsoft.com/office/powerpoint/2010/main" val="398057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91FA-BA25-254E-D188-D36551735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Bassen</a:t>
            </a:r>
            <a:r>
              <a:rPr lang="en-US" dirty="0"/>
              <a:t> et al.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7DC7-7A24-534A-6303-1A873A9AD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Higher learning gains for RL than linear</a:t>
            </a:r>
          </a:p>
          <a:p>
            <a:r>
              <a:rPr lang="en-US" dirty="0"/>
              <a:t>Strong appearance of lower learning gains for RL than self-directed</a:t>
            </a:r>
          </a:p>
          <a:p>
            <a:pPr lvl="1"/>
            <a:r>
              <a:rPr lang="en-US" dirty="0"/>
              <a:t>Graph looks significant based on error bars</a:t>
            </a:r>
          </a:p>
          <a:p>
            <a:pPr lvl="1"/>
            <a:r>
              <a:rPr lang="en-US" dirty="0"/>
              <a:t>But paper claims p&gt;0.05 (exact p value not given)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698679-20D5-B617-2CB6-2390C9E5D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4367123"/>
            <a:ext cx="5486400" cy="2490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56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Multi-Arm Bandits (the 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224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73527-6B82-4BCC-8472-44A9CE21C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5314C-76B1-3068-7DC8-87078FB6A61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Last Lecture</a:t>
            </a:r>
          </a:p>
        </p:txBody>
      </p:sp>
    </p:spTree>
    <p:extLst>
      <p:ext uri="{BB962C8B-B14F-4D97-AF65-F5344CB8AC3E}">
        <p14:creationId xmlns:p14="http://schemas.microsoft.com/office/powerpoint/2010/main" val="3817039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E3F86-F1AE-7EED-1794-DABA86B299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Multi-Arm Bandits (the Base Case)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F1F26-6002-A03F-0CEB-CEE5C5165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An agent needs to make a sequence of choices</a:t>
            </a:r>
          </a:p>
          <a:p>
            <a:r>
              <a:rPr lang="en-US" dirty="0"/>
              <a:t>The goal is to maximize “reward” over time based on experience</a:t>
            </a:r>
          </a:p>
          <a:p>
            <a:pPr lvl="1"/>
            <a:r>
              <a:rPr lang="en-US" dirty="0"/>
              <a:t>Reward is anything we can assign better or worse numbers to</a:t>
            </a:r>
          </a:p>
          <a:p>
            <a:r>
              <a:rPr lang="en-US" dirty="0"/>
              <a:t>Set of possible actions A, finite and typically small</a:t>
            </a:r>
          </a:p>
          <a:p>
            <a:r>
              <a:rPr lang="en-US" dirty="0"/>
              <a:t>One action per decision point (“round”)</a:t>
            </a:r>
          </a:p>
          <a:p>
            <a:r>
              <a:rPr lang="en-US" dirty="0"/>
              <a:t>Each time an action A is made, a reward R is received</a:t>
            </a:r>
          </a:p>
          <a:p>
            <a:r>
              <a:rPr lang="en-US" dirty="0"/>
              <a:t>Reward is related only to action</a:t>
            </a:r>
          </a:p>
          <a:p>
            <a:pPr lvl="1"/>
            <a:r>
              <a:rPr lang="en-US" dirty="0"/>
              <a:t>All rewards are independent from each other and other factors</a:t>
            </a:r>
          </a:p>
          <a:p>
            <a:pPr lvl="1"/>
            <a:r>
              <a:rPr lang="en-US" dirty="0"/>
              <a:t>No contextual or temporal effects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29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3-year wants me to give her cookies</a:t>
            </a:r>
          </a:p>
          <a:p>
            <a:r>
              <a:rPr lang="en-US" dirty="0"/>
              <a:t>She can giggle, dance, cry, hit, bite, or poop in her pants</a:t>
            </a:r>
          </a:p>
          <a:p>
            <a:r>
              <a:rPr lang="en-US" dirty="0"/>
              <a:t>Each action has a different average reward (and distribution of likelihood)</a:t>
            </a:r>
          </a:p>
          <a:p>
            <a:endParaRPr lang="en-US" dirty="0"/>
          </a:p>
          <a:p>
            <a:r>
              <a:rPr lang="en-US" dirty="0"/>
              <a:t>Can she figure out which action is best?</a:t>
            </a:r>
          </a:p>
        </p:txBody>
      </p:sp>
    </p:spTree>
    <p:extLst>
      <p:ext uri="{BB962C8B-B14F-4D97-AF65-F5344CB8AC3E}">
        <p14:creationId xmlns:p14="http://schemas.microsoft.com/office/powerpoint/2010/main" val="344433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</p:txBody>
      </p:sp>
    </p:spTree>
    <p:extLst>
      <p:ext uri="{BB962C8B-B14F-4D97-AF65-F5344CB8AC3E}">
        <p14:creationId xmlns:p14="http://schemas.microsoft.com/office/powerpoint/2010/main" val="2065417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9DC2-3D20-C628-5786-943959DB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52094-5CBB-9711-0C5E-FC1993610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want my students in my EDM class to learn (measured by immediate pre and post tests)</a:t>
            </a:r>
          </a:p>
          <a:p>
            <a:r>
              <a:rPr lang="en-US" dirty="0"/>
              <a:t>I can lecture, </a:t>
            </a:r>
          </a:p>
        </p:txBody>
      </p:sp>
    </p:spTree>
    <p:extLst>
      <p:ext uri="{BB962C8B-B14F-4D97-AF65-F5344CB8AC3E}">
        <p14:creationId xmlns:p14="http://schemas.microsoft.com/office/powerpoint/2010/main" val="17281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5328</TotalTime>
  <Words>2228</Words>
  <Application>Microsoft Office PowerPoint</Application>
  <PresentationFormat>On-screen Show (4:3)</PresentationFormat>
  <Paragraphs>268</Paragraphs>
  <Slides>50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Calibri</vt:lpstr>
      <vt:lpstr>Tw Cen MT</vt:lpstr>
      <vt:lpstr>Wingdings</vt:lpstr>
      <vt:lpstr>Wingdings 2</vt:lpstr>
      <vt:lpstr>Median</vt:lpstr>
      <vt:lpstr>Week 8 Video 4</vt:lpstr>
      <vt:lpstr>Reinforcement Learning</vt:lpstr>
      <vt:lpstr>Reinforcement Learning:  A Definition</vt:lpstr>
      <vt:lpstr>Core Reinforcement Learning Frameworks</vt:lpstr>
      <vt:lpstr>Multi-Arm Bandits (the Base Case)</vt:lpstr>
      <vt:lpstr>Multi-Arm Bandits (the Base Case)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Multi-Arm Bandits (the Base Case)</vt:lpstr>
      <vt:lpstr>Contextual Multi-Arm Bandits</vt:lpstr>
      <vt:lpstr>Contextual Multi-Arm Bandits</vt:lpstr>
      <vt:lpstr>Example</vt:lpstr>
      <vt:lpstr>Example</vt:lpstr>
      <vt:lpstr>Non-Stationary Bandits</vt:lpstr>
      <vt:lpstr>MDP  (Markov Decision Process)</vt:lpstr>
      <vt:lpstr>Example</vt:lpstr>
      <vt:lpstr>Example</vt:lpstr>
      <vt:lpstr>A MDP needs to learn more things than a MAB</vt:lpstr>
      <vt:lpstr>Gets complex quickly</vt:lpstr>
      <vt:lpstr>Finite-Horizon MDP</vt:lpstr>
      <vt:lpstr>Incidentally, “Markov”</vt:lpstr>
      <vt:lpstr>Also seen in Hidden Markov Models</vt:lpstr>
      <vt:lpstr>POMDP (Partial-Order MDP)</vt:lpstr>
      <vt:lpstr>Example</vt:lpstr>
      <vt:lpstr>Q-learning</vt:lpstr>
      <vt:lpstr>Deep Q-learning/Deep Q-Network</vt:lpstr>
      <vt:lpstr>Delayed Rewards</vt:lpstr>
      <vt:lpstr>Example (Shen &amp; Chi, 2016)</vt:lpstr>
      <vt:lpstr>Delayed Rewards</vt:lpstr>
      <vt:lpstr>Example (Ju et al., 2020)</vt:lpstr>
      <vt:lpstr>This just scratches the surface…</vt:lpstr>
      <vt:lpstr>Applications</vt:lpstr>
      <vt:lpstr>Applications</vt:lpstr>
      <vt:lpstr>Applications</vt:lpstr>
      <vt:lpstr>Applications</vt:lpstr>
      <vt:lpstr>Mandel et al. (2014)</vt:lpstr>
      <vt:lpstr>Clement et al. (2015)</vt:lpstr>
      <vt:lpstr>Shen et al. (2018)</vt:lpstr>
      <vt:lpstr>Segal et al. (2018)</vt:lpstr>
      <vt:lpstr>Bassen et al. (2020)</vt:lpstr>
      <vt:lpstr>Bassen et al. (2020)</vt:lpstr>
      <vt:lpstr>Bassen et al. (2020)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230</cp:revision>
  <dcterms:created xsi:type="dcterms:W3CDTF">2013-06-14T05:25:54Z</dcterms:created>
  <dcterms:modified xsi:type="dcterms:W3CDTF">2023-04-02T06:16:06Z</dcterms:modified>
</cp:coreProperties>
</file>