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474" r:id="rId2"/>
    <p:sldId id="486" r:id="rId3"/>
    <p:sldId id="504" r:id="rId4"/>
    <p:sldId id="487" r:id="rId5"/>
    <p:sldId id="499" r:id="rId6"/>
    <p:sldId id="488" r:id="rId7"/>
    <p:sldId id="491" r:id="rId8"/>
    <p:sldId id="492" r:id="rId9"/>
    <p:sldId id="493" r:id="rId10"/>
    <p:sldId id="495" r:id="rId11"/>
    <p:sldId id="500" r:id="rId12"/>
    <p:sldId id="502" r:id="rId13"/>
    <p:sldId id="506" r:id="rId14"/>
    <p:sldId id="501" r:id="rId15"/>
    <p:sldId id="478" r:id="rId16"/>
    <p:sldId id="50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42" y="67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14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Conclusions and Future Directions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8 Video 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put </a:t>
            </a:r>
            <a:r>
              <a:rPr lang="en-US"/>
              <a:t>it another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“Anything that’s worth doing is worth doing badly” – Herb Simon</a:t>
            </a:r>
          </a:p>
          <a:p>
            <a:endParaRPr lang="en-US" dirty="0"/>
          </a:p>
          <a:p>
            <a:r>
              <a:rPr lang="en-US" dirty="0"/>
              <a:t>But gosh, it’s even better to do it well</a:t>
            </a:r>
          </a:p>
          <a:p>
            <a:pPr lvl="1"/>
            <a:r>
              <a:rPr lang="en-US" dirty="0"/>
              <a:t>And to be able to determine which way is better</a:t>
            </a:r>
          </a:p>
        </p:txBody>
      </p:sp>
    </p:spTree>
    <p:extLst>
      <p:ext uri="{BB962C8B-B14F-4D97-AF65-F5344CB8AC3E}">
        <p14:creationId xmlns:p14="http://schemas.microsoft.com/office/powerpoint/2010/main" val="390718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potential future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More and more constructs will be modeled</a:t>
            </a:r>
          </a:p>
          <a:p>
            <a:pPr lvl="1"/>
            <a:r>
              <a:rPr lang="en-US" dirty="0"/>
              <a:t>Making discovery with models ever more feasible and powerful</a:t>
            </a:r>
          </a:p>
          <a:p>
            <a:r>
              <a:rPr lang="en-US" dirty="0"/>
              <a:t>The constructs we’re already modeling will be modeled better</a:t>
            </a:r>
          </a:p>
          <a:p>
            <a:r>
              <a:rPr lang="en-US" dirty="0"/>
              <a:t>The low-hanging fruit will disappear and we’ll move towards the slog that characterizes more mature fields</a:t>
            </a:r>
          </a:p>
          <a:p>
            <a:pPr lvl="1"/>
            <a:r>
              <a:rPr lang="en-US" dirty="0"/>
              <a:t>We’re already seeing this for knowledge inference</a:t>
            </a:r>
          </a:p>
          <a:p>
            <a:pPr lvl="1"/>
            <a:r>
              <a:rPr lang="en-US" dirty="0"/>
              <a:t>Although foundation models have exploded open some problems that long seemed hard to intractable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7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potential future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Validation will become more and more stringent</a:t>
            </a:r>
          </a:p>
          <a:p>
            <a:r>
              <a:rPr lang="en-US" dirty="0"/>
              <a:t>Educational data will keep getting bigger</a:t>
            </a:r>
          </a:p>
          <a:p>
            <a:r>
              <a:rPr lang="en-US" dirty="0"/>
              <a:t>Big educational data will become easier to get </a:t>
            </a:r>
          </a:p>
          <a:p>
            <a:r>
              <a:rPr lang="en-US" dirty="0"/>
              <a:t>Foundation models will keep getting more awesome</a:t>
            </a:r>
          </a:p>
        </p:txBody>
      </p:sp>
    </p:spTree>
    <p:extLst>
      <p:ext uri="{BB962C8B-B14F-4D97-AF65-F5344CB8AC3E}">
        <p14:creationId xmlns:p14="http://schemas.microsoft.com/office/powerpoint/2010/main" val="385489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potential future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We’ll get better at using the results of EDM analyses</a:t>
            </a:r>
          </a:p>
          <a:p>
            <a:r>
              <a:rPr lang="en-US" dirty="0"/>
              <a:t>Figuring out how to use it to drive more and more sophisticated automated personalization</a:t>
            </a:r>
          </a:p>
          <a:p>
            <a:r>
              <a:rPr lang="en-US" dirty="0"/>
              <a:t>As well as how to incorporate instructors and other expert humans more effectively into the decision loop</a:t>
            </a:r>
          </a:p>
          <a:p>
            <a:pPr lvl="1"/>
            <a:r>
              <a:rPr lang="en-US" dirty="0"/>
              <a:t>Dashboards</a:t>
            </a:r>
          </a:p>
          <a:p>
            <a:pPr lvl="1"/>
            <a:r>
              <a:rPr lang="en-US" dirty="0"/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247852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potential </a:t>
            </a:r>
            <a:r>
              <a:rPr lang="en-US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Educational inference and prediction will become more and more effective</a:t>
            </a:r>
          </a:p>
          <a:p>
            <a:pPr lvl="1"/>
            <a:r>
              <a:rPr lang="en-US" dirty="0"/>
              <a:t>And the societal questions of how and why we use these methods will become bigger than the technical questions</a:t>
            </a:r>
          </a:p>
        </p:txBody>
      </p:sp>
    </p:spTree>
    <p:extLst>
      <p:ext uri="{BB962C8B-B14F-4D97-AF65-F5344CB8AC3E}">
        <p14:creationId xmlns:p14="http://schemas.microsoft.com/office/powerpoint/2010/main" val="234015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 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Follow me on LinkedIn</a:t>
            </a:r>
          </a:p>
          <a:p>
            <a:r>
              <a:rPr lang="en-US" dirty="0"/>
              <a:t>Or @BakerEDMLab on Twitter</a:t>
            </a:r>
          </a:p>
          <a:p>
            <a:r>
              <a:rPr lang="en-US" dirty="0"/>
              <a:t>Or “Baker EDM Lab” on Facebook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Or just come to EDM or LAK!</a:t>
            </a:r>
          </a:p>
        </p:txBody>
      </p:sp>
    </p:spTree>
    <p:extLst>
      <p:ext uri="{BB962C8B-B14F-4D97-AF65-F5344CB8AC3E}">
        <p14:creationId xmlns:p14="http://schemas.microsoft.com/office/powerpoint/2010/main" val="334045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in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0200"/>
            <a:ext cx="6858000" cy="516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It’s been a long semester</a:t>
            </a:r>
          </a:p>
          <a:p>
            <a:endParaRPr lang="en-US" dirty="0"/>
          </a:p>
          <a:p>
            <a:r>
              <a:rPr lang="en-US" dirty="0"/>
              <a:t>We’ve laughed</a:t>
            </a:r>
          </a:p>
          <a:p>
            <a:r>
              <a:rPr lang="en-US" dirty="0"/>
              <a:t>We’ve cried</a:t>
            </a:r>
          </a:p>
          <a:p>
            <a:r>
              <a:rPr lang="en-US" dirty="0"/>
              <a:t>We’ve analyzed data</a:t>
            </a:r>
          </a:p>
        </p:txBody>
      </p:sp>
    </p:spTree>
    <p:extLst>
      <p:ext uri="{BB962C8B-B14F-4D97-AF65-F5344CB8AC3E}">
        <p14:creationId xmlns:p14="http://schemas.microsoft.com/office/powerpoint/2010/main" val="270217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discussed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/>
              <a:t>Key EDM/LA methods</a:t>
            </a:r>
          </a:p>
          <a:p>
            <a:endParaRPr lang="en-US" dirty="0"/>
          </a:p>
          <a:p>
            <a:r>
              <a:rPr lang="en-US" dirty="0"/>
              <a:t>And how they can be used</a:t>
            </a:r>
          </a:p>
          <a:p>
            <a:endParaRPr lang="en-US" dirty="0"/>
          </a:p>
          <a:p>
            <a:r>
              <a:rPr lang="en-US" dirty="0"/>
              <a:t>To promote</a:t>
            </a:r>
          </a:p>
          <a:p>
            <a:pPr lvl="1"/>
            <a:r>
              <a:rPr lang="en-US" dirty="0"/>
              <a:t>New scientific discoveries &amp; to advance learning sciences</a:t>
            </a:r>
          </a:p>
          <a:p>
            <a:pPr lvl="1"/>
            <a:r>
              <a:rPr lang="en-US" dirty="0"/>
              <a:t>Better assessment of learners along multiple dimensions</a:t>
            </a:r>
          </a:p>
          <a:p>
            <a:pPr lvl="1"/>
            <a:r>
              <a:rPr lang="en-US" dirty="0"/>
              <a:t>Better real-time support for learners</a:t>
            </a:r>
          </a:p>
        </p:txBody>
      </p:sp>
    </p:spTree>
    <p:extLst>
      <p:ext uri="{BB962C8B-B14F-4D97-AF65-F5344CB8AC3E}">
        <p14:creationId xmlns:p14="http://schemas.microsoft.com/office/powerpoint/2010/main" val="4159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are a lot of methods for exploring the big data now available in education</a:t>
            </a:r>
          </a:p>
          <a:p>
            <a:endParaRPr lang="en-US" dirty="0"/>
          </a:p>
          <a:p>
            <a:r>
              <a:rPr lang="en-US" dirty="0"/>
              <a:t>We’ve gone through most of the ones that are currently most prominent</a:t>
            </a:r>
          </a:p>
          <a:p>
            <a:endParaRPr lang="en-US" dirty="0"/>
          </a:p>
          <a:p>
            <a:r>
              <a:rPr lang="en-US" dirty="0"/>
              <a:t>But this is always changing</a:t>
            </a:r>
          </a:p>
        </p:txBody>
      </p:sp>
    </p:spTree>
    <p:extLst>
      <p:ext uri="{BB962C8B-B14F-4D97-AF65-F5344CB8AC3E}">
        <p14:creationId xmlns:p14="http://schemas.microsoft.com/office/powerpoint/2010/main" val="210100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see what’s most prominent next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Follow the EDM and LAK conferences and journals</a:t>
            </a:r>
          </a:p>
        </p:txBody>
      </p:sp>
    </p:spTree>
    <p:extLst>
      <p:ext uri="{BB962C8B-B14F-4D97-AF65-F5344CB8AC3E}">
        <p14:creationId xmlns:p14="http://schemas.microsoft.com/office/powerpoint/2010/main" val="303540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field of data mining is changing quickly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And sub-areas like educational data mining are changing with it</a:t>
            </a:r>
          </a:p>
          <a:p>
            <a:endParaRPr lang="en-US" dirty="0"/>
          </a:p>
          <a:p>
            <a:r>
              <a:rPr lang="en-US" dirty="0"/>
              <a:t>Some of the new ideas in other areas will eventually transform educational data mining</a:t>
            </a:r>
          </a:p>
          <a:p>
            <a:r>
              <a:rPr lang="en-US" dirty="0"/>
              <a:t>And some won’t</a:t>
            </a:r>
          </a:p>
        </p:txBody>
      </p:sp>
    </p:spTree>
    <p:extLst>
      <p:ext uri="{BB962C8B-B14F-4D97-AF65-F5344CB8AC3E}">
        <p14:creationId xmlns:p14="http://schemas.microsoft.com/office/powerpoint/2010/main" val="31868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there’s a research question, there’s a good analytical or statistical method for it</a:t>
            </a:r>
          </a:p>
          <a:p>
            <a:endParaRPr lang="en-US" dirty="0"/>
          </a:p>
          <a:p>
            <a:r>
              <a:rPr lang="en-US" dirty="0"/>
              <a:t>Occasionally you have to invent it</a:t>
            </a:r>
          </a:p>
          <a:p>
            <a:endParaRPr lang="en-US" dirty="0"/>
          </a:p>
          <a:p>
            <a:r>
              <a:rPr lang="en-US" dirty="0"/>
              <a:t>But make sure to check first for a method that someone (or some research community) has already developed and refined</a:t>
            </a:r>
          </a:p>
        </p:txBody>
      </p:sp>
    </p:spTree>
    <p:extLst>
      <p:ext uri="{BB962C8B-B14F-4D97-AF65-F5344CB8AC3E}">
        <p14:creationId xmlns:p14="http://schemas.microsoft.com/office/powerpoint/2010/main" val="306973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encrypted-tbn0.google.com/images?q=tbn:ANd9GcQjFLpU8JkMtIqfBvPvzRqrbwuva9fLXM00zi1zDXA44y0w-j9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511758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69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put it another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5260</TotalTime>
  <Words>443</Words>
  <Application>Microsoft Office PowerPoint</Application>
  <PresentationFormat>On-screen Show (4:3)</PresentationFormat>
  <Paragraphs>73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Tw Cen MT</vt:lpstr>
      <vt:lpstr>Wingdings</vt:lpstr>
      <vt:lpstr>Wingdings 2</vt:lpstr>
      <vt:lpstr>Median</vt:lpstr>
      <vt:lpstr>Week 8 Video 5</vt:lpstr>
      <vt:lpstr>Whew…</vt:lpstr>
      <vt:lpstr>We’ve discussed </vt:lpstr>
      <vt:lpstr>Lots of Methods</vt:lpstr>
      <vt:lpstr>To see what’s most prominent next year</vt:lpstr>
      <vt:lpstr>The field of data mining is changing quickly</vt:lpstr>
      <vt:lpstr>Final Notes</vt:lpstr>
      <vt:lpstr>PowerPoint Presentation</vt:lpstr>
      <vt:lpstr>To put it another way</vt:lpstr>
      <vt:lpstr>To put it another way</vt:lpstr>
      <vt:lpstr>Some potential future directions</vt:lpstr>
      <vt:lpstr>Some potential future directions</vt:lpstr>
      <vt:lpstr>Some potential future directions</vt:lpstr>
      <vt:lpstr>Some potential future directions</vt:lpstr>
      <vt:lpstr>To learn more</vt:lpstr>
      <vt:lpstr>Big Data in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</cp:lastModifiedBy>
  <cp:revision>221</cp:revision>
  <dcterms:created xsi:type="dcterms:W3CDTF">2013-06-14T05:25:54Z</dcterms:created>
  <dcterms:modified xsi:type="dcterms:W3CDTF">2023-03-10T12:46:19Z</dcterms:modified>
</cp:coreProperties>
</file>