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26"/>
  </p:notesMasterIdLst>
  <p:sldIdLst>
    <p:sldId id="258" r:id="rId2"/>
    <p:sldId id="285" r:id="rId3"/>
    <p:sldId id="290" r:id="rId4"/>
    <p:sldId id="288" r:id="rId5"/>
    <p:sldId id="289" r:id="rId6"/>
    <p:sldId id="291" r:id="rId7"/>
    <p:sldId id="304" r:id="rId8"/>
    <p:sldId id="292" r:id="rId9"/>
    <p:sldId id="301" r:id="rId10"/>
    <p:sldId id="305" r:id="rId11"/>
    <p:sldId id="302" r:id="rId12"/>
    <p:sldId id="295" r:id="rId13"/>
    <p:sldId id="306" r:id="rId14"/>
    <p:sldId id="296" r:id="rId15"/>
    <p:sldId id="297" r:id="rId16"/>
    <p:sldId id="298" r:id="rId17"/>
    <p:sldId id="303" r:id="rId18"/>
    <p:sldId id="299" r:id="rId19"/>
    <p:sldId id="265" r:id="rId20"/>
    <p:sldId id="266" r:id="rId21"/>
    <p:sldId id="269" r:id="rId22"/>
    <p:sldId id="270" r:id="rId23"/>
    <p:sldId id="307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1172" autoAdjust="0"/>
  </p:normalViewPr>
  <p:slideViewPr>
    <p:cSldViewPr>
      <p:cViewPr varScale="1">
        <p:scale>
          <a:sx n="81" d="100"/>
          <a:sy n="81" d="100"/>
        </p:scale>
        <p:origin x="53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38B93-A4AB-45C6-BB08-98400C0E315E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CE2A5-94E2-4767-8BE6-942ED7F620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3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1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51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25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87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31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01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1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5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8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28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77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391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D6FB2-DB9A-47C2-A482-FAEBAB1DCD3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86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3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91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14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35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86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95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3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E2F2C-BE43-4B58-8390-F4544B221850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063295-64FF-4D8F-A0CB-B51E59952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ixabay.com/p-215119/?no_redirec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7620000" cy="3962400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Intro to EDM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Which tools to use in class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0" y="1676400"/>
            <a:ext cx="7620000" cy="914400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Week 1, video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FA83-B7E9-2BAF-A3C1-C09E52BCB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fourth and fifth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EF39-42F6-9A9F-1B00-0E7FE6230BA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Lots of folks want to tell you what the fourth or fifth V are, in order to get you to cite them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Veracity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Value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Variability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Visualization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Validity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Velociraptors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8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educational data big?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400800"/>
            <a:ext cx="9164782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Public domain image from </a:t>
            </a:r>
            <a:r>
              <a:rPr lang="en-US" sz="2000" dirty="0">
                <a:hlinkClick r:id="rId2"/>
              </a:rPr>
              <a:t>https://pixabay.com/p-215119/?no_redirect</a:t>
            </a:r>
            <a:endParaRPr lang="en-US" sz="2000" dirty="0"/>
          </a:p>
        </p:txBody>
      </p:sp>
      <p:pic>
        <p:nvPicPr>
          <p:cNvPr id="1026" name="Picture 2" descr="Image result for mountain and tiny h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91" y="1771649"/>
            <a:ext cx="6172200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96291" y="2877416"/>
            <a:ext cx="2029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Google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2200" y="3550666"/>
            <a:ext cx="533400" cy="8689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98543" y="4315361"/>
            <a:ext cx="28120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PSLC </a:t>
            </a:r>
            <a:r>
              <a:rPr lang="en-US" sz="4000" b="1" dirty="0" err="1"/>
              <a:t>DataShop</a:t>
            </a:r>
            <a:endParaRPr lang="en-US" sz="40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162800" y="5531866"/>
            <a:ext cx="0" cy="2593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2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that big?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But the name of the course is big data in education!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that big?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But the name of the course is big data in education!</a:t>
            </a:r>
          </a:p>
          <a:p>
            <a:endParaRPr lang="en-US" dirty="0"/>
          </a:p>
          <a:p>
            <a:r>
              <a:rPr lang="en-US" dirty="0"/>
              <a:t>Thanks to someone in marketing in 2013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3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that big?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Big data in education </a:t>
            </a:r>
            <a:r>
              <a:rPr lang="en-US" b="1" i="1" dirty="0"/>
              <a:t>is </a:t>
            </a:r>
            <a:r>
              <a:rPr lang="en-US" dirty="0"/>
              <a:t>big</a:t>
            </a:r>
          </a:p>
          <a:p>
            <a:pPr lvl="1"/>
            <a:r>
              <a:rPr lang="en-US" dirty="0"/>
              <a:t>Big by comparison to most classical education research</a:t>
            </a:r>
          </a:p>
          <a:p>
            <a:pPr lvl="1"/>
            <a:r>
              <a:rPr lang="en-US" dirty="0"/>
              <a:t>Big compared to common data sets in many domains</a:t>
            </a:r>
          </a:p>
          <a:p>
            <a:endParaRPr lang="en-US" dirty="0"/>
          </a:p>
          <a:p>
            <a:r>
              <a:rPr lang="en-US" dirty="0"/>
              <a:t>But it’s not human genome project or </a:t>
            </a:r>
            <a:r>
              <a:rPr lang="en-US" dirty="0" err="1"/>
              <a:t>google</a:t>
            </a:r>
            <a:r>
              <a:rPr lang="en-US" dirty="0"/>
              <a:t> big</a:t>
            </a:r>
          </a:p>
        </p:txBody>
      </p:sp>
    </p:spTree>
    <p:extLst>
      <p:ext uri="{BB962C8B-B14F-4D97-AF65-F5344CB8AC3E}">
        <p14:creationId xmlns:p14="http://schemas.microsoft.com/office/powerpoint/2010/main" val="193766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</a:t>
            </a:r>
            <a:r>
              <a:rPr lang="en-US" b="1" i="1" dirty="0"/>
              <a:t>is</a:t>
            </a:r>
            <a:r>
              <a:rPr lang="en-US" dirty="0"/>
              <a:t> big enough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That differences in r</a:t>
            </a:r>
            <a:r>
              <a:rPr lang="en-US" baseline="30000" dirty="0"/>
              <a:t>2</a:t>
            </a:r>
            <a:r>
              <a:rPr lang="en-US" dirty="0"/>
              <a:t> of 0.0019 routinely come up as statistically significant </a:t>
            </a:r>
            <a:br>
              <a:rPr lang="en-US" dirty="0"/>
            </a:br>
            <a:r>
              <a:rPr lang="en-US" sz="2400" dirty="0"/>
              <a:t>(Wang, Heffernan, &amp; Beck, 2011; Wang &amp; Heffernan, 2013)</a:t>
            </a:r>
          </a:p>
        </p:txBody>
      </p:sp>
    </p:spTree>
    <p:extLst>
      <p:ext uri="{BB962C8B-B14F-4D97-AF65-F5344CB8AC3E}">
        <p14:creationId xmlns:p14="http://schemas.microsoft.com/office/powerpoint/2010/main" val="419519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will talk about 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Sometimes</a:t>
            </a:r>
          </a:p>
          <a:p>
            <a:r>
              <a:rPr lang="en-US" dirty="0"/>
              <a:t>But it will not be a focus of the class</a:t>
            </a:r>
          </a:p>
        </p:txBody>
      </p:sp>
    </p:spTree>
    <p:extLst>
      <p:ext uri="{BB962C8B-B14F-4D97-AF65-F5344CB8AC3E}">
        <p14:creationId xmlns:p14="http://schemas.microsoft.com/office/powerpoint/2010/main" val="358654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will talk about 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Sometimes</a:t>
            </a:r>
          </a:p>
          <a:p>
            <a:r>
              <a:rPr lang="en-US" dirty="0"/>
              <a:t>But it will not be a focus of the class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Also: statisticians note, terminology is sometimes conflicting between stats and data mining/machine learning</a:t>
            </a:r>
          </a:p>
          <a:p>
            <a:pPr lvl="1"/>
            <a:r>
              <a:rPr lang="en-US" dirty="0"/>
              <a:t>I’ll highlight particularly annoying cases where they emerge</a:t>
            </a:r>
          </a:p>
        </p:txBody>
      </p:sp>
    </p:spTree>
    <p:extLst>
      <p:ext uri="{BB962C8B-B14F-4D97-AF65-F5344CB8AC3E}">
        <p14:creationId xmlns:p14="http://schemas.microsoft.com/office/powerpoint/2010/main" val="313559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EDM/LA method</a:t>
            </a:r>
            <a:br>
              <a:rPr lang="en-US" dirty="0"/>
            </a:br>
            <a:r>
              <a:rPr lang="en-US" sz="2200" dirty="0"/>
              <a:t>(Baker &amp; Siemens, 2014, 2022; building off of Baker &amp; </a:t>
            </a:r>
            <a:r>
              <a:rPr lang="en-US" sz="2200" dirty="0" err="1"/>
              <a:t>Yacef</a:t>
            </a:r>
            <a:r>
              <a:rPr lang="en-US" sz="2200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Prediction</a:t>
            </a:r>
          </a:p>
          <a:p>
            <a:pPr lvl="1"/>
            <a:r>
              <a:rPr lang="en-US" dirty="0"/>
              <a:t>Classification</a:t>
            </a:r>
          </a:p>
          <a:p>
            <a:pPr lvl="1"/>
            <a:r>
              <a:rPr lang="en-US" dirty="0"/>
              <a:t>Regression</a:t>
            </a:r>
          </a:p>
          <a:p>
            <a:pPr lvl="1"/>
            <a:r>
              <a:rPr lang="en-US" dirty="0"/>
              <a:t>Latent Knowledge Estimation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Sequential Classifiers</a:t>
            </a:r>
          </a:p>
          <a:p>
            <a:r>
              <a:rPr lang="en-US" dirty="0"/>
              <a:t>Structure Discovery</a:t>
            </a:r>
          </a:p>
          <a:p>
            <a:pPr lvl="1"/>
            <a:r>
              <a:rPr lang="en-US" dirty="0"/>
              <a:t>Clustering</a:t>
            </a:r>
          </a:p>
          <a:p>
            <a:pPr lvl="1"/>
            <a:r>
              <a:rPr lang="en-US" dirty="0"/>
              <a:t>Factor Analysis</a:t>
            </a:r>
          </a:p>
          <a:p>
            <a:pPr lvl="1"/>
            <a:r>
              <a:rPr lang="en-US" dirty="0"/>
              <a:t>Domain Structure Discovery</a:t>
            </a:r>
          </a:p>
          <a:p>
            <a:pPr lvl="1"/>
            <a:r>
              <a:rPr lang="en-US" dirty="0"/>
              <a:t>Network Analysis</a:t>
            </a:r>
          </a:p>
          <a:p>
            <a:pPr lvl="1"/>
            <a:r>
              <a:rPr lang="en-US" dirty="0"/>
              <a:t>Epistemic Network Analysis</a:t>
            </a:r>
          </a:p>
          <a:p>
            <a:r>
              <a:rPr lang="en-US" dirty="0"/>
              <a:t>Relationship mining</a:t>
            </a:r>
          </a:p>
          <a:p>
            <a:pPr lvl="1"/>
            <a:r>
              <a:rPr lang="en-US" dirty="0"/>
              <a:t>Association rule mining</a:t>
            </a:r>
          </a:p>
          <a:p>
            <a:pPr lvl="1"/>
            <a:r>
              <a:rPr lang="en-US" dirty="0"/>
              <a:t>Correlation mining</a:t>
            </a:r>
          </a:p>
          <a:p>
            <a:pPr lvl="1"/>
            <a:r>
              <a:rPr lang="en-US" dirty="0"/>
              <a:t>Sequential pattern mining</a:t>
            </a:r>
          </a:p>
          <a:p>
            <a:pPr lvl="1"/>
            <a:r>
              <a:rPr lang="en-US" dirty="0"/>
              <a:t>Causal data mining</a:t>
            </a:r>
          </a:p>
          <a:p>
            <a:r>
              <a:rPr lang="en-US" dirty="0"/>
              <a:t>Visualization</a:t>
            </a:r>
          </a:p>
          <a:p>
            <a:r>
              <a:rPr lang="en-US" dirty="0"/>
              <a:t>Discovery with models</a:t>
            </a:r>
          </a:p>
        </p:txBody>
      </p:sp>
      <p:pic>
        <p:nvPicPr>
          <p:cNvPr id="3074" name="Picture 2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59" y="5108882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it.usyd.edu.au/about/people/staff/kalina.jpg"/>
          <p:cNvPicPr>
            <a:picLocks noChangeAspect="1" noChangeArrowheads="1"/>
          </p:cNvPicPr>
          <p:nvPr/>
        </p:nvPicPr>
        <p:blipFill>
          <a:blip r:embed="rId4" cstate="print"/>
          <a:srcRect l="24000" r="16000" b="24000"/>
          <a:stretch>
            <a:fillRect/>
          </a:stretch>
        </p:blipFill>
        <p:spPr bwMode="auto">
          <a:xfrm>
            <a:off x="7714993" y="5108882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190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Develop a model which can infer a single aspect of the data (predicted variable) from some combination of other aspects of the data (predictor variables)</a:t>
            </a:r>
          </a:p>
          <a:p>
            <a:endParaRPr lang="en-US" dirty="0"/>
          </a:p>
          <a:p>
            <a:r>
              <a:rPr lang="en-US" dirty="0"/>
              <a:t>Which students are off-task?</a:t>
            </a:r>
          </a:p>
          <a:p>
            <a:r>
              <a:rPr lang="en-US" dirty="0"/>
              <a:t>Which students will fail the class?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8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Data in Education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225" y="2533650"/>
            <a:ext cx="3492500" cy="2628900"/>
          </a:xfrm>
        </p:spPr>
      </p:pic>
    </p:spTree>
    <p:extLst>
      <p:ext uri="{BB962C8B-B14F-4D97-AF65-F5344CB8AC3E}">
        <p14:creationId xmlns:p14="http://schemas.microsoft.com/office/powerpoint/2010/main" val="427550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/>
              <a:t>No specific target or predictor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1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Discover relationships between variables in a data set with many variables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Discovery with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Pre-existing model (developed with EDM prediction methods… or clustering… or knowledge engineering)</a:t>
            </a:r>
          </a:p>
          <a:p>
            <a:endParaRPr lang="en-US" dirty="0"/>
          </a:p>
          <a:p>
            <a:r>
              <a:rPr lang="en-US" dirty="0"/>
              <a:t>Applied to data and used as a component in another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9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65874-66D2-E6EC-E220-CB594990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Generative AI/LLMs?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2B436-8899-0644-0535-B82A11846E4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some ways its own category</a:t>
            </a:r>
          </a:p>
          <a:p>
            <a:pPr lvl="1"/>
            <a:r>
              <a:rPr lang="en-US" dirty="0"/>
              <a:t>Automated content generation</a:t>
            </a:r>
          </a:p>
          <a:p>
            <a:pPr lvl="1"/>
            <a:r>
              <a:rPr lang="en-US" dirty="0"/>
              <a:t>Automated content adaptation</a:t>
            </a:r>
          </a:p>
          <a:p>
            <a:pPr lvl="1"/>
            <a:endParaRPr lang="en-US" dirty="0"/>
          </a:p>
          <a:p>
            <a:r>
              <a:rPr lang="en-US" dirty="0"/>
              <a:t>Also can be used in some existing areas</a:t>
            </a:r>
          </a:p>
          <a:p>
            <a:pPr lvl="1"/>
            <a:r>
              <a:rPr lang="en-US" dirty="0"/>
              <a:t>Originally sequential classification</a:t>
            </a:r>
          </a:p>
          <a:p>
            <a:pPr lvl="1"/>
            <a:r>
              <a:rPr lang="en-US" dirty="0"/>
              <a:t>But also now classification in general, new types of structure discovery (topic and code discovery)</a:t>
            </a:r>
          </a:p>
          <a:p>
            <a:pPr lvl="1"/>
            <a:endParaRPr lang="en-US" dirty="0"/>
          </a:p>
          <a:p>
            <a:r>
              <a:rPr lang="en-US" dirty="0"/>
              <a:t>Chapter 7 is now all about Generative AI/LLMs</a:t>
            </a:r>
          </a:p>
          <a:p>
            <a:pPr lvl="1"/>
            <a:r>
              <a:rPr lang="en-US" dirty="0"/>
              <a:t>New as of 8</a:t>
            </a:r>
            <a:r>
              <a:rPr lang="en-US" baseline="30000" dirty="0"/>
              <a:t>th</a:t>
            </a:r>
            <a:r>
              <a:rPr lang="en-US" dirty="0"/>
              <a:t> edition!</a:t>
            </a:r>
          </a:p>
          <a:p>
            <a:endParaRPr lang="en-US" dirty="0"/>
          </a:p>
          <a:p>
            <a:r>
              <a:rPr lang="en-US" dirty="0"/>
              <a:t>But it will also be mentioned throughout the course, where appropriate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1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EDM/LAK methods emerging for big data in education</a:t>
            </a:r>
          </a:p>
          <a:p>
            <a:r>
              <a:rPr lang="en-US"/>
              <a:t>In this class, you’ll learn the key methods and how to use them for</a:t>
            </a:r>
          </a:p>
          <a:p>
            <a:pPr lvl="1"/>
            <a:r>
              <a:rPr lang="en-US"/>
              <a:t>Promoting scientific discovery</a:t>
            </a:r>
          </a:p>
          <a:p>
            <a:pPr lvl="1"/>
            <a:r>
              <a:rPr lang="en-US"/>
              <a:t>Driving intervention and improvements in educational software and systems</a:t>
            </a:r>
          </a:p>
          <a:p>
            <a:r>
              <a:rPr lang="en-US"/>
              <a:t>Strengths &amp; weaknesses of methods for different applications</a:t>
            </a:r>
          </a:p>
          <a:p>
            <a:r>
              <a:rPr lang="en-US"/>
              <a:t>Is your analysis trustworthy? Is it applicable?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this MOOC, you’ll learn methods used for exploring big data in education</a:t>
            </a:r>
          </a:p>
        </p:txBody>
      </p:sp>
    </p:spTree>
    <p:extLst>
      <p:ext uri="{BB962C8B-B14F-4D97-AF65-F5344CB8AC3E}">
        <p14:creationId xmlns:p14="http://schemas.microsoft.com/office/powerpoint/2010/main" val="305534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International Educational Data Mining Society</a:t>
            </a:r>
          </a:p>
          <a:p>
            <a:pPr lvl="1"/>
            <a:r>
              <a:rPr lang="en-US" dirty="0"/>
              <a:t>First event: EDM workshop in 2005 (at AAAI)</a:t>
            </a:r>
          </a:p>
          <a:p>
            <a:pPr lvl="1"/>
            <a:r>
              <a:rPr lang="en-US" dirty="0"/>
              <a:t>First conference: EDM2008</a:t>
            </a:r>
          </a:p>
          <a:p>
            <a:pPr lvl="1"/>
            <a:r>
              <a:rPr lang="en-US" dirty="0"/>
              <a:t>Publishing JEDM since 2009</a:t>
            </a:r>
          </a:p>
          <a:p>
            <a:r>
              <a:rPr lang="en-US" dirty="0"/>
              <a:t>Society for Learning Analytics Research</a:t>
            </a:r>
          </a:p>
          <a:p>
            <a:pPr lvl="1"/>
            <a:r>
              <a:rPr lang="en-US" dirty="0"/>
              <a:t>First conference: LAK2011</a:t>
            </a:r>
          </a:p>
          <a:p>
            <a:pPr lvl="1"/>
            <a:r>
              <a:rPr lang="en-US" dirty="0"/>
              <a:t>Journal of Learning Analytics (founded 2012)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2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/>
              <a:t>Joint goal of exploring the “big data” now available on learners and learning</a:t>
            </a:r>
          </a:p>
          <a:p>
            <a:r>
              <a:rPr lang="en-US" dirty="0"/>
              <a:t>To promote</a:t>
            </a:r>
          </a:p>
          <a:p>
            <a:pPr lvl="1"/>
            <a:r>
              <a:rPr lang="en-US" dirty="0"/>
              <a:t>New scientific discoveries &amp; to advance learning sciences</a:t>
            </a:r>
          </a:p>
          <a:p>
            <a:pPr lvl="1"/>
            <a:r>
              <a:rPr lang="en-US" dirty="0"/>
              <a:t>Better assessment of learners along multiple dimensions</a:t>
            </a:r>
          </a:p>
          <a:p>
            <a:pPr lvl="2"/>
            <a:r>
              <a:rPr lang="en-US" dirty="0"/>
              <a:t>Social, cognitive, emotional, meta-cognitive, etc.</a:t>
            </a:r>
          </a:p>
          <a:p>
            <a:pPr lvl="1"/>
            <a:r>
              <a:rPr lang="en-US" dirty="0"/>
              <a:t>Better real-time support for learners</a:t>
            </a:r>
          </a:p>
          <a:p>
            <a:pPr lvl="2"/>
            <a:r>
              <a:rPr lang="en-US" dirty="0"/>
              <a:t>Adaptive learning systems</a:t>
            </a:r>
          </a:p>
          <a:p>
            <a:pPr lvl="2"/>
            <a:r>
              <a:rPr lang="en-US" dirty="0"/>
              <a:t>Actionable information for teachers and other school personnel</a:t>
            </a:r>
          </a:p>
        </p:txBody>
      </p:sp>
    </p:spTree>
    <p:extLst>
      <p:ext uri="{BB962C8B-B14F-4D97-AF65-F5344CB8AC3E}">
        <p14:creationId xmlns:p14="http://schemas.microsoft.com/office/powerpoint/2010/main" val="186051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course is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This course is about the key problems, methods, and open questions in the field</a:t>
            </a:r>
          </a:p>
          <a:p>
            <a:endParaRPr lang="en-US" dirty="0"/>
          </a:p>
          <a:p>
            <a:r>
              <a:rPr lang="en-US" dirty="0"/>
              <a:t>You’ll learn both classic methods and emerging methods – and some of them are emerging fast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8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we’re 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This course is now in its 8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It’s been amazing to watch all the changes that have happened in these years, and it’s been a great privilege to have had the opportunity to have been part of some of them</a:t>
            </a:r>
          </a:p>
          <a:p>
            <a:pPr lvl="1"/>
            <a:r>
              <a:rPr lang="en-US" dirty="0"/>
              <a:t>The hardest part has been keeping this course close to current, when things are moving so fast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8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methods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r>
              <a:rPr lang="en-US" dirty="0"/>
              <a:t>Some of the methods would be familiar to someone with a background in Data Mining or Machine Learning</a:t>
            </a:r>
          </a:p>
          <a:p>
            <a:r>
              <a:rPr lang="en-US" dirty="0"/>
              <a:t>Some of the methods would be familiar to someone with a background in Psychometrics or traditional Statistics</a:t>
            </a:r>
          </a:p>
          <a:p>
            <a:r>
              <a:rPr lang="en-US" dirty="0"/>
              <a:t>You don’t have to have either of these backgrounds to get something out of the course</a:t>
            </a:r>
          </a:p>
          <a:p>
            <a:pPr lvl="1"/>
            <a:r>
              <a:rPr lang="en-US" dirty="0"/>
              <a:t>Pick and choose what you find most useful</a:t>
            </a:r>
          </a:p>
          <a:p>
            <a:pPr lvl="1"/>
            <a:r>
              <a:rPr lang="en-US" dirty="0"/>
              <a:t>Over the years, the students who have gotten the most out of this course are the ones who focus in on what they find most useful</a:t>
            </a:r>
          </a:p>
        </p:txBody>
      </p:sp>
    </p:spTree>
    <p:extLst>
      <p:ext uri="{BB962C8B-B14F-4D97-AF65-F5344CB8AC3E}">
        <p14:creationId xmlns:p14="http://schemas.microsoft.com/office/powerpoint/2010/main" val="80171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data “big”?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Laney (2000) “The Three Vs”</a:t>
            </a:r>
          </a:p>
          <a:p>
            <a:endParaRPr lang="en-US" dirty="0"/>
          </a:p>
          <a:p>
            <a:r>
              <a:rPr lang="en-US" dirty="0"/>
              <a:t>Volume</a:t>
            </a:r>
          </a:p>
          <a:p>
            <a:pPr lvl="1"/>
            <a:r>
              <a:rPr lang="en-US" dirty="0"/>
              <a:t>How much total data?</a:t>
            </a:r>
          </a:p>
          <a:p>
            <a:r>
              <a:rPr lang="en-US" dirty="0"/>
              <a:t>Velocity</a:t>
            </a:r>
          </a:p>
          <a:p>
            <a:pPr lvl="1"/>
            <a:r>
              <a:rPr lang="en-US" dirty="0"/>
              <a:t>How fast is data coming in?</a:t>
            </a:r>
            <a:br>
              <a:rPr lang="en-US" dirty="0"/>
            </a:br>
            <a:r>
              <a:rPr lang="en-US" dirty="0"/>
              <a:t>(and how fast do you have to handle it?)</a:t>
            </a:r>
          </a:p>
          <a:p>
            <a:r>
              <a:rPr lang="en-US" dirty="0"/>
              <a:t>Variety</a:t>
            </a:r>
          </a:p>
          <a:p>
            <a:pPr lvl="1"/>
            <a:r>
              <a:rPr lang="en-US" dirty="0"/>
              <a:t>Incompatible formats, non-aligned data structures, inconsistent data semantics</a:t>
            </a:r>
          </a:p>
        </p:txBody>
      </p:sp>
    </p:spTree>
    <p:extLst>
      <p:ext uri="{BB962C8B-B14F-4D97-AF65-F5344CB8AC3E}">
        <p14:creationId xmlns:p14="http://schemas.microsoft.com/office/powerpoint/2010/main" val="398857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5165</TotalTime>
  <Words>930</Words>
  <Application>Microsoft Office PowerPoint</Application>
  <PresentationFormat>On-screen Show (4:3)</PresentationFormat>
  <Paragraphs>157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Tw Cen MT</vt:lpstr>
      <vt:lpstr>Wingdings</vt:lpstr>
      <vt:lpstr>Wingdings 2</vt:lpstr>
      <vt:lpstr>Median</vt:lpstr>
      <vt:lpstr>Intro to EDM Which tools to use in class   </vt:lpstr>
      <vt:lpstr>Big Data in Education</vt:lpstr>
      <vt:lpstr>This textbook</vt:lpstr>
      <vt:lpstr>Two communities</vt:lpstr>
      <vt:lpstr>Two communities</vt:lpstr>
      <vt:lpstr>What this course is about</vt:lpstr>
      <vt:lpstr>Where we’re at </vt:lpstr>
      <vt:lpstr>Where do methods come from?</vt:lpstr>
      <vt:lpstr>What makes data “big”?</vt:lpstr>
      <vt:lpstr>The fourth and fifth V</vt:lpstr>
      <vt:lpstr>Is educational data big?</vt:lpstr>
      <vt:lpstr>Not that big?</vt:lpstr>
      <vt:lpstr>Not that big?</vt:lpstr>
      <vt:lpstr>Not that big?</vt:lpstr>
      <vt:lpstr>It is big enough</vt:lpstr>
      <vt:lpstr>I will talk about statistical significance</vt:lpstr>
      <vt:lpstr>I will talk about statistical significance</vt:lpstr>
      <vt:lpstr>Types of EDM/LA method (Baker &amp; Siemens, 2014, 2022; building off of Baker &amp; Yacef, 2009)</vt:lpstr>
      <vt:lpstr>Prediction</vt:lpstr>
      <vt:lpstr>Structure Discovery</vt:lpstr>
      <vt:lpstr>Relationship Mining</vt:lpstr>
      <vt:lpstr>Discovery with Models</vt:lpstr>
      <vt:lpstr>What about Generative AI/LLMs?</vt:lpstr>
      <vt:lpstr>Closing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slides/videos DRAFT -- Coursera Big Data MOOC v2</dc:title>
  <dc:creator>KG</dc:creator>
  <cp:lastModifiedBy>Ryan Baker</cp:lastModifiedBy>
  <cp:revision>60</cp:revision>
  <dcterms:created xsi:type="dcterms:W3CDTF">2013-04-05T02:37:33Z</dcterms:created>
  <dcterms:modified xsi:type="dcterms:W3CDTF">2024-03-11T13:38:16Z</dcterms:modified>
</cp:coreProperties>
</file>