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95" r:id="rId6"/>
    <p:sldId id="296" r:id="rId7"/>
    <p:sldId id="297" r:id="rId8"/>
    <p:sldId id="298" r:id="rId9"/>
    <p:sldId id="291" r:id="rId10"/>
    <p:sldId id="293" r:id="rId11"/>
    <p:sldId id="294" r:id="rId12"/>
    <p:sldId id="299" r:id="rId13"/>
    <p:sldId id="301" r:id="rId14"/>
    <p:sldId id="300" r:id="rId15"/>
    <p:sldId id="290" r:id="rId16"/>
    <p:sldId id="283" r:id="rId17"/>
    <p:sldId id="284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2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05105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906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81873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0933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4767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023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4299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Shape 37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44421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8" name="Shape 43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30629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4" name="Shape 4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5" name="Shape 44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4069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9264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3018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9063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3116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8047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3413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9641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7967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lvl="2"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lvl="3"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0" y="1600200"/>
            <a:ext cx="1295400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1371600" y="1600200"/>
            <a:ext cx="77724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4823618" y="2339182"/>
            <a:ext cx="5516562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480217" y="586582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553200" y="6248403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457202" y="6248207"/>
            <a:ext cx="55734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/>
          <p:nvPr/>
        </p:nvSpPr>
        <p:spPr>
          <a:xfrm>
            <a:off x="6096317" y="0"/>
            <a:ext cx="32003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6142037" y="609600"/>
            <a:ext cx="228600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6142037" y="0"/>
            <a:ext cx="228600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buClr>
                <a:schemeClr val="accent2"/>
              </a:buClr>
              <a:buFont typeface="Noto Symbol"/>
              <a:buNone/>
              <a:defRPr/>
            </a:lvl1pPr>
            <a:lvl2pPr marL="457200" marR="0" lvl="1" indent="0" algn="ctr" rtl="0">
              <a:spcBef>
                <a:spcPts val="550"/>
              </a:spcBef>
              <a:buClr>
                <a:schemeClr val="accent1"/>
              </a:buClr>
              <a:buFont typeface="Noto Symbol"/>
              <a:buNone/>
              <a:defRPr/>
            </a:lvl2pPr>
            <a:lvl3pPr marL="914400" marR="0" lvl="2" indent="0" algn="ctr" rtl="0">
              <a:spcBef>
                <a:spcPts val="500"/>
              </a:spcBef>
              <a:buClr>
                <a:schemeClr val="accent2"/>
              </a:buClr>
              <a:buFont typeface="Noto Symbo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chemeClr val="accent3"/>
              </a:buClr>
              <a:buFont typeface="Noto Symbo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/>
            </a:lvl5pPr>
            <a:lvl6pPr marL="2286000" marR="0" lvl="5" indent="0" algn="ctr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6pPr>
            <a:lvl7pPr marL="2743200" marR="0" lvl="6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7pPr>
            <a:lvl8pPr marL="3200400" marR="0" lvl="7" indent="0" algn="ctr" rtl="0">
              <a:spcBef>
                <a:spcPts val="360"/>
              </a:spcBef>
              <a:buClr>
                <a:schemeClr val="accent3"/>
              </a:buClr>
              <a:buFont typeface="Noto Symbol"/>
              <a:buNone/>
              <a:defRPr/>
            </a:lvl8pPr>
            <a:lvl9pPr marL="3657600" marR="0" lvl="8" indent="0" algn="ctr" rtl="0">
              <a:spcBef>
                <a:spcPts val="360"/>
              </a:spcBef>
              <a:buClr>
                <a:schemeClr val="accent4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2085392" y="236538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399" cy="869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199" cy="869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199" cy="4343400"/>
          </a:xfrm>
          <a:prstGeom prst="rect">
            <a:avLst/>
          </a:prstGeom>
          <a:solidFill>
            <a:schemeClr val="accent2"/>
          </a:solidFill>
          <a:ln w="50800" cap="sq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spcAft>
                <a:spcPts val="1000"/>
              </a:spcAft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799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-9144" y="4572000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/>
          <p:nvPr/>
        </p:nvSpPr>
        <p:spPr>
          <a:xfrm>
            <a:off x="-9144" y="4663439"/>
            <a:ext cx="1463039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1545336" y="4654296"/>
            <a:ext cx="7598663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0" y="4667248"/>
            <a:ext cx="1447800" cy="6635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1600200" y="624820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idx="2"/>
          </p:nvPr>
        </p:nvSpPr>
        <p:spPr>
          <a:xfrm>
            <a:off x="1560575" y="0"/>
            <a:ext cx="7583423" cy="4568952"/>
          </a:xfrm>
          <a:prstGeom prst="rect">
            <a:avLst/>
          </a:prstGeom>
          <a:solidFill>
            <a:srgbClr val="E9F0F5"/>
          </a:solidFill>
          <a:ln>
            <a:noFill/>
          </a:ln>
        </p:spPr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2426207" y="-213359"/>
            <a:ext cx="4526279" cy="815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Classifiers, Part 2</a:t>
            </a:r>
          </a:p>
          <a:p>
            <a:pPr marL="0" marR="0" lvl="0" indent="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Week 1, Video 4</a:t>
            </a:r>
            <a:br>
              <a:rPr lang="en-US" sz="395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95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Random Forest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Good with relatively small-scale data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Relatively interpretable among contemporary algorithms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You can extract which features are most important to the model’s predictions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6184685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XGBoost</a:t>
            </a: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Tree Boosting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dirty="0"/>
              <a:t>“</a:t>
            </a:r>
            <a:r>
              <a:rPr lang="en-US" sz="2800" dirty="0" err="1"/>
              <a:t>eXtreme</a:t>
            </a:r>
            <a:r>
              <a:rPr lang="en-US" sz="2800" dirty="0"/>
              <a:t> Gradient Boosting”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dirty="0"/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dirty="0"/>
              <a:t>Builds a lot of small trees (4-8 levels) on optimized subsets of the data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dirty="0"/>
              <a:t>Tries to iteratively figure out what combination of small trees best fits the data</a:t>
            </a:r>
            <a:endParaRPr lang="en-US" sz="28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603994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XGBoost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sz="2800" dirty="0"/>
              <a:t>A lot of clever tricks to improve fit, including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dirty="0"/>
              <a:t>Adding trees greedily, and progressively shrinking the contribution of earlier trees in sequence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dirty="0"/>
              <a:t>Attempts to learn how to handle sparse parts of the space as well as denser parts of the space by learning better defaults when there is a lack of information, for the specific data set</a:t>
            </a:r>
            <a:endParaRPr lang="en-US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7878356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23825" y="228600"/>
            <a:ext cx="9020175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Other popular boosting algorithms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sz="2800" dirty="0" err="1"/>
              <a:t>CatBoost</a:t>
            </a:r>
            <a:r>
              <a:rPr lang="en-US" sz="2800" dirty="0"/>
              <a:t> – better when predictor variables are categorical</a:t>
            </a:r>
          </a:p>
          <a:p>
            <a:endParaRPr lang="en-US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US" sz="2800" dirty="0">
                <a:solidFill>
                  <a:schemeClr val="dk1"/>
                </a:solidFill>
              </a:rPr>
              <a:t>Explainable Boosting Machines – fits trees to individual features and pairs of features, then adds them to </a:t>
            </a:r>
            <a:r>
              <a:rPr lang="en-US" sz="2800">
                <a:solidFill>
                  <a:schemeClr val="dk1"/>
                </a:solidFill>
              </a:rPr>
              <a:t>full model incrementally</a:t>
            </a:r>
            <a:r>
              <a:rPr lang="en-US" sz="2800" dirty="0">
                <a:solidFill>
                  <a:schemeClr val="dk1"/>
                </a:solidFill>
              </a:rPr>
              <a:t>, so that contribution of each feature is clearer</a:t>
            </a:r>
            <a:endParaRPr lang="en-US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0751392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 just for classification!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sz="2800" dirty="0"/>
              <a:t>Just like you can use trees for regression</a:t>
            </a:r>
          </a:p>
          <a:p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can combine them for </a:t>
            </a:r>
            <a:r>
              <a:rPr lang="en-US" sz="2800" dirty="0">
                <a:solidFill>
                  <a:schemeClr val="dk1"/>
                </a:solidFill>
              </a:rPr>
              <a:t>regression</a:t>
            </a:r>
          </a:p>
          <a:p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Both Random Forest and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XGBoost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can be used </a:t>
            </a:r>
            <a:r>
              <a:rPr lang="en-US" sz="2800" dirty="0">
                <a:solidFill>
                  <a:schemeClr val="dk1"/>
                </a:solidFill>
              </a:rPr>
              <a:t>for regression</a:t>
            </a:r>
            <a:endParaRPr lang="en-US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7257413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Few Other Classifiers Worthy of Mention</a:t>
            </a:r>
          </a:p>
        </p:txBody>
      </p:sp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Decision Rules – tend to underfit, great for understanding data better 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K*/</a:t>
            </a:r>
            <a:r>
              <a:rPr lang="en-US" sz="29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Knn</a:t>
            </a: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sometimes uniquely successful when data is highly divergent, doesn’t scale well 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 Vector Machines – good with high-dimensionality data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See previous editions of the course</a:t>
            </a:r>
          </a:p>
          <a:p>
            <a:pPr indent="-320040">
              <a:spcBef>
                <a:spcPts val="0"/>
              </a:spcBef>
              <a:buSzPct val="59999"/>
            </a:pP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344785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Later Lectures</a:t>
            </a:r>
          </a:p>
        </p:txBody>
      </p:sp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20040">
              <a:spcBef>
                <a:spcPts val="0"/>
              </a:spcBef>
              <a:buSzPct val="59999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Neural Networks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Goodness </a:t>
            </a: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metrics for comparing classifiers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Validating classifiers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Classifier conservatism and over-fitting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Next Lecture</a:t>
            </a:r>
          </a:p>
        </p:txBody>
      </p:sp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case study in classification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Classification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is something you want to predict (“the label”)</a:t>
            </a:r>
          </a:p>
          <a:p>
            <a:pPr marL="320040" marR="0" lvl="0" indent="-32004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thing you want to predict is categorical</a:t>
            </a:r>
          </a:p>
          <a:p>
            <a:pPr marL="812800" marR="0" lvl="1" indent="-457200" algn="l" rtl="0">
              <a:spcBef>
                <a:spcPts val="55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answer is one of a set of categories, not a number</a:t>
            </a:r>
          </a:p>
          <a:p>
            <a:pPr marL="640080" marR="0" lvl="1" indent="-28448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 a Previous Class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 Regression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Logistic Regression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Decision Trees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Today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Classifiers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conservative than neural networks (coming up!)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Less conservative than logistic regression, single decision trees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Big Idea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one model is good…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Perhaps many models are better!</a:t>
            </a:r>
          </a:p>
        </p:txBody>
      </p:sp>
    </p:spTree>
    <p:extLst>
      <p:ext uri="{BB962C8B-B14F-4D97-AF65-F5344CB8AC3E}">
        <p14:creationId xmlns:p14="http://schemas.microsoft.com/office/powerpoint/2010/main" val="326389674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Ensembling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Build a bunch of different models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Combine their predictions together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Voting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Averaging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Weighted Averaging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Use a Classifier to Combine Classifiers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Other, Fancier Approaches</a:t>
            </a:r>
          </a:p>
        </p:txBody>
      </p:sp>
    </p:spTree>
    <p:extLst>
      <p:ext uri="{BB962C8B-B14F-4D97-AF65-F5344CB8AC3E}">
        <p14:creationId xmlns:p14="http://schemas.microsoft.com/office/powerpoint/2010/main" val="122645594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Ensembling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could be totally different algorithms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 err="1">
                <a:solidFill>
                  <a:schemeClr val="dk1"/>
                </a:solidFill>
              </a:rPr>
              <a:t>Sometims</a:t>
            </a:r>
            <a:r>
              <a:rPr lang="en-US" sz="2900" dirty="0">
                <a:solidFill>
                  <a:schemeClr val="dk1"/>
                </a:solidFill>
              </a:rPr>
              <a:t> c</a:t>
            </a: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alled stacking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could be the same algorithm, but on different subsets of the data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practice, the latter is more common, and the most popular way to do it is with trees</a:t>
            </a:r>
          </a:p>
        </p:txBody>
      </p:sp>
    </p:spTree>
    <p:extLst>
      <p:ext uri="{BB962C8B-B14F-4D97-AF65-F5344CB8AC3E}">
        <p14:creationId xmlns:p14="http://schemas.microsoft.com/office/powerpoint/2010/main" val="3707663320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Bagging or Boosting?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Bagging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Fit a bunch of models in parallel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>
              <a:spcBef>
                <a:spcPts val="0"/>
              </a:spcBef>
              <a:buSzPct val="59999"/>
            </a:pPr>
            <a:r>
              <a:rPr lang="en-US" sz="2900" dirty="0">
                <a:solidFill>
                  <a:schemeClr val="dk1"/>
                </a:solidFill>
              </a:rPr>
              <a:t>Boosting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Fit a bunch of models one after the other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Later classifiers try to correct errors in earlier models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lvl="1" indent="0">
              <a:spcBef>
                <a:spcPts val="0"/>
              </a:spcBef>
              <a:buSzPct val="59999"/>
              <a:buNone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0516674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12647" y="138165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Random Forest: Tree Bagging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Split the training data into random subsets of dat</a:t>
            </a:r>
            <a:r>
              <a:rPr lang="en-US" sz="2900" dirty="0">
                <a:solidFill>
                  <a:schemeClr val="dk1"/>
                </a:solidFill>
              </a:rPr>
              <a:t>a points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For each subset, take a random set of the data features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Build a decision tree on the resultant data set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Take all the trees, each tree gets one vote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75212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518</Words>
  <Application>Microsoft Office PowerPoint</Application>
  <PresentationFormat>On-screen Show (4:3)</PresentationFormat>
  <Paragraphs>105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Noto Symbol</vt:lpstr>
      <vt:lpstr>Arial</vt:lpstr>
      <vt:lpstr>Calibri</vt:lpstr>
      <vt:lpstr>Wingdings</vt:lpstr>
      <vt:lpstr>Median</vt:lpstr>
      <vt:lpstr>Week 1, Video 4 </vt:lpstr>
      <vt:lpstr>Classification</vt:lpstr>
      <vt:lpstr>In a Previous Class</vt:lpstr>
      <vt:lpstr>Today</vt:lpstr>
      <vt:lpstr>The Big Idea</vt:lpstr>
      <vt:lpstr>Ensembling</vt:lpstr>
      <vt:lpstr>Ensembling</vt:lpstr>
      <vt:lpstr>Bagging or Boosting?</vt:lpstr>
      <vt:lpstr>Random Forest: Tree Bagging</vt:lpstr>
      <vt:lpstr>Random Forest</vt:lpstr>
      <vt:lpstr>XGBoost: Tree Boosting</vt:lpstr>
      <vt:lpstr>XGBoost</vt:lpstr>
      <vt:lpstr>Other popular boosting algorithms</vt:lpstr>
      <vt:lpstr>Not just for classification!</vt:lpstr>
      <vt:lpstr>A Few Other Classifiers Worthy of Mention</vt:lpstr>
      <vt:lpstr>Later Lectures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1, Video 4</dc:title>
  <dc:creator>Chelsea ~</dc:creator>
  <cp:lastModifiedBy>Ryan Baker</cp:lastModifiedBy>
  <cp:revision>38</cp:revision>
  <dcterms:modified xsi:type="dcterms:W3CDTF">2024-03-11T15:20:44Z</dcterms:modified>
</cp:coreProperties>
</file>