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474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71" r:id="rId15"/>
    <p:sldId id="275" r:id="rId16"/>
    <p:sldId id="291" r:id="rId17"/>
    <p:sldId id="292" r:id="rId18"/>
    <p:sldId id="483" r:id="rId19"/>
    <p:sldId id="293" r:id="rId20"/>
    <p:sldId id="484" r:id="rId21"/>
    <p:sldId id="485" r:id="rId22"/>
    <p:sldId id="481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ol" initials="C" lastIdx="5" clrIdx="0"/>
  <p:cmAuthor id="1" name="CIS" initials="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FF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62" y="278"/>
      </p:cViewPr>
      <p:guideLst>
        <p:guide orient="horz" pos="1620"/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0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BCDF91-9D13-43F9-9625-2225DCAC869D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6DED6F-7A84-44C9-B17B-E3EDBF527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355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4395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6DED6F-7A84-44C9-B17B-E3EDBF527E1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87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40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2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4"/>
            <a:ext cx="2209800" cy="365125"/>
          </a:xfrm>
        </p:spPr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5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2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1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1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9"/>
          </a:xfrm>
        </p:spPr>
        <p:txBody>
          <a:bodyPr rtlCol="0"/>
          <a:lstStyle>
            <a:lvl1pPr>
              <a:defRPr sz="2800"/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8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E6D4F41-B7F8-450D-8DE6-B92F1B21BFCD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4" y="6248208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3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66FEB1-07DF-4982-8EF2-A7244CDFE6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371602" y="2743202"/>
            <a:ext cx="7123113" cy="2819399"/>
          </a:xfrm>
        </p:spPr>
        <p:txBody>
          <a:bodyPr>
            <a:normAutofit/>
          </a:bodyPr>
          <a:lstStyle/>
          <a:p>
            <a:r>
              <a:rPr lang="en-US" dirty="0"/>
              <a:t>Explainable AI (</a:t>
            </a:r>
            <a:r>
              <a:rPr lang="en-US" dirty="0" err="1"/>
              <a:t>xAI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 1 Video 7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understand how the model works</a:t>
            </a:r>
          </a:p>
          <a:p>
            <a:r>
              <a:rPr lang="en-US" dirty="0"/>
              <a:t>Need to understand why the model is better than (simpler) alternatives</a:t>
            </a:r>
          </a:p>
          <a:p>
            <a:r>
              <a:rPr lang="en-US" dirty="0"/>
              <a:t>Understanding of this why should either</a:t>
            </a:r>
          </a:p>
          <a:p>
            <a:pPr lvl="1"/>
            <a:r>
              <a:rPr lang="en-US" dirty="0"/>
              <a:t>advance our understanding of how learners learn the relevant material </a:t>
            </a:r>
          </a:p>
          <a:p>
            <a:pPr lvl="1"/>
            <a:r>
              <a:rPr lang="en-US" dirty="0"/>
              <a:t>or have clear implications for instructional improvements</a:t>
            </a:r>
          </a:p>
          <a:p>
            <a:pPr lvl="1"/>
            <a:r>
              <a:rPr lang="en-US" dirty="0"/>
              <a:t>or both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1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Facilitated by interpretable and meaningful predictors</a:t>
            </a:r>
          </a:p>
          <a:p>
            <a:r>
              <a:rPr lang="en-US" dirty="0"/>
              <a:t>Facilitated by designing predictors based on theory</a:t>
            </a:r>
          </a:p>
          <a:p>
            <a:endParaRPr lang="en-US" dirty="0"/>
          </a:p>
          <a:p>
            <a:r>
              <a:rPr lang="en-US" dirty="0"/>
              <a:t>Facilitated by predicting a variable that is well-defined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81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Interpretable models tend to be relatively parsimonious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11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B110C-7DA8-401E-BC59-9ED785EA8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compare these to </a:t>
            </a:r>
            <a:br>
              <a:rPr lang="en-US" dirty="0"/>
            </a:br>
            <a:r>
              <a:rPr lang="en-US" dirty="0"/>
              <a:t>uninterpretable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B0917-FF25-47C9-8790-8BABE4551D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Can’t understand how the model works</a:t>
            </a:r>
          </a:p>
          <a:p>
            <a:r>
              <a:rPr lang="en-US" dirty="0"/>
              <a:t>Can’t explain why the model is better than (simpler) alternatives</a:t>
            </a:r>
          </a:p>
          <a:p>
            <a:r>
              <a:rPr lang="en-US" dirty="0"/>
              <a:t>Doesn’t</a:t>
            </a:r>
          </a:p>
          <a:p>
            <a:pPr lvl="1"/>
            <a:r>
              <a:rPr lang="en-US" dirty="0"/>
              <a:t>advance our understanding of how learners learn the relevant material </a:t>
            </a:r>
          </a:p>
          <a:p>
            <a:pPr lvl="1"/>
            <a:r>
              <a:rPr lang="en-US" dirty="0"/>
              <a:t>or have clear implications for instructional improvements</a:t>
            </a:r>
          </a:p>
          <a:p>
            <a:endParaRPr lang="en-US" dirty="0"/>
          </a:p>
          <a:p>
            <a:r>
              <a:rPr lang="en-US" dirty="0"/>
              <a:t>It just predicts better</a:t>
            </a:r>
          </a:p>
        </p:txBody>
      </p:sp>
    </p:spTree>
    <p:extLst>
      <p:ext uri="{BB962C8B-B14F-4D97-AF65-F5344CB8AC3E}">
        <p14:creationId xmlns:p14="http://schemas.microsoft.com/office/powerpoint/2010/main" val="50828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Let’s compare these to </a:t>
            </a:r>
            <a:br>
              <a:rPr lang="en-US" dirty="0"/>
            </a:br>
            <a:r>
              <a:rPr lang="en-US" dirty="0"/>
              <a:t>uninterpretable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Less likely to have interpretable and meaningful predictors</a:t>
            </a:r>
          </a:p>
          <a:p>
            <a:pPr lvl="1"/>
            <a:r>
              <a:rPr lang="en-US" dirty="0"/>
              <a:t>But could also be combining these interpretable and meaningful predictors in uninterpretable ways</a:t>
            </a:r>
          </a:p>
          <a:p>
            <a:endParaRPr lang="en-US" dirty="0"/>
          </a:p>
          <a:p>
            <a:r>
              <a:rPr lang="en-US" dirty="0"/>
              <a:t>More likely to be predicting a variable that is itself hard to interpret</a:t>
            </a:r>
          </a:p>
          <a:p>
            <a:endParaRPr lang="en-US" dirty="0"/>
          </a:p>
          <a:p>
            <a:r>
              <a:rPr lang="en-US" dirty="0"/>
              <a:t>Less likely to be parsimonious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30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16F11-8491-456E-8EED-72CADD385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can we tell if a predictor is “interpretable and meaningful”?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FD578-2F89-4E50-B106-BCE3814650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“Just-so stories”</a:t>
            </a:r>
          </a:p>
          <a:p>
            <a:endParaRPr lang="en-US" dirty="0"/>
          </a:p>
          <a:p>
            <a:r>
              <a:rPr lang="en-US" dirty="0"/>
              <a:t>Can we tell a plausible narrative story about how a predictor would influence or correlate to the variable being predicted?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183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Increasingly, work has attempted to explain contemporary AI models that are – in themselves – hard to interpret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Samek</a:t>
            </a:r>
            <a:r>
              <a:rPr lang="en-US" dirty="0"/>
              <a:t> et al., 2018)</a:t>
            </a:r>
          </a:p>
        </p:txBody>
      </p:sp>
    </p:spTree>
    <p:extLst>
      <p:ext uri="{BB962C8B-B14F-4D97-AF65-F5344CB8AC3E}">
        <p14:creationId xmlns:p14="http://schemas.microsoft.com/office/powerpoint/2010/main" val="1483283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Contribution of predictor</a:t>
            </a:r>
          </a:p>
          <a:p>
            <a:pPr lvl="1"/>
            <a:r>
              <a:rPr lang="en-US" dirty="0"/>
              <a:t>How much worse does the model do without the predictor?</a:t>
            </a:r>
          </a:p>
          <a:p>
            <a:pPr lvl="1"/>
            <a:r>
              <a:rPr lang="en-US" dirty="0"/>
              <a:t>What proportion of models within an ensemble contain the predictor? (This is what Random Forest uses)</a:t>
            </a:r>
          </a:p>
          <a:p>
            <a:pPr lvl="1"/>
            <a:r>
              <a:rPr lang="en-US" dirty="0"/>
              <a:t>The average of the predictor’s contribution to the final prediction in all possible scenarios (SHAP values)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82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Sensitivity analysis</a:t>
            </a:r>
          </a:p>
          <a:p>
            <a:pPr lvl="1"/>
            <a:r>
              <a:rPr lang="en-US" dirty="0"/>
              <a:t>If we change each of the predictors, which predictor changes most impact the prediction? (LIME)</a:t>
            </a:r>
          </a:p>
          <a:p>
            <a:pPr lvl="1"/>
            <a:r>
              <a:rPr lang="en-US" dirty="0"/>
              <a:t>Which predictor values cannot change, or the prediction would change? (CEM)</a:t>
            </a:r>
          </a:p>
          <a:p>
            <a:pPr lvl="1"/>
            <a:r>
              <a:rPr lang="en-US" dirty="0"/>
              <a:t>What are the smallest changes to predictors that would change the prediction? (</a:t>
            </a:r>
            <a:r>
              <a:rPr lang="en-US" dirty="0" err="1"/>
              <a:t>DiCE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34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BA2B3-E39F-42B1-9D68-53268F620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 Methods for 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063C24-F238-4A19-B08B-9066DA4E9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Layer-wise relevance propagation (LRP)</a:t>
            </a:r>
          </a:p>
          <a:p>
            <a:pPr lvl="1"/>
            <a:r>
              <a:rPr lang="en-US" dirty="0"/>
              <a:t>Take the result and run neural network backwards</a:t>
            </a:r>
          </a:p>
          <a:p>
            <a:pPr lvl="1"/>
            <a:r>
              <a:rPr lang="en-US" dirty="0"/>
              <a:t>Which specific predictors/values stay the same as the original data? </a:t>
            </a:r>
          </a:p>
        </p:txBody>
      </p:sp>
    </p:spTree>
    <p:extLst>
      <p:ext uri="{BB962C8B-B14F-4D97-AF65-F5344CB8AC3E}">
        <p14:creationId xmlns:p14="http://schemas.microsoft.com/office/powerpoint/2010/main" val="104768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reasons for a specific prediction can be explained to a human</a:t>
            </a:r>
          </a:p>
        </p:txBody>
      </p:sp>
    </p:spTree>
    <p:extLst>
      <p:ext uri="{BB962C8B-B14F-4D97-AF65-F5344CB8AC3E}">
        <p14:creationId xmlns:p14="http://schemas.microsoft.com/office/powerpoint/2010/main" val="3641747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5B46-2A63-84BC-5A4A-34E50D00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Methods getting more and more advanced, but…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E850C-9FCE-554B-3ACF-5BC785CB746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They often don’t produce the same answer (Swamy et al., 2022)</a:t>
            </a:r>
          </a:p>
          <a:p>
            <a:pPr lvl="1"/>
            <a:r>
              <a:rPr lang="en-US" dirty="0"/>
              <a:t>LIME was the most outlier of the metrics studied in that paper</a:t>
            </a:r>
          </a:p>
          <a:p>
            <a:endParaRPr lang="en-US" dirty="0"/>
          </a:p>
          <a:p>
            <a:r>
              <a:rPr lang="en-US" dirty="0"/>
              <a:t>Which means that it matters which </a:t>
            </a:r>
            <a:r>
              <a:rPr lang="en-US" dirty="0" err="1"/>
              <a:t>explainability</a:t>
            </a:r>
            <a:r>
              <a:rPr lang="en-US" dirty="0"/>
              <a:t> metric(s) you choose -- necessary to think about what you really want to know</a:t>
            </a:r>
          </a:p>
        </p:txBody>
      </p:sp>
    </p:spTree>
    <p:extLst>
      <p:ext uri="{BB962C8B-B14F-4D97-AF65-F5344CB8AC3E}">
        <p14:creationId xmlns:p14="http://schemas.microsoft.com/office/powerpoint/2010/main" val="217849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C5B46-2A63-84BC-5A4A-34E50D001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about interaction effects?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E850C-9FCE-554B-3ACF-5BC785CB746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6800"/>
          </a:xfrm>
        </p:spPr>
        <p:txBody>
          <a:bodyPr>
            <a:normAutofit/>
          </a:bodyPr>
          <a:lstStyle/>
          <a:p>
            <a:r>
              <a:rPr lang="en-US" dirty="0"/>
              <a:t>Canonical </a:t>
            </a:r>
            <a:r>
              <a:rPr lang="en-US" dirty="0" err="1"/>
              <a:t>xAI</a:t>
            </a:r>
            <a:r>
              <a:rPr lang="en-US" dirty="0"/>
              <a:t> methods don’t really pay attention to this, but there are extensions for SHAP</a:t>
            </a:r>
          </a:p>
          <a:p>
            <a:pPr lvl="1"/>
            <a:r>
              <a:rPr lang="en-US" dirty="0"/>
              <a:t>Tree </a:t>
            </a:r>
            <a:r>
              <a:rPr lang="en-US" dirty="0" err="1"/>
              <a:t>Shap</a:t>
            </a:r>
            <a:r>
              <a:rPr lang="en-US" dirty="0"/>
              <a:t>: SHAP Interaction values (Lundberg et al., 2018)</a:t>
            </a:r>
          </a:p>
          <a:p>
            <a:pPr lvl="1"/>
            <a:r>
              <a:rPr lang="en-US" dirty="0"/>
              <a:t>Non-tree SHAP: Shapley-Taylor Interaction Index (</a:t>
            </a:r>
            <a:r>
              <a:rPr lang="en-US" dirty="0" err="1"/>
              <a:t>Dhamdere</a:t>
            </a:r>
            <a:r>
              <a:rPr lang="en-US" dirty="0"/>
              <a:t> et al., 2020)</a:t>
            </a:r>
          </a:p>
          <a:p>
            <a:pPr lvl="1"/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hackity</a:t>
            </a:r>
            <a:r>
              <a:rPr lang="en-US" dirty="0"/>
              <a:t> hack hack] Also, if you input interaction terms to LIME as potential features, it will incorporate them into the linear model it creates</a:t>
            </a:r>
          </a:p>
        </p:txBody>
      </p:sp>
    </p:spTree>
    <p:extLst>
      <p:ext uri="{BB962C8B-B14F-4D97-AF65-F5344CB8AC3E}">
        <p14:creationId xmlns:p14="http://schemas.microsoft.com/office/powerpoint/2010/main" val="329434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End of Week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Next Up: Diagnostic Metrics</a:t>
            </a:r>
          </a:p>
        </p:txBody>
      </p:sp>
    </p:spTree>
    <p:extLst>
      <p:ext uri="{BB962C8B-B14F-4D97-AF65-F5344CB8AC3E}">
        <p14:creationId xmlns:p14="http://schemas.microsoft.com/office/powerpoint/2010/main" val="3295991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A81F8-7AF6-478E-AA27-45AA3D645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Interpretable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64254-D835-4719-AF41-00348FCF50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 where the process leading to predictions can be understood by a human</a:t>
            </a:r>
          </a:p>
        </p:txBody>
      </p:sp>
    </p:spTree>
    <p:extLst>
      <p:ext uri="{BB962C8B-B14F-4D97-AF65-F5344CB8AC3E}">
        <p14:creationId xmlns:p14="http://schemas.microsoft.com/office/powerpoint/2010/main" val="455126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7C41-F1A5-4F99-9014-74FEA62F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versus Interpretable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D9A2-FE91-45CC-881A-ABFBA918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Explainable</a:t>
            </a:r>
          </a:p>
          <a:p>
            <a:pPr lvl="1"/>
            <a:r>
              <a:rPr lang="en-US" dirty="0"/>
              <a:t>I think Ryan will drop out of high school because he has a low GPA and keeps getting in fights</a:t>
            </a:r>
          </a:p>
          <a:p>
            <a:pPr lvl="1"/>
            <a:endParaRPr lang="en-US" dirty="0"/>
          </a:p>
          <a:p>
            <a:r>
              <a:rPr lang="en-US" dirty="0"/>
              <a:t>Interpretable</a:t>
            </a:r>
          </a:p>
          <a:p>
            <a:pPr lvl="1"/>
            <a:r>
              <a:rPr lang="en-US" dirty="0"/>
              <a:t>The model says that 0.1 lower GPA results in 3% higher chance of high school dropout</a:t>
            </a:r>
          </a:p>
          <a:p>
            <a:pPr lvl="1"/>
            <a:r>
              <a:rPr lang="en-US" dirty="0"/>
              <a:t>The model says that each disciplinary incident for fighting results in 6% higher chance of high school dropout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3723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47C41-F1A5-4F99-9014-74FEA62F9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Explainable versus Interpretable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58D9A2-FE91-45CC-881A-ABFBA918D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Explainable</a:t>
            </a:r>
          </a:p>
          <a:p>
            <a:pPr lvl="1"/>
            <a:r>
              <a:rPr lang="en-US" dirty="0"/>
              <a:t>I think Maria will get a correct answer on the next problem, because she has gotten 3 of the last 4 correct on problems involving the same mathematical skill</a:t>
            </a:r>
          </a:p>
          <a:p>
            <a:pPr lvl="1"/>
            <a:endParaRPr lang="en-US" dirty="0"/>
          </a:p>
          <a:p>
            <a:r>
              <a:rPr lang="en-US" dirty="0"/>
              <a:t>Interpretable</a:t>
            </a:r>
          </a:p>
          <a:p>
            <a:pPr lvl="1"/>
            <a:r>
              <a:rPr lang="en-US" dirty="0"/>
              <a:t>Each correct answer increases correctness probability 10% at first and then that benefit goes down over time</a:t>
            </a:r>
          </a:p>
          <a:p>
            <a:pPr lvl="1"/>
            <a:r>
              <a:rPr lang="en-US" dirty="0"/>
              <a:t>Each wrong answer decreases correctness probability 3%</a:t>
            </a:r>
          </a:p>
        </p:txBody>
      </p:sp>
    </p:spTree>
    <p:extLst>
      <p:ext uri="{BB962C8B-B14F-4D97-AF65-F5344CB8AC3E}">
        <p14:creationId xmlns:p14="http://schemas.microsoft.com/office/powerpoint/2010/main" val="1950426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406A2-DD9A-4847-B5F1-927B275D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E2FEE-412E-4875-A3EF-4A1B229D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Both important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16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E6A32-F722-4866-8E4E-0227EC55F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affordances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C576C7-4C4E-4445-873B-3D9480463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</a:t>
            </a:r>
            <a:r>
              <a:rPr lang="en-US" dirty="0" err="1"/>
              <a:t>explainability</a:t>
            </a:r>
            <a:r>
              <a:rPr lang="en-US" dirty="0"/>
              <a:t>, you can use any algorithm you want as long as you can explain a specific prediction afterwards</a:t>
            </a:r>
          </a:p>
          <a:p>
            <a:endParaRPr lang="en-US" dirty="0"/>
          </a:p>
          <a:p>
            <a:r>
              <a:rPr lang="en-US" dirty="0"/>
              <a:t>Some algorithms produce models that are just not interpretable even to experts</a:t>
            </a:r>
          </a:p>
        </p:txBody>
      </p:sp>
    </p:spTree>
    <p:extLst>
      <p:ext uri="{BB962C8B-B14F-4D97-AF65-F5344CB8AC3E}">
        <p14:creationId xmlns:p14="http://schemas.microsoft.com/office/powerpoint/2010/main" val="1900464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0E95-3502-4768-9B94-768B4EF9F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 cautious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D2CEF-C793-40CC-905C-0B034E70E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Although these are the standard definitions in AI more broadly</a:t>
            </a:r>
          </a:p>
          <a:p>
            <a:endParaRPr lang="en-US" dirty="0"/>
          </a:p>
          <a:p>
            <a:r>
              <a:rPr lang="en-US" dirty="0"/>
              <a:t>These terms are used fairly haphazardly/interchangeably in the EDM/LA community</a:t>
            </a:r>
          </a:p>
          <a:p>
            <a:endParaRPr lang="en-US" dirty="0"/>
          </a:p>
          <a:p>
            <a:r>
              <a:rPr lang="en-US" dirty="0"/>
              <a:t>A lot of papers use “explainable” to refer to both of these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382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9DEEA-AC4A-46F1-8A23-4F35FC37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makes a model interpretable</a:t>
            </a:r>
            <a:br>
              <a:rPr lang="en-US" dirty="0"/>
            </a:br>
            <a:r>
              <a:rPr lang="en-US" dirty="0"/>
              <a:t>(Liu &amp; Koedinger, 2017)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DBF92-BE11-4ADC-931D-AF2EC1C44A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Note: they call it “explanatory”</a:t>
            </a:r>
          </a:p>
          <a:p>
            <a:pPr lvl="1"/>
            <a:r>
              <a:rPr lang="en-US" dirty="0"/>
              <a:t>To be fair, this paper is from before the terms became standardized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4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11859</TotalTime>
  <Words>839</Words>
  <Application>Microsoft Office PowerPoint</Application>
  <PresentationFormat>On-screen Show (4:3)</PresentationFormat>
  <Paragraphs>99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Calibri</vt:lpstr>
      <vt:lpstr>Tw Cen MT</vt:lpstr>
      <vt:lpstr>Wingdings</vt:lpstr>
      <vt:lpstr>Wingdings 2</vt:lpstr>
      <vt:lpstr>Median</vt:lpstr>
      <vt:lpstr>Week 1 Video 7</vt:lpstr>
      <vt:lpstr>Explainable AI</vt:lpstr>
      <vt:lpstr>Interpretable AI</vt:lpstr>
      <vt:lpstr>Explainable versus Interpretable</vt:lpstr>
      <vt:lpstr>Explainable versus Interpretable</vt:lpstr>
      <vt:lpstr>Different challenges</vt:lpstr>
      <vt:lpstr>Different affordances</vt:lpstr>
      <vt:lpstr>Be cautious</vt:lpstr>
      <vt:lpstr>What makes a model interpretable (Liu &amp; Koedinger, 2017)</vt:lpstr>
      <vt:lpstr>What makes a model interpretable (Liu &amp; Koedinger, 2017)</vt:lpstr>
      <vt:lpstr>What makes a model interpretable (Liu &amp; Koedinger, 2017)</vt:lpstr>
      <vt:lpstr>What makes a model interpretable (Liu &amp; Koedinger, 2017)</vt:lpstr>
      <vt:lpstr>Let’s compare these to  uninterpretable models</vt:lpstr>
      <vt:lpstr>Let’s compare these to  uninterpretable models</vt:lpstr>
      <vt:lpstr>How can we tell if a predictor is “interpretable and meaningful”?</vt:lpstr>
      <vt:lpstr>AI Methods for Explainable AI</vt:lpstr>
      <vt:lpstr>AI Methods for Explainable AI</vt:lpstr>
      <vt:lpstr>AI Methods for Explainable AI</vt:lpstr>
      <vt:lpstr>AI Methods for Explainable AI</vt:lpstr>
      <vt:lpstr>Methods getting more and more advanced, but…</vt:lpstr>
      <vt:lpstr>What about interaction effects?</vt:lpstr>
      <vt:lpstr>End of Week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3, video 1: Behavior detection   (v1, 6.13.13)</dc:title>
  <dc:creator>KG</dc:creator>
  <cp:lastModifiedBy>Ryan</cp:lastModifiedBy>
  <cp:revision>346</cp:revision>
  <dcterms:created xsi:type="dcterms:W3CDTF">2013-06-14T05:25:54Z</dcterms:created>
  <dcterms:modified xsi:type="dcterms:W3CDTF">2024-03-12T14:12:56Z</dcterms:modified>
</cp:coreProperties>
</file>