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6" r:id="rId2"/>
    <p:sldId id="304" r:id="rId3"/>
    <p:sldId id="285" r:id="rId4"/>
    <p:sldId id="297" r:id="rId5"/>
    <p:sldId id="309" r:id="rId6"/>
    <p:sldId id="286" r:id="rId7"/>
    <p:sldId id="299" r:id="rId8"/>
    <p:sldId id="300" r:id="rId9"/>
    <p:sldId id="287" r:id="rId10"/>
    <p:sldId id="288" r:id="rId11"/>
    <p:sldId id="301" r:id="rId12"/>
    <p:sldId id="303" r:id="rId13"/>
    <p:sldId id="290" r:id="rId14"/>
    <p:sldId id="291" r:id="rId15"/>
    <p:sldId id="292" r:id="rId16"/>
    <p:sldId id="305" r:id="rId17"/>
    <p:sldId id="293" r:id="rId18"/>
    <p:sldId id="294" r:id="rId19"/>
    <p:sldId id="307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39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116BC-962B-4311-A08A-44BC147F29E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636D4-DBD0-4CF7-A265-78F83BA9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F84FA2-600C-415E-BE9D-A0C907E6B74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559ECD-FAFF-4F1D-8D35-22E0E5803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accent1"/>
                </a:solidFill>
              </a:rPr>
              <a:t>Types of Validity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b="1" dirty="0"/>
              <a:t>Week 2 Video 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your model actually measure what it was intended to measure?</a:t>
            </a:r>
          </a:p>
          <a:p>
            <a:endParaRPr lang="en-US" dirty="0"/>
          </a:p>
          <a:p>
            <a:r>
              <a:rPr lang="en-US" dirty="0"/>
              <a:t>One interpretation: does your model fit the training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your model actually measure what it was intended to measure?</a:t>
            </a:r>
          </a:p>
          <a:p>
            <a:endParaRPr lang="en-US" dirty="0"/>
          </a:p>
          <a:p>
            <a:r>
              <a:rPr lang="en-US" dirty="0"/>
              <a:t>One interpretation: does your model fit the training data?</a:t>
            </a:r>
          </a:p>
          <a:p>
            <a:endParaRPr lang="en-US" dirty="0"/>
          </a:p>
          <a:p>
            <a:r>
              <a:rPr lang="en-US" dirty="0"/>
              <a:t>But is your training data correct?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Validity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You’re trying to detect from disciplinary records which students will end up in alternative school</a:t>
            </a:r>
          </a:p>
          <a:p>
            <a:endParaRPr lang="en-US" dirty="0"/>
          </a:p>
          <a:p>
            <a:r>
              <a:rPr lang="en-US" dirty="0"/>
              <a:t>But your label of “alternative school” also includes students with cognitive or developmental disabilities sent to a special school</a:t>
            </a:r>
          </a:p>
        </p:txBody>
      </p:sp>
    </p:spTree>
    <p:extLst>
      <p:ext uri="{BB962C8B-B14F-4D97-AF65-F5344CB8AC3E}">
        <p14:creationId xmlns:p14="http://schemas.microsoft.com/office/powerpoint/2010/main" val="10447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your model predict not just the present, but the future as well? </a:t>
            </a:r>
          </a:p>
          <a:p>
            <a:endParaRPr lang="en-US" dirty="0"/>
          </a:p>
          <a:p>
            <a:r>
              <a:rPr lang="en-US" dirty="0"/>
              <a:t>“It is difficult to make predictions, especially about the future.” – </a:t>
            </a:r>
            <a:r>
              <a:rPr lang="en-US" dirty="0" err="1"/>
              <a:t>Niels</a:t>
            </a:r>
            <a:r>
              <a:rPr lang="en-US" dirty="0"/>
              <a:t> Bohr</a:t>
            </a:r>
          </a:p>
        </p:txBody>
      </p:sp>
      <p:sp>
        <p:nvSpPr>
          <p:cNvPr id="4" name="AutoShape 2" descr="data:image/jpeg;base64,/9j/4AAQSkZJRgABAQAAAQABAAD/2wCEAAkGBxQTEhQUExQVFhUXFxcXFxcUFxQXGBcYHBcXFxUXGBcYHCggGBolHBUUITEhJSksLi4uFx8zODMsNygtLiwBCgoKBQUFDgUFDisZExkrKysrKysrKysrKysrKysrKysrKysrKysrKysrKysrKysrKysrKysrKysrKysrKysrK//AABEIAQsAvQMBIgACEQEDEQH/xAAcAAABBQEBAQAAAAAAAAAAAAACAQMEBQYHAAj/xAA9EAABAwMCAwUGBQMEAQUBAAABAAIRAwQhBTESQVEGYXGBkRMiMqGxwQdS0eHwFDNCI2KS8aJTY3KCsiT/xAAUAQEAAAAAAAAAAAAAAAAAAAAA/8QAFBEBAAAAAAAAAAAAAAAAAAAAAP/aAAwDAQACEQMRAD8A5siCQIkChEEiJAQRtQAomlAZXoXmlKEHoRBDU93JSgEgFuR1QEiTht3FshpHedkwXEGDv/AgOEaZ9uITtKqCgKEoCJEAg8GowvJQEBBqcAQNRhB4IghKNoQEETQhaiJQZNKEgRBAQSpEQQeCKEgROdHInuG6AjgZML1KTkZHdspOnaaax99r2bRxAjiBxiR3haS20SnSaCCPew4Hu3kxAQUVhIILmBzZwDPn4FWV3bBoLgP9NwMwMtPWOcdVNq3LGS0N5e83E9z2HYx6FTW3LeEAgOa4eoIifEbFBW1qHsqJJGBEj/aRB8uY8FVPt5eSB8WR3Yz859VfX1OaJaDMte0z/ty0f8SP+KbZQAa3HQeXB/PkgzL6E0aUzkunbrAH1TdvZwyo8zDeFo8TxOj0atL/AEjWspAg+60uMjcw4gn1+Sr6zD7INb/meIjyEGPDHmgz9B5a077+XU/ZS7fUJ4pAHDjfJPQKRXswGtHSc9SST57D0VTWYOCR4k9/PzyguqVYOy1OLPWFyWuHTn6rQtQE0o0ARAoCCJpQAogUDkpCkBXmlBl0oSBEECtCIJEQQee+N0lrfQZIlvMEfc5Vdc3BOArDRbAOINTb6oOh2F4HW/C13Gwxwk5LT/Aqi5uqgcWVGzMw9p3n8wO6m2uncIJojhPMD4fFxOFP0rSHVHQ4zPICAP1QV+maOa7IcJLTLSNwOY8CP/yrWn2cc2keHLQcD6hdA0Xs8KYBEen0Vu7T28LhA94Z7+/x70HJGac4QDvInyPD8xhSaOm8RAjAd9z+y3z9EGZbmZn0BI8YnyCW10wDcZGPsg59qunOy3h3HCPDn9PmqW/oBjRjPw+UNH2XWLnTGicbjc8lkdY0oOJx1Qcyv65kATDflgj7qA90gNAwAI+5K2912eEfVU1xocTCDI1WZwp+kXri7gM9ydv9OLdlUOeQZ2Pcg1iVU2m6keINdkHEq8KAAjQlJKApSyhXpQZ0IgkDUQQKE1dVICdUO6MvACAbW2nPJaDTXNaQDk8mj7nkFWMfDYBA6k7DuAQ07+MUxw9Xbk+uyDotC7Lhw44hs0fC3vI/yPiukdltMDabXO+I5JO/quU9jrYkiZmZz0+5XbLSGtAHRBYhKmWPTnGgUpioYTlR6gV7hAN84QszfOCt7mss/e1c4QQq5BVTdU1ZVQod1gf9IM5f0AQVjNUt+FxjYrc3ZlZjWqOCgoKRIII5GVrqFXiAPVZFi1Om1AabfmgfcEkIoXkCJQEKcaEGcCJCESBQoFcw4lT1DrUy94aOaCO1pefsrHTaHvZwO/YJ6lYGIYxxOxIaeEdco7Zmeo223/dB0jsc9mDAmYaO7mSumU6khco7MV2tyf8A695/b9V0W0upbsguaVTqnnVIVNTrmd1NpVByygkOqyqy8q5yrCoMYCqbljuhQRatUQTCp7yvJwFZXTHAKpr03Dr37oIb3FQ7yY2+iubfT3O5euP5+yS7sCMR80GNrtMlUWq85Wt1W0IzhZHVt0Gae3dWvZ+sct81VVj73mrbs+3LkF0V5eKUIBhONMJEoCDNBKEgShAYXm1A2SB70fEeXh3pAlqtwCJ/UoDtqbuAiZLzPDzHeVYW9v7Nsx7+zQSBB6wmLC8dJc52RtAEuPIRsj1C7l4e4smPhaAAD4DCCbbaiWP4ehgdw6+K6Z2dueJg32XGLCoX1QNpK7hoVj7Om2OmUFpTZKsLZvDk7/dZ+tqgY7cecZVXe9oBu54aO8oN4+8BxKrru7DSDIXOLztwGkBruLljoqm77Yvfzj6dyDo93qDSdx5c1X/1kn9D5brn7e0RPNTLbWSQg6LSvWtaM5UC+vu/9lhL/tEWjBVG/tPU6oNZql8JyVndWIc2RjyVdW14v3Yo1TUiRGQOiCqufiV9oLPdJVJcGYKv9GqAsxyQWCUIUYCBQiC8xLCDLBEkCVAQUm0yQCYH0UYFTdIpcdak05Be0HwkSg3Lfw+q3FNlSmaNMloIlzgXY3AjErC6zYPt3upVWEVBgQcR171saj69xqDw2o5gpxwhpiANhCmdp3CvRIqsHtmYa/u5lBiuytoDcMB65PTuHeu4UjwsAHTErjXYu2L7lvjn0K7OaJDcoMdrlM8ZzhZXVDTaMknxM5Wv1+mTgfzzWHqWNV9U8LSZIAIzAnJHV26CkuXNBwAPGJ9E3SuBORhXuodmK7DwNlzC6ZaJ4ukncEIb/ReBtMRDgIO3pCCJb2gf8KvrLQnhkwj7PaUREjPyXTuz9m0sLSB/Ag4R2ipOY7KoXPPJdd/Ens8PZF7Rlpny5rnltp4idwd0FPS4iYCIVJwVcC04ZhvqeShVrY7wgi1GS0q00E7hRAyAp2jMyUFsiC8AjCAmhFCFqKUGTCJIClCAgVO0Wrw16TjsHtPzCghK0oOldnSTfXDowRI8kz2l16kP9Ph94u+Icsr3Y249qOL/ACaOB/2KhP0f/wDrd7XLQSR39EF12P7P+yre1dsWY9VuX5ChOqNc1jm/lA+X7J+m+UEatYceI8Ubuz9PhiIPUb+Ks7eAVKdCDGX2gubgPqRvhxxnZUp0D3wBl3qt1fPnA79kzYUA08SCHZaH7Fg67+HzVzpDg1NX9bEKNZzI/n85oPdtLLiovIGIK4hYVeFxacQV9BawyaBHULgeu2/srgnkSUEyoZ5KDVpSVKtzhLXbCCjvmAHClaU33Z6lRb8ThWFmzhaAglhGE0CnJQG0r0oQkDkGXlEEEowUBJQkCUILzspqvsKwJPuO913SDz8l13RbQknjY2qyJa7nHLK4Qukfh521FJnsKxx/gT06INm6kGtPDIAJgERATdvUyhudeo1HBjSOJ2w+aKgxBYU34TvtjCiswEJqZEIHqgnf+Z/ReqVA0E4TQcq3ULjBQOf1Je8DvVlwhp3gczyWYpPexpqATvH7LH6p2zuXOLW08DnmfNB1nXtXpigRxCe5cT7TXTXVMbobrtE5zTxS3nByszUuS90nMlBqrF2EV1UwoNk8gI7l8ygrqw4ngBW7RhVVt/cHmrQFASMFAiBQHK9KEIkGWCIIQlBQOBEECIFAqUFIllBfdnKpFek6TuF1qhVg+K472frxVaDzK6lbV5hBdh0pmo6PVRfac00bhBMrVsbqtZbmo7G30SvqSVYWdZtNhJIkoJjKAjh2AgFU+oaTSyYHfhSa+rNbzAx/2qDVe0rACGni+nJBiNY00VKrgzbMdFmxYFroPJbZ2uUmNJ9nLp4hMRtH6rLX2p8Ti4gZPJAdIwF578KAb0Ep+lUkFAtkZqDwKtAqvTRLyegVogIIigCJATUaAI5QZUIgkShAqKUMpUBhKhTtCnxEAIND2M0Z1e4pN24ifQAmfBbe5YaT3U3btMfopn4VacPaVKn5GNaO4uJLvk0K97a6GXj21MZA98DmBs4eCDNOusfogp3KqvbES0pn+oLSgu61aBMws1rfaV08FNslHqGoSMKNpdAcXE4CeUoK0UbyufelvcTCXUeyV4ACHNIP5T9Vrv6obkDCC51GmBPGQOiDAP7OXUw6NpyeQj9VButJ9n8TpPctNf640PMOLowO/ELO3t9xFBXi2ypk8LU1TKQy5waOZQWulU4ZP5ipyaYyAByGEaApRBN8SNhQGEqREEGYlIF4L0IFRBAFZ6ZpjqmThvVBCpUy7AC0WlabwjiduVOtLFrRICkvMINd+GmoBlZ1In+43Hi2T9CfRdLXBbS7dTqNe0w5pBB75XcNMvm1qTKrdnCfA8x5GQgx/bHskTNa3GRl1MfMt/RYE1ZwcHY/zku8LMdqOyNK4l7fcq/mGzv/AJDn4oOVG2BKdt6EHoj1K1rW7uGo3E/FyKcta7Sg8+i4yqy70J7xI2K0tItIJlHUuWgQg53caA8GCoNbTi2ZW5u7lonqstq92DsgpHthStKof5nyUY+8YU2hdAHhOIQT5ShyAFKgMI2lNgpwIDanAgCIFBlgU9QoF5hoklTNM0apVO0N6la7TNNZRBjJjJQVWmdnAPeqZ7lb1fdbAEAJ/iTR5hAFu2QCirNEJKB92OhSk8kEKsFufw013hebd5w7LJ5O5jz+yxbjKjte5jg4GCDII3EbIPoZeKpOyeutuqAdI9o3D29D1joVdoKHXdNa9pBAI71zbV+z5pkmkY/2nbyXYbhshZzVLGZwg5O+/ezDmlQLnWjlbrUNKnksrq3ZtpkwQe5BmrnVCe4KpqXHEYGT3Jbyx4ajmufgHxKlULZrdvXqgOwoRk7qsu3RVcr+izCzl/io5BYWd+Rgq1o1g5ZhrlLtqxQaEImqso3h5qfSrgwgkBHKbaUSDS08YGB3JSIHiEL5QPJjZA012d4SVcHuKBpz/OqdqifJAjHRPem+Ic+SKm6QgeECPPRA+nhHghAX9yCZ2a102lcP/wADh4HMfqF26zuW1GNewgtcAQR3r56vRjvW1/DXtP7N/wDTVXe47+2Tyd+XwKDqpCj16IKkJCEFJdaeDyVBqGk4W3dTVbqjAKb3dGuPyQfLGscRq1Dy43R6wpmj1OJsHdp+SC9bxAu6yfUprQ/7kdQgv2NwstqX91y2Lmw2VjtREVT3oGmlOgkJpqcJQSW1FLpVFWUypDHQgtqNzCmNuAVTsej40G9FTqmnPwlNTlKBxxn1QBMZ70jahB+q85siZTInHigeceEu70lZ2J2TlzkA+S84As2QRWbFOMbKapN5p+YCCLfQEw9sQRgjII5EZCK+Hcn7gDCDr/YftELugMgVaYDaje+MOHcVpBU64XAtC1V9rXbXZMAw9vJ7DuP0713XTrxlam2ow8THgOae48kEqVQ9t7n2dlcO58BA8Tj7qyrWxbJY4j5j0Kqu0FNxtqprBrmtaXDhnJG0jxhB89XDP8YPiBjZQLGkadZhOxKvdRqCaeSAZJ8DzPeVW3VMkHq0+jRn7oLi7d7R3A3YZKzfaGhw1B4LaaXZtbal4zxCSVnO1tL4HIM8AiCJehAkJ1ibCNgQPMKe4kwiCDoFVo3HVRS4A/ZTHQR91WVj73LZBK4Af2QGQd8TzTrNoQV2IDoukJaQ3+6i0KkOg9VIdUAdJ2QAyn1KIeCh1ddotMcUkY90E/RQq/aalP8Al/xP3QWN+34cHy8UT91XW2rtrkNZxTIOQYHWSrO4HflAFRkjH7ea1P4bdpf6er/TVTFKofcJ2ZU6eDvr4rO25BlM3lAOECR0QfQyxP4p3Zp2L6Yke2cGAg5GQT9Ef4cdqf6ml7Gqf9ekMycvbsHeOwKpfxHvRUuWUiRw0Glx73uGPQR6oOc6gxsez2LNj4Zz6Kssp43Ndu4jf1d8lY6fal7SDM8bondzyZE+Aymrq2Je0n4j8XmeFseSCTYaiKQfRd8FSXMP5TOB4FNdoaPFbz0yourGQQd5JB7miGgeak2N4H2r6bsOa0EE8+6eqDLcPuhKGJyhlvgvMHJAy5sFONSXFKU1RY4HqEEkpWOShAUG8srjPCTsf+lD1Aw7uyiiHAjqEOpHZA7av3/konVs9+yDTh7rvAKLcn3/AE+yB2qYcSOqlUjxBQrr7KTpR28Pug9b2DRMAAlN3OjU3SXwB05lWtNo949NlFcZdnmgj0abWANptAE5jcqTwR0zz/QphxhwjrCfYMHz+qAOKCPqiaZ5fzvQUz8pRnb0+qCG65qW9ZteiSHNzI+YI5juVi3UfbcVVxmq9xJJ2B6x+UDPom6jREcoWac8tBAMAkA+E7INDavBkAx+Wdw05fUPeYwo18ZzGfiHdPu0m+mUOniaZcd31Q13e0OEDuCfuhLwT/6lT/xBDfRBBv7UGM7e6J6MHE8+HEYVF7Ujia7Ywfv91pnfBH/tM/8AJ3veqzmvNAcY/Mfsgg2DvecOuyc4cqJZn/VHmrCp8RQA9ibapZaICju3QAHZTmCmyEtLmg/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QVFhUXFxcXFxcUFxQXGBcYHBcXFxUXGBcYHCggGBolHBUUITEhJSksLi4uFx8zODMsNygtLiwBCgoKBQUFDgUFDisZExkrKysrKysrKysrKysrKysrKysrKysrKysrKysrKysrKysrKysrKysrKysrKysrKysrK//AABEIAQsAvQMBIgACEQEDEQH/xAAcAAABBQEBAQAAAAAAAAAAAAACAQMEBQYHAAj/xAA9EAABAwMCAwUGBQMEAQUBAAABAAIRAwQhBTESQVEGYXGBkRMiMqGxwQdS0eHwFDNCI2KS8aJTY3KCsiT/xAAUAQEAAAAAAAAAAAAAAAAAAAAA/8QAFBEBAAAAAAAAAAAAAAAAAAAAAP/aAAwDAQACEQMRAD8A5siCQIkChEEiJAQRtQAomlAZXoXmlKEHoRBDU93JSgEgFuR1QEiTht3FshpHedkwXEGDv/AgOEaZ9uITtKqCgKEoCJEAg8GowvJQEBBqcAQNRhB4IghKNoQEETQhaiJQZNKEgRBAQSpEQQeCKEgROdHInuG6AjgZML1KTkZHdspOnaaax99r2bRxAjiBxiR3haS20SnSaCCPew4Hu3kxAQUVhIILmBzZwDPn4FWV3bBoLgP9NwMwMtPWOcdVNq3LGS0N5e83E9z2HYx6FTW3LeEAgOa4eoIifEbFBW1qHsqJJGBEj/aRB8uY8FVPt5eSB8WR3Yz859VfX1OaJaDMte0z/ty0f8SP+KbZQAa3HQeXB/PkgzL6E0aUzkunbrAH1TdvZwyo8zDeFo8TxOj0atL/AEjWspAg+60uMjcw4gn1+Sr6zD7INb/meIjyEGPDHmgz9B5a077+XU/ZS7fUJ4pAHDjfJPQKRXswGtHSc9SST57D0VTWYOCR4k9/PzyguqVYOy1OLPWFyWuHTn6rQtQE0o0ARAoCCJpQAogUDkpCkBXmlBl0oSBEECtCIJEQQee+N0lrfQZIlvMEfc5Vdc3BOArDRbAOINTb6oOh2F4HW/C13Gwxwk5LT/Aqi5uqgcWVGzMw9p3n8wO6m2uncIJojhPMD4fFxOFP0rSHVHQ4zPICAP1QV+maOa7IcJLTLSNwOY8CP/yrWn2cc2keHLQcD6hdA0Xs8KYBEen0Vu7T28LhA94Z7+/x70HJGac4QDvInyPD8xhSaOm8RAjAd9z+y3z9EGZbmZn0BI8YnyCW10wDcZGPsg59qunOy3h3HCPDn9PmqW/oBjRjPw+UNH2XWLnTGicbjc8lkdY0oOJx1Qcyv65kATDflgj7qA90gNAwAI+5K2912eEfVU1xocTCDI1WZwp+kXri7gM9ydv9OLdlUOeQZ2Pcg1iVU2m6keINdkHEq8KAAjQlJKApSyhXpQZ0IgkDUQQKE1dVICdUO6MvACAbW2nPJaDTXNaQDk8mj7nkFWMfDYBA6k7DuAQ07+MUxw9Xbk+uyDotC7Lhw44hs0fC3vI/yPiukdltMDabXO+I5JO/quU9jrYkiZmZz0+5XbLSGtAHRBYhKmWPTnGgUpioYTlR6gV7hAN84QszfOCt7mss/e1c4QQq5BVTdU1ZVQod1gf9IM5f0AQVjNUt+FxjYrc3ZlZjWqOCgoKRIII5GVrqFXiAPVZFi1Om1AabfmgfcEkIoXkCJQEKcaEGcCJCESBQoFcw4lT1DrUy94aOaCO1pefsrHTaHvZwO/YJ6lYGIYxxOxIaeEdco7Zmeo223/dB0jsc9mDAmYaO7mSumU6khco7MV2tyf8A695/b9V0W0upbsguaVTqnnVIVNTrmd1NpVByygkOqyqy8q5yrCoMYCqbljuhQRatUQTCp7yvJwFZXTHAKpr03Dr37oIb3FQ7yY2+iubfT3O5euP5+yS7sCMR80GNrtMlUWq85Wt1W0IzhZHVt0Gae3dWvZ+sct81VVj73mrbs+3LkF0V5eKUIBhONMJEoCDNBKEgShAYXm1A2SB70fEeXh3pAlqtwCJ/UoDtqbuAiZLzPDzHeVYW9v7Nsx7+zQSBB6wmLC8dJc52RtAEuPIRsj1C7l4e4smPhaAAD4DCCbbaiWP4ehgdw6+K6Z2dueJg32XGLCoX1QNpK7hoVj7Om2OmUFpTZKsLZvDk7/dZ+tqgY7cecZVXe9oBu54aO8oN4+8BxKrru7DSDIXOLztwGkBruLljoqm77Yvfzj6dyDo93qDSdx5c1X/1kn9D5brn7e0RPNTLbWSQg6LSvWtaM5UC+vu/9lhL/tEWjBVG/tPU6oNZql8JyVndWIc2RjyVdW14v3Yo1TUiRGQOiCqufiV9oLPdJVJcGYKv9GqAsxyQWCUIUYCBQiC8xLCDLBEkCVAQUm0yQCYH0UYFTdIpcdak05Be0HwkSg3Lfw+q3FNlSmaNMloIlzgXY3AjErC6zYPt3upVWEVBgQcR171saj69xqDw2o5gpxwhpiANhCmdp3CvRIqsHtmYa/u5lBiuytoDcMB65PTuHeu4UjwsAHTErjXYu2L7lvjn0K7OaJDcoMdrlM8ZzhZXVDTaMknxM5Wv1+mTgfzzWHqWNV9U8LSZIAIzAnJHV26CkuXNBwAPGJ9E3SuBORhXuodmK7DwNlzC6ZaJ4ukncEIb/ReBtMRDgIO3pCCJb2gf8KvrLQnhkwj7PaUREjPyXTuz9m0sLSB/Ag4R2ipOY7KoXPPJdd/Ens8PZF7Rlpny5rnltp4idwd0FPS4iYCIVJwVcC04ZhvqeShVrY7wgi1GS0q00E7hRAyAp2jMyUFsiC8AjCAmhFCFqKUGTCJIClCAgVO0Wrw16TjsHtPzCghK0oOldnSTfXDowRI8kz2l16kP9Ph94u+Icsr3Y249qOL/ACaOB/2KhP0f/wDrd7XLQSR39EF12P7P+yre1dsWY9VuX5ChOqNc1jm/lA+X7J+m+UEatYceI8Ubuz9PhiIPUb+Ks7eAVKdCDGX2gubgPqRvhxxnZUp0D3wBl3qt1fPnA79kzYUA08SCHZaH7Fg67+HzVzpDg1NX9bEKNZzI/n85oPdtLLiovIGIK4hYVeFxacQV9BawyaBHULgeu2/srgnkSUEyoZ5KDVpSVKtzhLXbCCjvmAHClaU33Z6lRb8ThWFmzhaAglhGE0CnJQG0r0oQkDkGXlEEEowUBJQkCUILzspqvsKwJPuO913SDz8l13RbQknjY2qyJa7nHLK4Qukfh521FJnsKxx/gT06INm6kGtPDIAJgERATdvUyhudeo1HBjSOJ2w+aKgxBYU34TvtjCiswEJqZEIHqgnf+Z/ReqVA0E4TQcq3ULjBQOf1Je8DvVlwhp3gczyWYpPexpqATvH7LH6p2zuXOLW08DnmfNB1nXtXpigRxCe5cT7TXTXVMbobrtE5zTxS3nByszUuS90nMlBqrF2EV1UwoNk8gI7l8ygrqw4ngBW7RhVVt/cHmrQFASMFAiBQHK9KEIkGWCIIQlBQOBEECIFAqUFIllBfdnKpFek6TuF1qhVg+K472frxVaDzK6lbV5hBdh0pmo6PVRfac00bhBMrVsbqtZbmo7G30SvqSVYWdZtNhJIkoJjKAjh2AgFU+oaTSyYHfhSa+rNbzAx/2qDVe0rACGni+nJBiNY00VKrgzbMdFmxYFroPJbZ2uUmNJ9nLp4hMRtH6rLX2p8Ti4gZPJAdIwF578KAb0Ep+lUkFAtkZqDwKtAqvTRLyegVogIIigCJATUaAI5QZUIgkShAqKUMpUBhKhTtCnxEAIND2M0Z1e4pN24ifQAmfBbe5YaT3U3btMfopn4VacPaVKn5GNaO4uJLvk0K97a6GXj21MZA98DmBs4eCDNOusfogp3KqvbES0pn+oLSgu61aBMws1rfaV08FNslHqGoSMKNpdAcXE4CeUoK0UbyufelvcTCXUeyV4ACHNIP5T9Vrv6obkDCC51GmBPGQOiDAP7OXUw6NpyeQj9VButJ9n8TpPctNf640PMOLowO/ELO3t9xFBXi2ypk8LU1TKQy5waOZQWulU4ZP5ipyaYyAByGEaApRBN8SNhQGEqREEGYlIF4L0IFRBAFZ6ZpjqmThvVBCpUy7AC0WlabwjiduVOtLFrRICkvMINd+GmoBlZ1In+43Hi2T9CfRdLXBbS7dTqNe0w5pBB75XcNMvm1qTKrdnCfA8x5GQgx/bHskTNa3GRl1MfMt/RYE1ZwcHY/zku8LMdqOyNK4l7fcq/mGzv/AJDn4oOVG2BKdt6EHoj1K1rW7uGo3E/FyKcta7Sg8+i4yqy70J7xI2K0tItIJlHUuWgQg53caA8GCoNbTi2ZW5u7lonqstq92DsgpHthStKof5nyUY+8YU2hdAHhOIQT5ShyAFKgMI2lNgpwIDanAgCIFBlgU9QoF5hoklTNM0apVO0N6la7TNNZRBjJjJQVWmdnAPeqZ7lb1fdbAEAJ/iTR5hAFu2QCirNEJKB92OhSk8kEKsFufw013hebd5w7LJ5O5jz+yxbjKjte5jg4GCDII3EbIPoZeKpOyeutuqAdI9o3D29D1joVdoKHXdNa9pBAI71zbV+z5pkmkY/2nbyXYbhshZzVLGZwg5O+/ezDmlQLnWjlbrUNKnksrq3ZtpkwQe5BmrnVCe4KpqXHEYGT3Jbyx4ajmufgHxKlULZrdvXqgOwoRk7qsu3RVcr+izCzl/io5BYWd+Rgq1o1g5ZhrlLtqxQaEImqso3h5qfSrgwgkBHKbaUSDS08YGB3JSIHiEL5QPJjZA012d4SVcHuKBpz/OqdqifJAjHRPem+Ic+SKm6QgeECPPRA+nhHghAX9yCZ2a102lcP/wADh4HMfqF26zuW1GNewgtcAQR3r56vRjvW1/DXtP7N/wDTVXe47+2Tyd+XwKDqpCj16IKkJCEFJdaeDyVBqGk4W3dTVbqjAKb3dGuPyQfLGscRq1Dy43R6wpmj1OJsHdp+SC9bxAu6yfUprQ/7kdQgv2NwstqX91y2Lmw2VjtREVT3oGmlOgkJpqcJQSW1FLpVFWUypDHQgtqNzCmNuAVTsej40G9FTqmnPwlNTlKBxxn1QBMZ70jahB+q85siZTInHigeceEu70lZ2J2TlzkA+S84As2QRWbFOMbKapN5p+YCCLfQEw9sQRgjII5EZCK+Hcn7gDCDr/YftELugMgVaYDaje+MOHcVpBU64XAtC1V9rXbXZMAw9vJ7DuP0713XTrxlam2ow8THgOae48kEqVQ9t7n2dlcO58BA8Tj7qyrWxbJY4j5j0Kqu0FNxtqprBrmtaXDhnJG0jxhB89XDP8YPiBjZQLGkadZhOxKvdRqCaeSAZJ8DzPeVW3VMkHq0+jRn7oLi7d7R3A3YZKzfaGhw1B4LaaXZtbal4zxCSVnO1tL4HIM8AiCJehAkJ1ibCNgQPMKe4kwiCDoFVo3HVRS4A/ZTHQR91WVj73LZBK4Af2QGQd8TzTrNoQV2IDoukJaQ3+6i0KkOg9VIdUAdJ2QAyn1KIeCh1ddotMcUkY90E/RQq/aalP8Al/xP3QWN+34cHy8UT91XW2rtrkNZxTIOQYHWSrO4HflAFRkjH7ea1P4bdpf6er/TVTFKofcJ2ZU6eDvr4rO25BlM3lAOECR0QfQyxP4p3Zp2L6Yke2cGAg5GQT9Ef4cdqf6ml7Gqf9ekMycvbsHeOwKpfxHvRUuWUiRw0Glx73uGPQR6oOc6gxsez2LNj4Zz6Kssp43Ndu4jf1d8lY6fal7SDM8bondzyZE+Aymrq2Je0n4j8XmeFseSCTYaiKQfRd8FSXMP5TOB4FNdoaPFbz0yourGQQd5JB7miGgeak2N4H2r6bsOa0EE8+6eqDLcPuhKGJyhlvgvMHJAy5sFONSXFKU1RY4HqEEkpWOShAUG8srjPCTsf+lD1Aw7uyiiHAjqEOpHZA7av3/konVs9+yDTh7rvAKLcn3/AE+yB2qYcSOqlUjxBQrr7KTpR28Pug9b2DRMAAlN3OjU3SXwB05lWtNo949NlFcZdnmgj0abWANptAE5jcqTwR0zz/QphxhwjrCfYMHz+qAOKCPqiaZ5fzvQUz8pRnb0+qCG65qW9ZteiSHNzI+YI5juVi3UfbcVVxmq9xJJ2B6x+UDPom6jREcoWac8tBAMAkA+E7INDavBkAx+Wdw05fUPeYwo18ZzGfiHdPu0m+mUOniaZcd31Q13e0OEDuCfuhLwT/6lT/xBDfRBBv7UGM7e6J6MHE8+HEYVF7Ujia7Ywfv91pnfBH/tM/8AJ3veqzmvNAcY/Mfsgg2DvecOuyc4cqJZn/VHmrCp8RQA9ibapZaICju3QAHZTmCmyEtLmg/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1.gstatic.com/images?q=tbn:ANd9GcTPXuS_fgS8dGObPrYfhAOoMacOMexfW2UBvMwdGABpeFVHhPG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701" y="4724400"/>
            <a:ext cx="151030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4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your results matter?</a:t>
            </a:r>
          </a:p>
          <a:p>
            <a:r>
              <a:rPr lang="en-US" dirty="0"/>
              <a:t>Are you modeling a construct that matters?</a:t>
            </a:r>
          </a:p>
          <a:p>
            <a:endParaRPr lang="en-US" dirty="0"/>
          </a:p>
          <a:p>
            <a:r>
              <a:rPr lang="en-US" dirty="0"/>
              <a:t>If you model X, what kind of scientific findings or impacts on practice will this model drive?</a:t>
            </a:r>
          </a:p>
          <a:p>
            <a:endParaRPr lang="en-US" dirty="0"/>
          </a:p>
          <a:p>
            <a:r>
              <a:rPr lang="en-US" dirty="0"/>
              <a:t>Can be demonstrated by predicting future things that </a:t>
            </a:r>
            <a:r>
              <a:rPr lang="en-US" i="1" dirty="0"/>
              <a:t>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5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example, we know that boredom correlates strongly with</a:t>
            </a:r>
          </a:p>
          <a:p>
            <a:pPr lvl="1"/>
            <a:r>
              <a:rPr lang="en-US" dirty="0"/>
              <a:t>Disengagement</a:t>
            </a:r>
          </a:p>
          <a:p>
            <a:pPr lvl="1"/>
            <a:r>
              <a:rPr lang="en-US" dirty="0"/>
              <a:t>Learning Outcomes</a:t>
            </a:r>
          </a:p>
          <a:p>
            <a:pPr lvl="1"/>
            <a:r>
              <a:rPr lang="en-US" dirty="0"/>
              <a:t>Standardized Exam Scores</a:t>
            </a:r>
          </a:p>
          <a:p>
            <a:pPr lvl="1"/>
            <a:r>
              <a:rPr lang="en-US" dirty="0"/>
              <a:t>Attending College Years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comparison, whether someone prefers visual or verbal learning materials doesn’t even seem to predict very reliably whether they learn better from visual or verbal learning materials</a:t>
            </a:r>
            <a:br>
              <a:rPr lang="en-US" dirty="0"/>
            </a:br>
            <a:r>
              <a:rPr lang="en-US" dirty="0"/>
              <a:t>(See lit review in </a:t>
            </a:r>
            <a:r>
              <a:rPr lang="en-US" dirty="0" err="1"/>
              <a:t>Pashler</a:t>
            </a:r>
            <a:r>
              <a:rPr lang="en-US" dirty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val="8865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From testing; does the test cover the full domain it is meant to cover?</a:t>
            </a:r>
          </a:p>
          <a:p>
            <a:endParaRPr lang="en-US" dirty="0"/>
          </a:p>
          <a:p>
            <a:r>
              <a:rPr lang="en-US" dirty="0"/>
              <a:t>For behavior modeling, an analogy would be, does the model cover the full range of behavior it’s intended to?</a:t>
            </a:r>
          </a:p>
          <a:p>
            <a:pPr lvl="1"/>
            <a:r>
              <a:rPr lang="en-US" dirty="0"/>
              <a:t>A model of gaming the system that only captured systematic guessing but not hint abuse (cf. Baker et al, 2004; my first model of this) </a:t>
            </a:r>
          </a:p>
          <a:p>
            <a:pPr lvl="1"/>
            <a:r>
              <a:rPr lang="en-US" dirty="0"/>
              <a:t>Would have lower content validity than a model which captured both (cf. Baker et al., 2008)</a:t>
            </a:r>
          </a:p>
        </p:txBody>
      </p:sp>
    </p:spTree>
    <p:extLst>
      <p:ext uri="{BB962C8B-B14F-4D97-AF65-F5344CB8AC3E}">
        <p14:creationId xmlns:p14="http://schemas.microsoft.com/office/powerpoint/2010/main" val="380596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Are your conclusions justified based on the evidence?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Dimensions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Important to address them all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6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Week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/>
              <a:t>you next week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6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your model remain predictive when used in a new data set?</a:t>
            </a:r>
          </a:p>
          <a:p>
            <a:endParaRPr lang="en-US" dirty="0"/>
          </a:p>
          <a:p>
            <a:r>
              <a:rPr lang="en-US" dirty="0"/>
              <a:t>Underlies the cross-validation paradigm that is common in data mining</a:t>
            </a:r>
          </a:p>
          <a:p>
            <a:endParaRPr lang="en-US" dirty="0"/>
          </a:p>
          <a:p>
            <a:r>
              <a:rPr lang="en-US" dirty="0"/>
              <a:t>Knowing the context the model will be used in drives what kinds of generalization you should study</a:t>
            </a:r>
          </a:p>
        </p:txBody>
      </p:sp>
    </p:spTree>
    <p:extLst>
      <p:ext uri="{BB962C8B-B14F-4D97-AF65-F5344CB8AC3E}">
        <p14:creationId xmlns:p14="http://schemas.microsoft.com/office/powerpoint/2010/main" val="4876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Generalizability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of boredom is built on data from 3 students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Model fails when applied to new students</a:t>
            </a:r>
          </a:p>
        </p:txBody>
      </p:sp>
    </p:spTree>
    <p:extLst>
      <p:ext uri="{BB962C8B-B14F-4D97-AF65-F5344CB8AC3E}">
        <p14:creationId xmlns:p14="http://schemas.microsoft.com/office/powerpoint/2010/main" val="42423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Case: </a:t>
            </a:r>
            <a:r>
              <a:rPr lang="en-US"/>
              <a:t>Detector Rot</a:t>
            </a:r>
            <a:br>
              <a:rPr lang="en-US"/>
            </a:br>
            <a:r>
              <a:rPr lang="en-US"/>
              <a:t>(Levin et al., 2022)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some cases, a detector can generalize well initially</a:t>
            </a:r>
          </a:p>
          <a:p>
            <a:endParaRPr lang="en-US" dirty="0"/>
          </a:p>
          <a:p>
            <a:r>
              <a:rPr lang="en-US" dirty="0"/>
              <a:t>But the underlying circumstances change over time</a:t>
            </a:r>
          </a:p>
          <a:p>
            <a:pPr lvl="1"/>
            <a:r>
              <a:rPr lang="en-US" dirty="0"/>
              <a:t>Schools/students use the learning platform differently over time</a:t>
            </a:r>
          </a:p>
          <a:p>
            <a:pPr lvl="1"/>
            <a:r>
              <a:rPr lang="en-US" dirty="0"/>
              <a:t>The learning platform changes subtly</a:t>
            </a:r>
          </a:p>
          <a:p>
            <a:pPr lvl="1"/>
            <a:r>
              <a:rPr lang="en-US" dirty="0"/>
              <a:t>Societal conditions change (a lot of school at-risk detection broke during the COVID pandemic) </a:t>
            </a:r>
          </a:p>
          <a:p>
            <a:pPr lvl="1"/>
            <a:endParaRPr lang="en-US" dirty="0"/>
          </a:p>
          <a:p>
            <a:r>
              <a:rPr lang="en-US" dirty="0"/>
              <a:t>Changing the meaning of variables, or their relationships, so that the detector no longer works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8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Ecological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 your findings apply to real-life situations outside of research settings?</a:t>
            </a:r>
          </a:p>
          <a:p>
            <a:endParaRPr lang="en-US" dirty="0"/>
          </a:p>
          <a:p>
            <a:r>
              <a:rPr lang="en-US" dirty="0"/>
              <a:t>For example, if you build a detector of student behavior in lab settings, will it work in real classrooms?</a:t>
            </a:r>
          </a:p>
        </p:txBody>
      </p:sp>
    </p:spTree>
    <p:extLst>
      <p:ext uri="{BB962C8B-B14F-4D97-AF65-F5344CB8AC3E}">
        <p14:creationId xmlns:p14="http://schemas.microsoft.com/office/powerpoint/2010/main" val="183903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Ecological Validity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Detector of Off-Task Behavior is built based on data from lab study where students use the software one at a time</a:t>
            </a:r>
          </a:p>
          <a:p>
            <a:endParaRPr lang="en-US" dirty="0"/>
          </a:p>
          <a:p>
            <a:r>
              <a:rPr lang="en-US" dirty="0"/>
              <a:t>Detector is then applied to classroom data</a:t>
            </a:r>
          </a:p>
        </p:txBody>
      </p:sp>
    </p:spTree>
    <p:extLst>
      <p:ext uri="{BB962C8B-B14F-4D97-AF65-F5344CB8AC3E}">
        <p14:creationId xmlns:p14="http://schemas.microsoft.com/office/powerpoint/2010/main" val="10271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Ecological Validity Subtle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predicting high school dropout is built on data from 300 students, all from middle-class suburban schools</a:t>
            </a:r>
          </a:p>
          <a:p>
            <a:endParaRPr lang="en-US" dirty="0"/>
          </a:p>
          <a:p>
            <a:r>
              <a:rPr lang="en-US" dirty="0"/>
              <a:t>Model is cross-validated at student level</a:t>
            </a:r>
          </a:p>
          <a:p>
            <a:endParaRPr lang="en-US" dirty="0"/>
          </a:p>
          <a:p>
            <a:r>
              <a:rPr lang="en-US" dirty="0"/>
              <a:t>Model fails when applied to urban students</a:t>
            </a:r>
          </a:p>
        </p:txBody>
      </p:sp>
    </p:spTree>
    <p:extLst>
      <p:ext uri="{BB962C8B-B14F-4D97-AF65-F5344CB8AC3E}">
        <p14:creationId xmlns:p14="http://schemas.microsoft.com/office/powerpoint/2010/main" val="156560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your model actually measure what it was intended to measure?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</TotalTime>
  <Words>619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Tw Cen MT</vt:lpstr>
      <vt:lpstr>Wingdings</vt:lpstr>
      <vt:lpstr>Wingdings 2</vt:lpstr>
      <vt:lpstr>Median</vt:lpstr>
      <vt:lpstr>Week 2 Video 6</vt:lpstr>
      <vt:lpstr>Many types of validity</vt:lpstr>
      <vt:lpstr>Generalizability</vt:lpstr>
      <vt:lpstr>Generalizability Fail</vt:lpstr>
      <vt:lpstr>Special Case: Detector Rot (Levin et al., 2022)</vt:lpstr>
      <vt:lpstr>Ecological Validity</vt:lpstr>
      <vt:lpstr>Ecological Validity Fail</vt:lpstr>
      <vt:lpstr>Ecological Validity Subtle Fail</vt:lpstr>
      <vt:lpstr>Construct Validity</vt:lpstr>
      <vt:lpstr>Construct Validity</vt:lpstr>
      <vt:lpstr>Construct Validity</vt:lpstr>
      <vt:lpstr>Construct Validity Fail</vt:lpstr>
      <vt:lpstr>Predictive Validity</vt:lpstr>
      <vt:lpstr>Substantive Validity</vt:lpstr>
      <vt:lpstr>Substantive Validity</vt:lpstr>
      <vt:lpstr>Substantive Validity</vt:lpstr>
      <vt:lpstr>Content Validity</vt:lpstr>
      <vt:lpstr>Conclusion Validity</vt:lpstr>
      <vt:lpstr>Many Dimensions of Validity</vt:lpstr>
      <vt:lpstr>End of 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2, video 2</dc:title>
  <dc:creator>KG</dc:creator>
  <cp:lastModifiedBy>Ryan Baker</cp:lastModifiedBy>
  <cp:revision>29</cp:revision>
  <dcterms:created xsi:type="dcterms:W3CDTF">2013-04-05T03:11:44Z</dcterms:created>
  <dcterms:modified xsi:type="dcterms:W3CDTF">2024-03-11T15:27:12Z</dcterms:modified>
</cp:coreProperties>
</file>