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4"/>
  </p:notesMasterIdLst>
  <p:sldIdLst>
    <p:sldId id="256" r:id="rId2"/>
    <p:sldId id="257" r:id="rId3"/>
    <p:sldId id="302" r:id="rId4"/>
    <p:sldId id="258" r:id="rId5"/>
    <p:sldId id="259" r:id="rId6"/>
    <p:sldId id="260" r:id="rId7"/>
    <p:sldId id="261" r:id="rId8"/>
    <p:sldId id="30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3" r:id="rId48"/>
    <p:sldId id="304" r:id="rId49"/>
    <p:sldId id="305" r:id="rId50"/>
    <p:sldId id="306" r:id="rId51"/>
    <p:sldId id="307" r:id="rId52"/>
    <p:sldId id="300" r:id="rId5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F08688-3A85-4B9E-A4B6-9F70130FF377}">
  <a:tblStyle styleId="{E0F08688-3A85-4B9E-A4B6-9F70130FF377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2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48222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1566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7898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0781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1803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263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085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75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8270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3581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87811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5359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04430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14036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74248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8536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5159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1358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21811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9996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17433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626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20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2172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98259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9143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6268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45501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35257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26041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48696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72944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2571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585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45964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391613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56284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05799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4598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6122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70236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65846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42351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549272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776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56245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352105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0764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014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1292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889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009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73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pslcdatashop.web.cmu.edu/ExternalTools?toolId=1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mu.edu/~listen/BNT-SM/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Knowledge Inference: </a:t>
            </a:r>
            <a:b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Bayesian Knowledge Tracing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4 Video 2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Model Performance Assumptions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student knows a skill, there is still some chance the student will </a:t>
            </a:r>
            <a:r>
              <a:rPr lang="en-US" sz="29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slip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make a mistake.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student does not know a skill, there is still some chance the student will </a:t>
            </a:r>
            <a:r>
              <a:rPr lang="en-US" sz="29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guess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correctly.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None/>
            </a:pP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hape 151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153" name="Shape 153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155" name="Shape 155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156" name="Shape 156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160" name="Shape 160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162" name="Shape 162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164" name="Shape 164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65" name="Shape 165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166" name="Shape 166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67" name="Shape 167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hape 173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175" name="Shape 175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177" name="Shape 177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178" name="Shape 178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182" name="Shape 182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184" name="Shape 184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186" name="Shape 186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87" name="Shape 187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188" name="Shape 188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89" name="Shape 189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191" name="Shape 191"/>
          <p:cNvSpPr/>
          <p:nvPr/>
        </p:nvSpPr>
        <p:spPr>
          <a:xfrm>
            <a:off x="6248400" y="2362200"/>
            <a:ext cx="762000" cy="381000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228600" y="3962400"/>
            <a:ext cx="8686800" cy="685799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7" name="Shape 197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199" name="Shape 199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201" name="Shape 201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202" name="Shape 202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206" name="Shape 206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208" name="Shape 208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210" name="Shape 210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11" name="Shape 211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212" name="Shape 212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13" name="Shape 213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215" name="Shape 215"/>
          <p:cNvSpPr/>
          <p:nvPr/>
        </p:nvSpPr>
        <p:spPr>
          <a:xfrm>
            <a:off x="4953000" y="1688616"/>
            <a:ext cx="762000" cy="381000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228600" y="4572000"/>
            <a:ext cx="8686800" cy="568324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1" name="Shape 221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223" name="Shape 223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225" name="Shape 225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226" name="Shape 226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230" name="Shape 230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232" name="Shape 232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234" name="Shape 234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35" name="Shape 235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236" name="Shape 236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37" name="Shape 237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239" name="Shape 239"/>
          <p:cNvSpPr/>
          <p:nvPr/>
        </p:nvSpPr>
        <p:spPr>
          <a:xfrm>
            <a:off x="4108173" y="2745477"/>
            <a:ext cx="762000" cy="381000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190500" y="5410200"/>
            <a:ext cx="8686800" cy="568324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5" name="Shape 245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247" name="Shape 247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249" name="Shape 249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250" name="Shape 250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Shape 253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254" name="Shape 254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256" name="Shape 256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258" name="Shape 258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59" name="Shape 259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260" name="Shape 260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61" name="Shape 261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263" name="Shape 263"/>
          <p:cNvSpPr/>
          <p:nvPr/>
        </p:nvSpPr>
        <p:spPr>
          <a:xfrm>
            <a:off x="6934200" y="2745477"/>
            <a:ext cx="762000" cy="381000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140804" y="5867400"/>
            <a:ext cx="8686800" cy="568324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Predicting Current Student Correctness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PCORR = P(Ln)*P(~S)+P(~Ln)*P(G)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Bayesian Knowledge Tracing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Whenever the student has an opportunity to use a skill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probability that the student knows the skill is updated 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formulas derived from Bayes’ Theorem. 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Formulas</a:t>
            </a:r>
          </a:p>
        </p:txBody>
      </p:sp>
      <p:sp>
        <p:nvSpPr>
          <p:cNvPr id="282" name="Shape 2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228600" y="8763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228600" y="1276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5" name="Shape 2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600200"/>
            <a:ext cx="8702675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" y="3352800"/>
            <a:ext cx="8675688" cy="1090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Shape 2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400" y="5086350"/>
            <a:ext cx="8858249" cy="754063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Shape 28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/>
          <p:cNvSpPr/>
          <p:nvPr/>
        </p:nvSpPr>
        <p:spPr>
          <a:xfrm>
            <a:off x="0" y="8763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0" y="1276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Shape 291"/>
          <p:cNvSpPr/>
          <p:nvPr/>
        </p:nvSpPr>
        <p:spPr>
          <a:xfrm>
            <a:off x="0" y="155257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298" name="Shape 298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Bayesian Knowledge Tracing (BKT)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classic approach for measuring tightly defined skill in online learning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proposed by Richard Atkinson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thoroughly articulated and studied by Albert Corbett and John Anderson</a:t>
            </a:r>
          </a:p>
        </p:txBody>
      </p:sp>
      <p:pic>
        <p:nvPicPr>
          <p:cNvPr id="108" name="Shape 108" descr="RCARob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7392" y="2548890"/>
            <a:ext cx="1257299" cy="1760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http://www.psy.cmu.edu/people/corbet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51141" y="5347114"/>
            <a:ext cx="1238250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 descr="http://www.psy.cmu.edu/people/anderson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89391" y="5347114"/>
            <a:ext cx="990599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05" name="Shape 305"/>
          <p:cNvGraphicFramePr/>
          <p:nvPr/>
        </p:nvGraphicFramePr>
        <p:xfrm>
          <a:off x="152400" y="2286000"/>
          <a:ext cx="8839200" cy="463299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(0.4)(0.3)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(0.4)(0.3)+(0.6)(0.8)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06" name="Shape 306"/>
          <p:cNvCxnSpPr/>
          <p:nvPr/>
        </p:nvCxnSpPr>
        <p:spPr>
          <a:xfrm>
            <a:off x="4876800" y="3505200"/>
            <a:ext cx="19811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13" name="Shape 313"/>
          <p:cNvGraphicFramePr/>
          <p:nvPr/>
        </p:nvGraphicFramePr>
        <p:xfrm>
          <a:off x="152400" y="2286000"/>
          <a:ext cx="8839200" cy="463299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(0.12)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(0.12)+(0.48)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14" name="Shape 314"/>
          <p:cNvCxnSpPr/>
          <p:nvPr/>
        </p:nvCxnSpPr>
        <p:spPr>
          <a:xfrm>
            <a:off x="4876800" y="3505200"/>
            <a:ext cx="19811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21" name="Shape 321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28" name="Shape 328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0.2+(0.8)(0.1)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35" name="Shape 335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42" name="Shape 342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49" name="Shape 349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56" name="Shape 356"/>
          <p:cNvGraphicFramePr/>
          <p:nvPr/>
        </p:nvGraphicFramePr>
        <p:xfrm>
          <a:off x="152400" y="2286000"/>
          <a:ext cx="8839200" cy="457203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u="none" strike="noStrike" cap="none"/>
                        <a:t>(0.28)(0.7)</a:t>
                      </a:r>
                      <a:br>
                        <a:rPr lang="en-US" sz="1800" u="none" strike="noStrike" cap="none"/>
                      </a:br>
                      <a:r>
                        <a:rPr lang="en-US" sz="1800" u="none" strike="noStrike" cap="none"/>
                        <a:t>(0.28)(0.7)+(0.72)(0.2)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57" name="Shape 357"/>
          <p:cNvCxnSpPr/>
          <p:nvPr/>
        </p:nvCxnSpPr>
        <p:spPr>
          <a:xfrm>
            <a:off x="4876800" y="3962400"/>
            <a:ext cx="19811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64" name="Shape 364"/>
          <p:cNvGraphicFramePr/>
          <p:nvPr/>
        </p:nvGraphicFramePr>
        <p:xfrm>
          <a:off x="152400" y="2286000"/>
          <a:ext cx="8839200" cy="457203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u="none" strike="noStrike" cap="none"/>
                        <a:t>(0.196)</a:t>
                      </a:r>
                      <a:br>
                        <a:rPr lang="en-US" sz="1800" u="none" strike="noStrike" cap="none"/>
                      </a:br>
                      <a:r>
                        <a:rPr lang="en-US" sz="1800" u="none" strike="noStrike" cap="none"/>
                        <a:t>(0.196)+(0.144)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65" name="Shape 365"/>
          <p:cNvCxnSpPr/>
          <p:nvPr/>
        </p:nvCxnSpPr>
        <p:spPr>
          <a:xfrm>
            <a:off x="4876800" y="3962400"/>
            <a:ext cx="19811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72" name="Shape 372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0.58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Bayesian Knowledge Tracing (BKT)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Been around a long time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Still (as of this recording, Spring 2023) the most widely-used knowledge tracing algorithm used at scale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Interpretable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Predictable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Decent performance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7288876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79" name="Shape 379"/>
          <p:cNvGraphicFramePr/>
          <p:nvPr/>
        </p:nvGraphicFramePr>
        <p:xfrm>
          <a:off x="152400" y="2286000"/>
          <a:ext cx="8839200" cy="487683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0.58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(0.58) + (0.42)(0.1)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86" name="Shape 386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0.62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BKT</a:t>
            </a:r>
          </a:p>
        </p:txBody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uses first problem attempt on each item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Throws out information…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uses the clearest information…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Several variants to BKT break this assumption at least in part – more on that later in the week</a:t>
            </a: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Parameter Constraints</a:t>
            </a:r>
          </a:p>
        </p:txBody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Typically, the potential values of BKT parameters are constrained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avoid </a:t>
            </a:r>
            <a:r>
              <a:rPr lang="en-US" sz="2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 degeneracy</a:t>
            </a:r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Conceptual Idea Behind Knowledge Tracing</a:t>
            </a:r>
          </a:p>
        </p:txBody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a skill generally leads to correct performance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 performance implies that a student knows the relevant skill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Hence, by looking at whether a student’s performance is correct, we can infer whether they know the skill</a:t>
            </a:r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Essentially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knowledge model is degenerate when it violates this idea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knowing a skill leads to worse performance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getting a skill wrong means you know it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Constraints Proposed</a:t>
            </a:r>
          </a:p>
        </p:txBody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Beck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P(G)+P(S)&lt;1.0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Baker, Corbett, &amp; 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Aleven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(2008):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P(G)&lt;0.5, P(S)&lt;0.5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Corbett &amp; Anderson (1995):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P(G)&lt;0.3, P(S)&lt;0.1</a:t>
            </a:r>
          </a:p>
        </p:txBody>
      </p: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Knowledge Tracing</a:t>
            </a:r>
          </a:p>
        </p:txBody>
      </p:sp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we know if a knowledge tracing model is any good?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primary goal is to predict </a:t>
            </a: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knowledge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Knowledge Tracing</a:t>
            </a: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we know if a knowledge tracing model is any good?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primary goal is to predict </a:t>
            </a: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knowledge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knowledge is a latent trait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Aria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Knowledge Tracing</a:t>
            </a:r>
          </a:p>
        </p:txBody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we know if a knowledge tracing model is any good?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primary goal is to predict </a:t>
            </a: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knowledge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knowledge is latent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we instead check our knowledge predictions by checking how well the model predicts </a:t>
            </a: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key goal of BKT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Measuring how well a student knows a specific skill/knowledge component at a specific time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their past history of performance with that skill/KC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Fitting a Knowledge-Tracing Model</a:t>
            </a:r>
          </a:p>
        </p:txBody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principle, any set of four parameters can be used by knowledge-tracing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parameters that predict student performance better are preferred</a:t>
            </a:r>
          </a:p>
        </p:txBody>
      </p:sp>
    </p:spTree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Knowledge Tracing</a:t>
            </a:r>
          </a:p>
        </p:txBody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we pick the knowledge tracing parameters that best predict performance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Defined as whether a student’s action will be correct or wrong at a given time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Fit Methods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could spend an hour talking about the ways to fit Bayesian Knowledge Tracing models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Three public tools</a:t>
            </a:r>
          </a:p>
        </p:txBody>
      </p:sp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Fit BKT at Scale</a:t>
            </a:r>
          </a:p>
          <a:p>
            <a:pPr marL="777240" lvl="1" indent="-457200">
              <a:buSzPct val="59999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C000"/>
                </a:solidFill>
                <a:hlinkClick r:id="rId3"/>
              </a:rPr>
              <a:t>https://pslcdatashop.web.cmu.edu/ExternalTools?toolId=1</a:t>
            </a:r>
            <a:endParaRPr lang="en-US" sz="2800" dirty="0">
              <a:solidFill>
                <a:srgbClr val="FFC000"/>
              </a:solidFill>
            </a:endParaRPr>
          </a:p>
          <a:p>
            <a:pPr marL="457200" indent="-457200">
              <a:buSzPct val="59999"/>
              <a:buFont typeface="Wingdings" panose="05000000000000000000" pitchFamily="2" charset="2"/>
              <a:buChar char="q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BNT-SM: Bayes Net Toolkit – Student Modeling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http://www.cs.cmu.edu/~listen/BNT-SM/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BKT-BF:  BKT-Brute Force (Grid Search)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https://learninganalytics.upenn.edu/ryanbaker/BKT-BruteForce.zip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Which one should you use?</a:t>
            </a:r>
          </a:p>
        </p:txBody>
      </p:sp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They’re all fine – they work approximately equally well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group uses BKT-BF to fit Classical BKT and BNT-SM to fit variant models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some commercial colleagues use Fit BKT at Scale</a:t>
            </a:r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Note…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Equation Solver in Excel replicably does worse for this problem than these packages</a:t>
            </a:r>
          </a:p>
        </p:txBody>
      </p:sp>
    </p:spTree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Extensions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have been many extensions to BKT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discuss some of the most important ones in class, later in the week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Sample Size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a way to determine how big a sample size you need for BKT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Depends both on number of students and number of practices per student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This is not currently available for any other knowledge tracing algorithm (that assesses knowledge as it changes)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+mn-lt"/>
              </a:rPr>
              <a:t>(Slater &amp; Baker, </a:t>
            </a:r>
            <a:r>
              <a:rPr lang="en-US" sz="2800" b="0" i="1" dirty="0" err="1">
                <a:solidFill>
                  <a:srgbClr val="000000"/>
                </a:solidFill>
                <a:effectLst/>
                <a:latin typeface="+mn-lt"/>
              </a:rPr>
              <a:t>Behaviormetrika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+mn-lt"/>
              </a:rPr>
              <a:t>,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+mn-lt"/>
              </a:rPr>
              <a:t>2018)</a:t>
            </a: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Penn Center for Learning Analytics">
            <a:extLst>
              <a:ext uri="{FF2B5EF4-FFF2-40B4-BE49-F238E27FC236}">
                <a16:creationId xmlns:a16="http://schemas.microsoft.com/office/drawing/2014/main" id="{30A6004B-7A51-31E9-889F-F30E3A0C5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536" y="5191416"/>
            <a:ext cx="943239" cy="16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9000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Sample Size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much data do you need?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Depends on your goal</a:t>
            </a:r>
          </a:p>
          <a:p>
            <a:pPr marL="11049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Predict student mastery, if ok to be off by 2-3 problems: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 few as 25 students and 3 problems apiece, if P(T) values are low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Predict student mastery, if higher precision desired: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250 students and 3 problems apiece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i="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Make inferences about model parameter values (for example, to identify skills that need to be fixed)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250 students and 6 problems apiece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Penn Center for Learning Analytics">
            <a:extLst>
              <a:ext uri="{FF2B5EF4-FFF2-40B4-BE49-F238E27FC236}">
                <a16:creationId xmlns:a16="http://schemas.microsoft.com/office/drawing/2014/main" id="{30A6004B-7A51-31E9-889F-F30E3A0C5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536" y="5191416"/>
            <a:ext cx="943239" cy="16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6864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BKT: Core Uses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Mastery learning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Reports to teachers on student skill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357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Skills should be tightly defined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Unlike approaches such as Item Response Theory (later this week)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goal is not to measure </a:t>
            </a:r>
            <a:r>
              <a:rPr lang="en-US" sz="27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</a:t>
            </a: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skill for a broadly-defined construct</a:t>
            </a:r>
          </a:p>
          <a:p>
            <a:pPr marL="698500" marR="0" lvl="1" indent="-3429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Such as arithmetic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to measure a specific skill or knowledge component</a:t>
            </a:r>
          </a:p>
          <a:p>
            <a:pPr marL="698500" marR="0" lvl="1" indent="-3429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Such as addition of two-digit numbers where no carrying is needed</a:t>
            </a:r>
          </a:p>
        </p:txBody>
      </p:sp>
    </p:spTree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BKT: Extended Uses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Use in behavior detectors (such as gaming the system)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Use to identify problematic skills for re-design (with very high slip or guess or initial knowledge)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Use in discovery with models analyses (such as correlating student in-platform learning to test scores)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7252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BKT: Further Uses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We will discuss even more uses of BKT later in the week, in the Advanced </a:t>
            </a:r>
            <a:r>
              <a:rPr lang="en-US" sz="2800" b="0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BKT lecture</a:t>
            </a: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41587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Up</a:t>
            </a:r>
          </a:p>
        </p:txBody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 Factors Analysis (LKT Family)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the typical use of BKT?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 a student’s knowledge of skill/KC X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a sequence of items that are dichotomously scored</a:t>
            </a:r>
          </a:p>
          <a:p>
            <a:pPr marL="698500" marR="0" lvl="1" indent="-3429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the student can get a score of 0 or 1 on each item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ymbo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each item corresponds to a single skill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the student can learn on each item, due to help, feedback, scaffolding, etc.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Assumptions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item must involve a single latent trait or skill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 from PFA, which we’ll talk about next lecture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Noto Symbol"/>
              <a:ea typeface="Noto Symbol"/>
              <a:cs typeface="Noto Symbol"/>
              <a:sym typeface="Noto Symbo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skill has four parameters</a:t>
            </a:r>
            <a:endParaRPr lang="en-US" sz="2700" dirty="0">
              <a:solidFill>
                <a:schemeClr val="dk1"/>
              </a:solidFill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dirty="0">
                <a:solidFill>
                  <a:schemeClr val="dk1"/>
                </a:solidFill>
              </a:rPr>
              <a:t>Only the first attempt on each item matters</a:t>
            </a:r>
          </a:p>
          <a:p>
            <a:pPr marL="777240" lvl="1" indent="-457200">
              <a:lnSpc>
                <a:spcPct val="80000"/>
              </a:lnSpc>
              <a:spcBef>
                <a:spcPts val="7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chemeClr val="dk1"/>
                </a:solidFill>
              </a:rPr>
              <a:t>i.e. is included in calculations</a:t>
            </a: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Assumptions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these parameters, and the pattern of successes and failures the student has had on each relevant skill so far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can compute 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Latent knowledge P(Ln) 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probability P(CORR) that the learner will get the item correct</a:t>
            </a:r>
          </a:p>
        </p:txBody>
      </p:sp>
    </p:spTree>
    <p:extLst>
      <p:ext uri="{BB962C8B-B14F-4D97-AF65-F5344CB8AC3E}">
        <p14:creationId xmlns:p14="http://schemas.microsoft.com/office/powerpoint/2010/main" val="89202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Assumptions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Two-state learning model</a:t>
            </a:r>
          </a:p>
          <a:p>
            <a:pPr marL="812800" marR="0" lvl="1" indent="-4572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skill is either </a:t>
            </a:r>
            <a:r>
              <a:rPr lang="en-US" sz="26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learned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26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unlearned</a:t>
            </a:r>
          </a:p>
          <a:p>
            <a:pPr marL="640080" marR="0" lvl="1" indent="-28448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None/>
            </a:pPr>
            <a:endParaRPr sz="3200" b="0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problem-solving, the student can learn a skill at each opportunity to apply the skill</a:t>
            </a: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student does not forget a skill, once he or she knows it</a:t>
            </a: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2417</Words>
  <Application>Microsoft Office PowerPoint</Application>
  <PresentationFormat>On-screen Show (4:3)</PresentationFormat>
  <Paragraphs>397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Noto Symbol</vt:lpstr>
      <vt:lpstr>Arial</vt:lpstr>
      <vt:lpstr>Calibri</vt:lpstr>
      <vt:lpstr>Times New Roman</vt:lpstr>
      <vt:lpstr>Wingdings</vt:lpstr>
      <vt:lpstr>Median</vt:lpstr>
      <vt:lpstr>Week 4 Video 2</vt:lpstr>
      <vt:lpstr>Bayesian Knowledge Tracing (BKT)</vt:lpstr>
      <vt:lpstr>Bayesian Knowledge Tracing (BKT)</vt:lpstr>
      <vt:lpstr>The key goal of BKT</vt:lpstr>
      <vt:lpstr>Skills should be tightly defined</vt:lpstr>
      <vt:lpstr>What is the typical use of BKT?</vt:lpstr>
      <vt:lpstr>Key Assumptions</vt:lpstr>
      <vt:lpstr>Key Assumptions</vt:lpstr>
      <vt:lpstr>Key Assumptions</vt:lpstr>
      <vt:lpstr>Model Performance Assumptions</vt:lpstr>
      <vt:lpstr>Classical BKT</vt:lpstr>
      <vt:lpstr>Classical BKT</vt:lpstr>
      <vt:lpstr>Classical BKT</vt:lpstr>
      <vt:lpstr>Classical BKT</vt:lpstr>
      <vt:lpstr>Classical BKT</vt:lpstr>
      <vt:lpstr>Predicting Current Student Correctness</vt:lpstr>
      <vt:lpstr>   Bayesian Knowledge Tracing</vt:lpstr>
      <vt:lpstr>Formulas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BKT</vt:lpstr>
      <vt:lpstr>Parameter Constraints</vt:lpstr>
      <vt:lpstr>Conceptual Idea Behind Knowledge Tracing</vt:lpstr>
      <vt:lpstr>Essentially</vt:lpstr>
      <vt:lpstr>Constraints Proposed</vt:lpstr>
      <vt:lpstr>  Knowledge Tracing</vt:lpstr>
      <vt:lpstr>  Knowledge Tracing</vt:lpstr>
      <vt:lpstr>  Knowledge Tracing</vt:lpstr>
      <vt:lpstr>  Fitting a Knowledge-Tracing Model</vt:lpstr>
      <vt:lpstr>  Knowledge Tracing</vt:lpstr>
      <vt:lpstr>Fit Methods</vt:lpstr>
      <vt:lpstr>Three public tools</vt:lpstr>
      <vt:lpstr>Which one should you use?</vt:lpstr>
      <vt:lpstr>Note…</vt:lpstr>
      <vt:lpstr>Extensions</vt:lpstr>
      <vt:lpstr>Sample Size</vt:lpstr>
      <vt:lpstr>Sample Size</vt:lpstr>
      <vt:lpstr>BKT: Core Uses</vt:lpstr>
      <vt:lpstr>BKT: Extended Uses</vt:lpstr>
      <vt:lpstr>BKT: Further Uses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Video 2</dc:title>
  <dc:creator>Chelsea ~</dc:creator>
  <cp:lastModifiedBy>Ryan Baker</cp:lastModifiedBy>
  <cp:revision>15</cp:revision>
  <dcterms:modified xsi:type="dcterms:W3CDTF">2024-03-11T13:30:14Z</dcterms:modified>
</cp:coreProperties>
</file>