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34"/>
  </p:notesMasterIdLst>
  <p:sldIdLst>
    <p:sldId id="256" r:id="rId3"/>
    <p:sldId id="838" r:id="rId4"/>
    <p:sldId id="839" r:id="rId5"/>
    <p:sldId id="316" r:id="rId6"/>
    <p:sldId id="318" r:id="rId7"/>
    <p:sldId id="810" r:id="rId8"/>
    <p:sldId id="778" r:id="rId9"/>
    <p:sldId id="811" r:id="rId10"/>
    <p:sldId id="812" r:id="rId11"/>
    <p:sldId id="779" r:id="rId12"/>
    <p:sldId id="819" r:id="rId13"/>
    <p:sldId id="840" r:id="rId14"/>
    <p:sldId id="841" r:id="rId15"/>
    <p:sldId id="813" r:id="rId16"/>
    <p:sldId id="821" r:id="rId17"/>
    <p:sldId id="822" r:id="rId18"/>
    <p:sldId id="823" r:id="rId19"/>
    <p:sldId id="828" r:id="rId20"/>
    <p:sldId id="834" r:id="rId21"/>
    <p:sldId id="817" r:id="rId22"/>
    <p:sldId id="837" r:id="rId23"/>
    <p:sldId id="825" r:id="rId24"/>
    <p:sldId id="827" r:id="rId25"/>
    <p:sldId id="826" r:id="rId26"/>
    <p:sldId id="842" r:id="rId27"/>
    <p:sldId id="832" r:id="rId28"/>
    <p:sldId id="836" r:id="rId29"/>
    <p:sldId id="833" r:id="rId30"/>
    <p:sldId id="843" r:id="rId31"/>
    <p:sldId id="844" r:id="rId32"/>
    <p:sldId id="303" r:id="rId3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E33CC4-A7DD-4958-9121-EAD94618CDF6}">
  <a:tblStyle styleId="{8DE33CC4-A7DD-4958-9121-EAD94618CDF6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8FA"/>
          </a:solidFill>
        </a:fill>
      </a:tcStyle>
    </a:wholeTbl>
    <a:band1H>
      <a:tcStyle>
        <a:tcBdr/>
        <a:fill>
          <a:solidFill>
            <a:srgbClr val="E9F0F5"/>
          </a:solidFill>
        </a:fill>
      </a:tcStyle>
    </a:band1H>
    <a:band1V>
      <a:tcStyle>
        <a:tcBdr/>
        <a:fill>
          <a:solidFill>
            <a:srgbClr val="E9F0F5"/>
          </a:solidFill>
        </a:fill>
      </a:tcStyle>
    </a:band1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8" autoAdjust="0"/>
    <p:restoredTop sz="94660"/>
  </p:normalViewPr>
  <p:slideViewPr>
    <p:cSldViewPr snapToGrid="0">
      <p:cViewPr varScale="1">
        <p:scale>
          <a:sx n="69" d="100"/>
          <a:sy n="69" d="100"/>
        </p:scale>
        <p:origin x="67" y="50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29679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7958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460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6957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4302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2666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4387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3929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5169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8663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0364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5290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3890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78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28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18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70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12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76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2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8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54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53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4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Knowledge Inference: </a:t>
            </a:r>
            <a:br>
              <a:rPr lang="en-US" sz="4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dirty="0">
                <a:solidFill>
                  <a:schemeClr val="accent1"/>
                </a:solidFill>
              </a:rPr>
              <a:t>DKT Family</a:t>
            </a:r>
            <a:endParaRPr lang="en-US" sz="40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4 Video 6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 for 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Latent Knowledge Estimation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(Zhang et al., 2017) proposed an extension to DKT, called DKVMN</a:t>
            </a:r>
            <a:r>
              <a:rPr lang="en-US" sz="2900" i="1" dirty="0">
                <a:solidFill>
                  <a:schemeClr val="dk1"/>
                </a:solidFill>
              </a:rPr>
              <a:t>,</a:t>
            </a:r>
            <a:r>
              <a:rPr lang="en-US" sz="2900" dirty="0">
                <a:solidFill>
                  <a:schemeClr val="dk1"/>
                </a:solidFill>
              </a:rPr>
              <a:t> that fits an item-skill mapping too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Based on Memory-Augmented Neural Network, that keeps an external memory matrix that neurons update and refer back to 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Latent skills are “discovered” by the algorithm and difficult to interpret.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290680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 for 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Latent Knowledge Estimation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(Lee &amp; D.-Y. Yeung, 2019) proposed an alternative to DKT, called KQN, that attempts to output more interpretable latent skill estimates</a:t>
            </a:r>
            <a:endParaRPr lang="en-US" sz="25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Again, fits an external memory network to fit skills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Also attempts to fit amount of information transfer between skills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Still not that interpretable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527766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 for 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Latent Knowledge Estimation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rtl="0" fontAlgn="base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(C.-K. Yeung, 2019) proposed an alternative to DKT, called Deep-IRT, that attempts to output more interpretable latent skill estimates</a:t>
            </a:r>
          </a:p>
          <a:p>
            <a:pPr marL="742950" lvl="1" indent="-285750" rtl="0" fontAlgn="base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Again, fits an external memory network to fit skills</a:t>
            </a:r>
          </a:p>
          <a:p>
            <a:pPr marL="742950" lvl="1" indent="-285750" rtl="0" fontAlgn="base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Fits separate networks to estimate student ability, item difficulty</a:t>
            </a:r>
          </a:p>
          <a:p>
            <a:pPr marL="742950" lvl="1" indent="-285750" rtl="0" fontAlgn="base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Uses estimated ability and difficulty to predict correctness with an item response theory model.</a:t>
            </a:r>
          </a:p>
          <a:p>
            <a:pPr marL="742950" lvl="1" indent="-285750" rtl="0" fontAlgn="base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Somewhat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more interpretable (the IRT half, at least)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40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197834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2F9F4-A1F8-D671-6469-798FEF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caveat for skill 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4C75-3D71-95E3-9F68-F0BA95EA4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Some deep learning-based algorithms attempt to estimate skill level.</a:t>
            </a:r>
          </a:p>
          <a:p>
            <a:pPr rtl="0" fontAlgn="base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Their skill estimates are rarely, if ever, compared to post-tests or other estimates of skill level.</a:t>
            </a:r>
          </a:p>
          <a:p>
            <a:pPr rtl="0" fontAlgn="base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(Most large datasets don’t have that data available)</a:t>
            </a:r>
          </a:p>
          <a:p>
            <a:pPr rtl="0" fontAlgn="base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Therefore, we don’t really know if the estimates are any good.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47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 for 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Latent Knowledge Estimation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(Scruggs et al., 2020) proposed AOA, an extension to any knowledge tracing algorithm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Human-derived skill-item mapping used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Predicted performance on all items in skill averaged</a:t>
            </a:r>
          </a:p>
          <a:p>
            <a:pPr marL="1120140" lvl="2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Including both unseen and already-seen items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Led to successful prediction of post-tests outside the learning system (Scruggs et al., 2020; Baker et al., 2023), better than BKT or ELO</a:t>
            </a:r>
            <a:endParaRPr lang="en-US" sz="29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979379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0AC7-9CE7-FD8A-56E3-D614EE6B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DKT really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80B3-9EFE-EAB3-AD3B-B4B0576B8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Ding &amp; Larson (2019) demonstrated theoretically that a lot of what DKT learns is how good a student is overall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5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0AC7-9CE7-FD8A-56E3-D614EE6B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DKT really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80B3-9EFE-EAB3-AD3B-B4B0576B8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Zhang et al. (2021) followed this up with empirical work showing that most of the improvement in performance for DKVMN is in the first attempt on a new skill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244034B-268F-A134-6806-432E78190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25674"/>
            <a:ext cx="7124700" cy="326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313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0AC7-9CE7-FD8A-56E3-D614EE6B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DKT really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80B3-9EFE-EAB3-AD3B-B4B0576B8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particular, there’s essentially no benefit to deep learning after several attempts on a skill (about the point where students often reach mastery, if they didn’t already know skill)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244034B-268F-A134-6806-432E78190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25674"/>
            <a:ext cx="7124700" cy="326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250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E3B6-9CDE-A721-ECA6-F9093F3B6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Other Important DKT variants: SAKT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5195C-DC62-E8AE-C976-89F52AE45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Pandey &amp; </a:t>
            </a:r>
            <a:r>
              <a:rPr lang="en-US" dirty="0" err="1"/>
              <a:t>Karypis</a:t>
            </a:r>
            <a:r>
              <a:rPr lang="en-US" dirty="0"/>
              <a:t> (2019) proposed a DKT variant, called SAKT, which fits attentional weights between exercises and more explicitly predicts performance on current exercise from performance on past exercises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Gets a little better fit, doubles down a little more on some limitations we’ve already discussed</a:t>
            </a:r>
          </a:p>
        </p:txBody>
      </p:sp>
    </p:spTree>
    <p:extLst>
      <p:ext uri="{BB962C8B-B14F-4D97-AF65-F5344CB8AC3E}">
        <p14:creationId xmlns:p14="http://schemas.microsoft.com/office/powerpoint/2010/main" val="3925934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E3B6-9CDE-A721-ECA6-F9093F3B6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Other Important DKT variants: AKT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5195C-DC62-E8AE-C976-89F52AE45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Ghosh et al. (2020) proposed a DKT variant, called AKT, which</a:t>
            </a:r>
          </a:p>
          <a:p>
            <a:pPr lvl="1"/>
            <a:r>
              <a:rPr lang="en-US" dirty="0"/>
              <a:t>Explicitly stores and uses learner’s entire past practice history for each prediction</a:t>
            </a:r>
          </a:p>
          <a:p>
            <a:pPr lvl="1"/>
            <a:r>
              <a:rPr lang="en-US" dirty="0"/>
              <a:t>Uses exponential decay curve to </a:t>
            </a:r>
            <a:r>
              <a:rPr lang="en-US" dirty="0" err="1"/>
              <a:t>downweight</a:t>
            </a:r>
            <a:r>
              <a:rPr lang="en-US" dirty="0"/>
              <a:t> past actions</a:t>
            </a:r>
          </a:p>
          <a:p>
            <a:pPr lvl="1"/>
            <a:r>
              <a:rPr lang="en-US" dirty="0"/>
              <a:t>Uses Rasch-model embeddings to calculate item difficulty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9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slides developed in </a:t>
            </a:r>
            <a:r>
              <a:rPr lang="en-US" sz="2900" dirty="0">
                <a:solidFill>
                  <a:schemeClr val="dk1"/>
                </a:solidFill>
              </a:rPr>
              <a:t>collaboration with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Richard Scruggs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Richard Scruggs">
            <a:extLst>
              <a:ext uri="{FF2B5EF4-FFF2-40B4-BE49-F238E27FC236}">
                <a16:creationId xmlns:a16="http://schemas.microsoft.com/office/drawing/2014/main" id="{D14D8E2A-CEF3-6630-AC4A-8A014DFDD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4" y="5572124"/>
            <a:ext cx="12858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935156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E4D2-3192-E9F3-AEDE-5952A1E0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in more information: SAINT+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D60B1-8205-8A9E-A318-2DA5232F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Shin et al. (2021) added elapsed time and lag time as additional inputs, leading to better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97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E4D2-3192-E9F3-AEDE-5952A1E0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in more information: </a:t>
            </a:r>
            <a:br>
              <a:rPr lang="en-US" dirty="0"/>
            </a:br>
            <a:r>
              <a:rPr lang="en-US" dirty="0"/>
              <a:t>Process-BERT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D60B1-8205-8A9E-A318-2DA5232F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Scarlatos</a:t>
            </a:r>
            <a:r>
              <a:rPr lang="en-US" dirty="0"/>
              <a:t> et al. (2022) added timing and use of resources such as calculator</a:t>
            </a:r>
          </a:p>
          <a:p>
            <a:endParaRPr lang="en-US" dirty="0"/>
          </a:p>
          <a:p>
            <a:r>
              <a:rPr lang="en-US" dirty="0"/>
              <a:t>Additional information leads to better performance</a:t>
            </a:r>
          </a:p>
        </p:txBody>
      </p:sp>
    </p:spTree>
    <p:extLst>
      <p:ext uri="{BB962C8B-B14F-4D97-AF65-F5344CB8AC3E}">
        <p14:creationId xmlns:p14="http://schemas.microsoft.com/office/powerpoint/2010/main" val="1718193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AAB03-C545-165A-23F4-76F1B58A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Curious methodological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A3633-3C64-8AD5-95DF-3262573B3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DKT-family papers report large improvements over previous algorithms, including other DKT-family algorithms</a:t>
            </a:r>
          </a:p>
          <a:p>
            <a:endParaRPr lang="en-US" dirty="0"/>
          </a:p>
          <a:p>
            <a:r>
              <a:rPr lang="en-US" dirty="0"/>
              <a:t>Improvements that seem to mostly or entirely dissipate in the next paper</a:t>
            </a:r>
          </a:p>
        </p:txBody>
      </p:sp>
    </p:spTree>
    <p:extLst>
      <p:ext uri="{BB962C8B-B14F-4D97-AF65-F5344CB8AC3E}">
        <p14:creationId xmlns:p14="http://schemas.microsoft.com/office/powerpoint/2010/main" val="3936039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FE6A-3FAE-74DF-8490-124E0CB4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6F754-F2EB-B957-2F07-121793F40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Poor validation and over-fitting</a:t>
            </a:r>
          </a:p>
          <a:p>
            <a:endParaRPr lang="en-US" dirty="0"/>
          </a:p>
          <a:p>
            <a:r>
              <a:rPr lang="en-US" dirty="0"/>
              <a:t>A lot of DKT-family papers don’t use student-level cross-validation</a:t>
            </a:r>
          </a:p>
          <a:p>
            <a:pPr lvl="1"/>
            <a:r>
              <a:rPr lang="en-US" dirty="0"/>
              <a:t>Poor cross-validation benefits DKT-family algorithms more than other algorithms, because DKT-family fits more aggressively</a:t>
            </a:r>
          </a:p>
          <a:p>
            <a:endParaRPr lang="en-US" dirty="0"/>
          </a:p>
          <a:p>
            <a:r>
              <a:rPr lang="en-US" dirty="0"/>
              <a:t>A lot of DKT-family papers fit their own hyperparameters but use past hyperparameters for other algorithms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03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886D-FE2B-9FC0-A38A-7D01BCEF8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F4EC5-8EC3-10AF-A51C-1172E5E55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Gervet</a:t>
            </a:r>
            <a:r>
              <a:rPr lang="en-US" dirty="0"/>
              <a:t> et al. (2020) compares KT algorithms on several data sets</a:t>
            </a:r>
          </a:p>
          <a:p>
            <a:r>
              <a:rPr lang="en-US" dirty="0"/>
              <a:t>Key findings</a:t>
            </a:r>
          </a:p>
          <a:p>
            <a:pPr lvl="1"/>
            <a:r>
              <a:rPr lang="en-US" dirty="0"/>
              <a:t>Different data sets have different winners</a:t>
            </a:r>
          </a:p>
          <a:p>
            <a:pPr lvl="1"/>
            <a:r>
              <a:rPr lang="en-US" dirty="0"/>
              <a:t>DKT-family performs better than other algorithms on large data sets, but worse on smaller data sets</a:t>
            </a:r>
          </a:p>
          <a:p>
            <a:pPr lvl="1"/>
            <a:r>
              <a:rPr lang="en-US" dirty="0"/>
              <a:t>DKT-family algorithms perform worse than LKT-family on data sets with very high numbers of practices per skill (i.e. language learning)</a:t>
            </a:r>
          </a:p>
          <a:p>
            <a:pPr lvl="1"/>
            <a:r>
              <a:rPr lang="en-US" dirty="0"/>
              <a:t>DKT-family algorithms do better at predicting if exact order of items matters (which can occur if items within a skill vary a lot)</a:t>
            </a:r>
          </a:p>
          <a:p>
            <a:pPr lvl="1"/>
            <a:r>
              <a:rPr lang="en-US" dirty="0"/>
              <a:t>DKT-family algorithms reach peak performance faster than other algorithms (also seen in Zhang et al., 2021)</a:t>
            </a:r>
          </a:p>
        </p:txBody>
      </p:sp>
    </p:spTree>
    <p:extLst>
      <p:ext uri="{BB962C8B-B14F-4D97-AF65-F5344CB8AC3E}">
        <p14:creationId xmlns:p14="http://schemas.microsoft.com/office/powerpoint/2010/main" val="3280049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886D-FE2B-9FC0-A38A-7D01BCEF8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F4EC5-8EC3-10AF-A51C-1172E5E55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Schmucker</a:t>
            </a:r>
            <a:r>
              <a:rPr lang="en-US" dirty="0"/>
              <a:t> et al. (2022) compares KT algorithms on several large datasets</a:t>
            </a:r>
          </a:p>
          <a:p>
            <a:pPr lvl="1"/>
            <a:r>
              <a:rPr lang="en-US" dirty="0"/>
              <a:t>Tuning all models’ hyperparameters from scratch</a:t>
            </a:r>
          </a:p>
          <a:p>
            <a:r>
              <a:rPr lang="en-US" dirty="0"/>
              <a:t>Their feature-based logistic regression model outperformed all other approaches on nearly all datasets tested.</a:t>
            </a:r>
          </a:p>
          <a:p>
            <a:r>
              <a:rPr lang="en-US" dirty="0"/>
              <a:t>DKT was the best-performing algorithm on one dataset. </a:t>
            </a:r>
          </a:p>
          <a:p>
            <a:r>
              <a:rPr lang="en-US" dirty="0"/>
              <a:t>Later DKT-family variants were outperformed by standard DKT on all datasets.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02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A03D-805F-F44B-D87B-976587EA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Frontier for DKT-family: </a:t>
            </a:r>
            <a:br>
              <a:rPr lang="en-US" dirty="0"/>
            </a:br>
            <a:r>
              <a:rPr lang="en-US" dirty="0"/>
              <a:t>Beyond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8F6D-2FCE-54E6-395A-A6E2E88D9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Tracing (Ghosh et al., 2021) extends output layer to predict which multiple choice item the student will select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32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A03D-805F-F44B-D87B-976587EA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Frontier for DKT-family: </a:t>
            </a:r>
            <a:br>
              <a:rPr lang="en-US" dirty="0"/>
            </a:br>
            <a:r>
              <a:rPr lang="en-US" dirty="0"/>
              <a:t>Beyond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8F6D-2FCE-54E6-395A-A6E2E88D9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Open-Ended Knowledge Tracing (Liu et al., 2022) integrates KT with </a:t>
            </a:r>
          </a:p>
          <a:p>
            <a:pPr lvl="1"/>
            <a:r>
              <a:rPr lang="en-US" dirty="0"/>
              <a:t>A GPT-2 model fine-tuned on 2.1 million Java code exercises and written descriptions of them</a:t>
            </a:r>
          </a:p>
          <a:p>
            <a:pPr lvl="1"/>
            <a:endParaRPr lang="en-US" dirty="0"/>
          </a:p>
          <a:p>
            <a:r>
              <a:rPr lang="en-US" dirty="0"/>
              <a:t>In order to generate predicted student code which makes predicted specific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18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70A15-0555-B841-D721-AF84C66E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DKT-family: work continues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8F4D-B07D-3801-9FCA-F5EA20A7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Dozens of recent papers trying to get better results by adjusting the deep learning framework in various ways </a:t>
            </a:r>
          </a:p>
          <a:p>
            <a:r>
              <a:rPr lang="en-US" dirty="0"/>
              <a:t>Better results = higher AUC values for predictions of next-item correctness on test data in selected datasets</a:t>
            </a:r>
          </a:p>
          <a:p>
            <a:r>
              <a:rPr lang="en-US" dirty="0"/>
              <a:t>As shown in (</a:t>
            </a:r>
            <a:r>
              <a:rPr lang="en-US" dirty="0" err="1"/>
              <a:t>Schmucker</a:t>
            </a:r>
            <a:r>
              <a:rPr lang="en-US" dirty="0"/>
              <a:t> et al., 2022), better results on some datasets do not always translate to better results on all datasets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27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70A15-0555-B841-D721-AF84C66E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to use a DKT-family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8F4D-B07D-3801-9FCA-F5EA20A7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You care about predicting next-problem correctness</a:t>
            </a:r>
          </a:p>
          <a:p>
            <a:pPr lvl="1"/>
            <a:r>
              <a:rPr lang="en-US" dirty="0"/>
              <a:t>Or you’re willing to use a method like AOA to get skill estimates</a:t>
            </a:r>
          </a:p>
          <a:p>
            <a:r>
              <a:rPr lang="en-US" dirty="0"/>
              <a:t>You may have unreliable skill tags, or no skill tags at all</a:t>
            </a:r>
          </a:p>
          <a:p>
            <a:pPr lvl="1"/>
            <a:r>
              <a:rPr lang="en-US" dirty="0"/>
              <a:t>Or you want better estimation right from the beginning of a new skill</a:t>
            </a:r>
          </a:p>
          <a:p>
            <a:r>
              <a:rPr lang="en-US" dirty="0"/>
              <a:t>Your dataset has a reasonably balanced number of attempts - or you don’t care as much about items/skills with fewer attempts</a:t>
            </a:r>
          </a:p>
          <a:p>
            <a:r>
              <a:rPr lang="en-US" dirty="0"/>
              <a:t>Your dataset has students working through material in predefined 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6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Deep Knowledge Tracing (DKT)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40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Piech</a:t>
            </a: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et al., 2015)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long short term memory networks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lvl="0"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Fits on sequence of student performance across skills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</a:rPr>
              <a:t>Predicts performance on future items within system</a:t>
            </a:r>
          </a:p>
          <a:p>
            <a:pPr lvl="0" indent="-320040">
              <a:spcBef>
                <a:spcPts val="0"/>
              </a:spcBef>
              <a:buSzPct val="59999"/>
            </a:pPr>
            <a:endParaRPr lang="en-US" sz="2900" dirty="0">
              <a:solidFill>
                <a:schemeClr val="dk1"/>
              </a:solidFill>
            </a:endParaRPr>
          </a:p>
          <a:p>
            <a:pPr lvl="0"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Can fit </a:t>
            </a:r>
            <a:r>
              <a:rPr lang="en-US" sz="2900" b="1" i="1" dirty="0">
                <a:solidFill>
                  <a:schemeClr val="dk1"/>
                </a:solidFill>
              </a:rPr>
              <a:t>very</a:t>
            </a:r>
            <a:r>
              <a:rPr lang="en-US" sz="2900" dirty="0">
                <a:solidFill>
                  <a:schemeClr val="dk1"/>
                </a:solidFill>
              </a:rPr>
              <a:t> complex functions 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</a:rPr>
              <a:t>Very complex relationships between items over time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8773297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70A15-0555-B841-D721-AF84C66E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to not use a DKT-family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8F4D-B07D-3801-9FCA-F5EA20A7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want interpretable parameters</a:t>
            </a:r>
          </a:p>
          <a:p>
            <a:r>
              <a:rPr lang="en-US" dirty="0"/>
              <a:t>You have a small dataset (&lt;1M interactions)</a:t>
            </a:r>
          </a:p>
          <a:p>
            <a:r>
              <a:rPr lang="en-US" dirty="0"/>
              <a:t>You want to add new items without refitting the model.</a:t>
            </a:r>
          </a:p>
          <a:p>
            <a:r>
              <a:rPr lang="en-US" dirty="0"/>
              <a:t>You want an algorithm with more thoroughly-understood and more consistent behavior.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29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Up</a:t>
            </a:r>
          </a:p>
        </p:txBody>
      </p:sp>
      <p:sp>
        <p:nvSpPr>
          <p:cNvPr id="504" name="Shape 50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 Algorithms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DKT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Initial paper reported massively better performance than original BKT or PFA (</a:t>
            </a:r>
            <a:r>
              <a:rPr lang="en-US" sz="29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Piech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al., 2015)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320040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Seemed at first too good to be true, and (</a:t>
            </a:r>
            <a:r>
              <a:rPr lang="en-US" sz="2900" dirty="0" err="1">
                <a:solidFill>
                  <a:schemeClr val="dk1"/>
                </a:solidFill>
              </a:rPr>
              <a:t>Xiong</a:t>
            </a:r>
            <a:r>
              <a:rPr lang="en-US" sz="2900" dirty="0">
                <a:solidFill>
                  <a:schemeClr val="dk1"/>
                </a:solidFill>
              </a:rPr>
              <a:t> et al., 2016) reported that (</a:t>
            </a:r>
            <a:r>
              <a:rPr lang="en-US" sz="2900" dirty="0" err="1">
                <a:solidFill>
                  <a:schemeClr val="dk1"/>
                </a:solidFill>
              </a:rPr>
              <a:t>Piech</a:t>
            </a:r>
            <a:r>
              <a:rPr lang="en-US" sz="2900" dirty="0">
                <a:solidFill>
                  <a:schemeClr val="dk1"/>
                </a:solidFill>
              </a:rPr>
              <a:t> et al., 2015) had used the same data points for both training and test</a:t>
            </a:r>
          </a:p>
          <a:p>
            <a:pPr marL="320040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00025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DKT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</a:t>
            </a:r>
            <a:r>
              <a:rPr lang="en-US" sz="2900" dirty="0" err="1">
                <a:solidFill>
                  <a:schemeClr val="dk1"/>
                </a:solidFill>
              </a:rPr>
              <a:t>Khajah</a:t>
            </a:r>
            <a:r>
              <a:rPr lang="en-US" sz="2900" dirty="0">
                <a:solidFill>
                  <a:schemeClr val="dk1"/>
                </a:solidFill>
              </a:rPr>
              <a:t> et al., 2016) compared DKT to modern extensions to BKT on same data set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</a:rPr>
              <a:t>Particularly beneficial to re-fit item-skill mappings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(Wilson et al., 2016) compared DKT to temporal IRT on same data set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59999"/>
              <a:buNone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Bottom line: All three approaches appeared to perform comparably well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179225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9A238-EE2B-F39D-3825-D96581E2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this was the beginning of what could be called </a:t>
            </a:r>
            <a:br>
              <a:rPr lang="en-US" dirty="0"/>
            </a:br>
            <a:r>
              <a:rPr lang="en-US" dirty="0"/>
              <a:t>DKT-Family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EFF16-EE0C-2144-B1AD-9A5271B0D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236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range of knowledge tracing algorithms based on different variants on Deep Learning</a:t>
            </a:r>
          </a:p>
          <a:p>
            <a:endParaRPr lang="en-US" dirty="0"/>
          </a:p>
          <a:p>
            <a:r>
              <a:rPr lang="en-US" dirty="0"/>
              <a:t>Now literally hundreds of published variants</a:t>
            </a:r>
          </a:p>
          <a:p>
            <a:pPr lvl="1"/>
            <a:r>
              <a:rPr lang="en-US" dirty="0"/>
              <a:t>Most of them tiny tweaks to get tiny gains in performance</a:t>
            </a:r>
          </a:p>
          <a:p>
            <a:pPr lvl="1"/>
            <a:r>
              <a:rPr lang="en-US" dirty="0"/>
              <a:t>But in aggregate, there appear to be some real improvements to predictive performance (see comparison in </a:t>
            </a:r>
            <a:r>
              <a:rPr lang="en-US" dirty="0" err="1"/>
              <a:t>Gervet</a:t>
            </a:r>
            <a:r>
              <a:rPr lang="en-US" dirty="0"/>
              <a:t> et al., 2020 for example)</a:t>
            </a:r>
          </a:p>
          <a:p>
            <a:endParaRPr lang="en-US" dirty="0"/>
          </a:p>
          <a:p>
            <a:r>
              <a:rPr lang="en-US" dirty="0"/>
              <a:t>I will discuss some of the key issues that researchers have tried to address, and what their approaches were</a:t>
            </a:r>
          </a:p>
        </p:txBody>
      </p:sp>
    </p:spTree>
    <p:extLst>
      <p:ext uri="{BB962C8B-B14F-4D97-AF65-F5344CB8AC3E}">
        <p14:creationId xmlns:p14="http://schemas.microsoft.com/office/powerpoint/2010/main" val="132052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Degenerate behavior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510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(Yeung &amp; Yeung, 2018) reported degenerate behavior for DKT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Getting answers right leads to lower knowledge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Wild swings in probability estimates in short periods of time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5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84405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Degenerate behavior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510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(Yeung &amp; Yeung, 2018) reported degenerate behavior for DKT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Getting answers right leads to lower knowledge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Wild swings in probability estimates in short periods of time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5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They proposed adding two types of regularization to moderate these swings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Increasing </a:t>
            </a:r>
            <a:r>
              <a:rPr lang="en-US" sz="25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weight of current prediction for future prediction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Reducing amount model is allowed to change future estimates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518332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BBC3-400C-05DC-FDEA-4DCE5FA8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Impossible to interpret </a:t>
            </a:r>
            <a:br>
              <a:rPr lang="en-US" dirty="0"/>
            </a:br>
            <a:r>
              <a:rPr lang="en-US" dirty="0"/>
              <a:t>in terms of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0BF24-95A9-C400-5F05-8A800343B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DKT predicts individual item correctness, not skills</a:t>
            </a:r>
          </a:p>
          <a:p>
            <a:endParaRPr lang="en-US" dirty="0"/>
          </a:p>
          <a:p>
            <a:r>
              <a:rPr lang="en-US" dirty="0"/>
              <a:t>What do you do for entirely new items?</a:t>
            </a:r>
          </a:p>
          <a:p>
            <a:endParaRPr lang="en-US" dirty="0"/>
          </a:p>
          <a:p>
            <a:r>
              <a:rPr lang="en-US" dirty="0"/>
              <a:t>What information can you provide teachers?</a:t>
            </a:r>
          </a:p>
        </p:txBody>
      </p:sp>
    </p:spTree>
    <p:extLst>
      <p:ext uri="{BB962C8B-B14F-4D97-AF65-F5344CB8AC3E}">
        <p14:creationId xmlns:p14="http://schemas.microsoft.com/office/powerpoint/2010/main" val="1544413624"/>
      </p:ext>
    </p:extLst>
  </p:cSld>
  <p:clrMapOvr>
    <a:masterClrMapping/>
  </p:clrMapOvr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1497</Words>
  <Application>Microsoft Office PowerPoint</Application>
  <PresentationFormat>On-screen Show (4:3)</PresentationFormat>
  <Paragraphs>149</Paragraphs>
  <Slides>31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Noto Symbol</vt:lpstr>
      <vt:lpstr>Arial</vt:lpstr>
      <vt:lpstr>Calibri</vt:lpstr>
      <vt:lpstr>Median</vt:lpstr>
      <vt:lpstr>Office Theme</vt:lpstr>
      <vt:lpstr>Week 4 Video 6</vt:lpstr>
      <vt:lpstr>Thank you</vt:lpstr>
      <vt:lpstr>Deep Knowledge Tracing (DKT) (Piech et al., 2015)</vt:lpstr>
      <vt:lpstr>DKT</vt:lpstr>
      <vt:lpstr>DKT</vt:lpstr>
      <vt:lpstr>But this was the beginning of what could be called  DKT-Family algorithms</vt:lpstr>
      <vt:lpstr>Degenerate behavior</vt:lpstr>
      <vt:lpstr>Degenerate behavior</vt:lpstr>
      <vt:lpstr>Impossible to interpret  in terms of skills</vt:lpstr>
      <vt:lpstr>Extension for  Latent Knowledge Estimation</vt:lpstr>
      <vt:lpstr>Extension for  Latent Knowledge Estimation</vt:lpstr>
      <vt:lpstr>Extension for  Latent Knowledge Estimation</vt:lpstr>
      <vt:lpstr>One caveat for skill estimation</vt:lpstr>
      <vt:lpstr>Extension for  Latent Knowledge Estimation</vt:lpstr>
      <vt:lpstr>What is DKT really learning?</vt:lpstr>
      <vt:lpstr>What is DKT really learning?</vt:lpstr>
      <vt:lpstr>What is DKT really learning?</vt:lpstr>
      <vt:lpstr>Other Important DKT variants: SAKT</vt:lpstr>
      <vt:lpstr>Other Important DKT variants: AKT</vt:lpstr>
      <vt:lpstr>Adding in more information: SAINT+</vt:lpstr>
      <vt:lpstr>Adding in more information:  Process-BERT</vt:lpstr>
      <vt:lpstr>Curious methodological note</vt:lpstr>
      <vt:lpstr>Some reasons</vt:lpstr>
      <vt:lpstr>An evaluation</vt:lpstr>
      <vt:lpstr>Another evaluation</vt:lpstr>
      <vt:lpstr>Next Frontier for DKT-family:  Beyond Correctness</vt:lpstr>
      <vt:lpstr>Next Frontier for DKT-family:  Beyond Correctness</vt:lpstr>
      <vt:lpstr>DKT-family: work continues</vt:lpstr>
      <vt:lpstr>Why to use a DKT-family algorithm</vt:lpstr>
      <vt:lpstr>Why to not use a DKT-family algorithm</vt:lpstr>
      <vt:lpstr>Next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Video 6</dc:title>
  <dc:creator>Ryan Baker</dc:creator>
  <cp:lastModifiedBy>Ryan Baker</cp:lastModifiedBy>
  <cp:revision>41</cp:revision>
  <dcterms:modified xsi:type="dcterms:W3CDTF">2024-04-08T09:58:33Z</dcterms:modified>
</cp:coreProperties>
</file>