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2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2" roundtripDataSignature="AMtx7mgwDs9UNGzbmaCd04hs4ltPJLvx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2" y="278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8" name="Google Shape;54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4" name="Google Shape;55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83286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4" name="Google Shape;55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6" name="Google Shape;566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2" name="Google Shape;57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8" name="Google Shape;57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0" name="Google Shape;590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8"/>
          <p:cNvSpPr txBox="1"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680"/>
              <a:buNone/>
              <a:defRPr sz="280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55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91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20" name="Google Shape;20;p28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1" name="Google Shape;21;p28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" name="Google Shape;22;p2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3" name="Google Shape;23;p28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wentieth Century"/>
              <a:buNone/>
              <a:defRPr sz="4400" b="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8"/>
          <p:cNvSpPr txBox="1">
            <a:spLocks noGrp="1"/>
          </p:cNvSpPr>
          <p:nvPr>
            <p:ph type="sldNum" idx="12"/>
          </p:nvPr>
        </p:nvSpPr>
        <p:spPr>
          <a:xfrm>
            <a:off x="0" y="1752602"/>
            <a:ext cx="1295400" cy="70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28"/>
          <p:cNvSpPr txBox="1">
            <a:spLocks noGrp="1"/>
          </p:cNvSpPr>
          <p:nvPr>
            <p:ph type="ftr" idx="11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7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7"/>
          <p:cNvSpPr txBox="1">
            <a:spLocks noGrp="1"/>
          </p:cNvSpPr>
          <p:nvPr>
            <p:ph type="body" idx="1"/>
          </p:nvPr>
        </p:nvSpPr>
        <p:spPr>
          <a:xfrm rot="5400000">
            <a:off x="2426208" y="-213360"/>
            <a:ext cx="4526280" cy="81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8" name="Google Shape;88;p37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7"/>
          <p:cNvSpPr txBox="1">
            <a:spLocks noGrp="1"/>
          </p:cNvSpPr>
          <p:nvPr>
            <p:ph type="ftr" idx="11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7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8"/>
          <p:cNvSpPr txBox="1">
            <a:spLocks noGrp="1"/>
          </p:cNvSpPr>
          <p:nvPr>
            <p:ph type="title"/>
          </p:nvPr>
        </p:nvSpPr>
        <p:spPr>
          <a:xfrm rot="5400000">
            <a:off x="4823619" y="2339182"/>
            <a:ext cx="551656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8"/>
          <p:cNvSpPr txBox="1">
            <a:spLocks noGrp="1"/>
          </p:cNvSpPr>
          <p:nvPr>
            <p:ph type="body" idx="1"/>
          </p:nvPr>
        </p:nvSpPr>
        <p:spPr>
          <a:xfrm rot="5400000">
            <a:off x="480218" y="586584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94" name="Google Shape;94;p38"/>
          <p:cNvSpPr txBox="1">
            <a:spLocks noGrp="1"/>
          </p:cNvSpPr>
          <p:nvPr>
            <p:ph type="dt" idx="10"/>
          </p:nvPr>
        </p:nvSpPr>
        <p:spPr>
          <a:xfrm>
            <a:off x="6553200" y="6248404"/>
            <a:ext cx="2209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8"/>
          <p:cNvSpPr txBox="1">
            <a:spLocks noGrp="1"/>
          </p:cNvSpPr>
          <p:nvPr>
            <p:ph type="ftr" idx="11"/>
          </p:nvPr>
        </p:nvSpPr>
        <p:spPr>
          <a:xfrm>
            <a:off x="457205" y="6248208"/>
            <a:ext cx="55734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8"/>
          <p:cNvSpPr/>
          <p:nvPr/>
        </p:nvSpPr>
        <p:spPr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7" name="Google Shape;97;p38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8" name="Google Shape;98;p3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9" name="Google Shape;99;p38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9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9"/>
          <p:cNvSpPr txBox="1">
            <a:spLocks noGrp="1"/>
          </p:cNvSpPr>
          <p:nvPr>
            <p:ph type="ftr" idx="11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dk2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0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" name="Google Shape;35;p30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" name="Google Shape;36;p3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" name="Google Shape;37;p30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wentieth Century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0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700"/>
              </a:spcBef>
              <a:spcAft>
                <a:spcPts val="0"/>
              </a:spcAft>
              <a:buSzPts val="1560"/>
              <a:buNone/>
              <a:defRPr sz="2600">
                <a:solidFill>
                  <a:srgbClr val="FFFFFF"/>
                </a:solidFill>
              </a:defRPr>
            </a:lvl1pPr>
            <a:lvl2pPr lvl="1" algn="ctr">
              <a:spcBef>
                <a:spcPts val="55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50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35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0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0"/>
          <p:cNvSpPr txBox="1">
            <a:spLocks noGrp="1"/>
          </p:cNvSpPr>
          <p:nvPr>
            <p:ph type="ftr" idx="11"/>
          </p:nvPr>
        </p:nvSpPr>
        <p:spPr>
          <a:xfrm>
            <a:off x="2085393" y="236540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0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400" b="1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1400" b="1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1400" b="1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1400" b="1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1400" b="1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1400" b="1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1400" b="1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1400" b="1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1400" b="1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1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1"/>
          <p:cNvSpPr txBox="1">
            <a:spLocks noGrp="1"/>
          </p:cNvSpPr>
          <p:nvPr>
            <p:ph type="body" idx="1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45" name="Google Shape;45;p31"/>
          <p:cNvSpPr txBox="1">
            <a:spLocks noGrp="1"/>
          </p:cNvSpPr>
          <p:nvPr>
            <p:ph type="body" idx="2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46" name="Google Shape;46;p31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31"/>
          <p:cNvSpPr txBox="1">
            <a:spLocks noGrp="1"/>
          </p:cNvSpPr>
          <p:nvPr>
            <p:ph type="ftr" idx="11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2"/>
          <p:cNvSpPr txBox="1"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2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52" name="Google Shape;52;p32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53" name="Google Shape;53;p3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2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32"/>
          <p:cNvSpPr txBox="1">
            <a:spLocks noGrp="1"/>
          </p:cNvSpPr>
          <p:nvPr>
            <p:ph type="ftr" idx="11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2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57" name="Google Shape;57;p32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3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3"/>
          <p:cNvSpPr txBox="1">
            <a:spLocks noGrp="1"/>
          </p:cNvSpPr>
          <p:nvPr>
            <p:ph type="ftr" idx="11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3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4"/>
          <p:cNvSpPr txBox="1">
            <a:spLocks noGrp="1"/>
          </p:cNvSpPr>
          <p:nvPr>
            <p:ph type="ftr" idx="11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4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400" b="1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1400" b="1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1400" b="1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1400" b="1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1400" b="1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1400" b="1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1400" b="1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1400" b="1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1400" b="1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5"/>
          <p:cNvSpPr txBox="1"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 sz="44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5"/>
          <p:cNvSpPr txBox="1">
            <a:spLocks noGrp="1"/>
          </p:cNvSpPr>
          <p:nvPr>
            <p:ph type="ftr" idx="11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5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2" name="Google Shape;72;p35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37150" tIns="182875" rIns="137150" bIns="91425" anchor="t" anchorCtr="0">
            <a:norm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080"/>
              <a:buNone/>
              <a:defRPr sz="18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SzPts val="750"/>
              <a:buNone/>
              <a:defRPr sz="10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675"/>
              <a:buNone/>
              <a:defRPr sz="9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585"/>
              <a:buNone/>
              <a:defRPr sz="9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73" name="Google Shape;73;p35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6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020"/>
              <a:buFont typeface="Twentieth Century"/>
              <a:buNone/>
              <a:defRPr sz="1700"/>
            </a:lvl1pPr>
            <a:lvl2pPr marL="914400" lvl="1" indent="-228600" algn="l">
              <a:spcBef>
                <a:spcPts val="550"/>
              </a:spcBef>
              <a:spcAft>
                <a:spcPts val="0"/>
              </a:spcAft>
              <a:buSzPts val="840"/>
              <a:buFont typeface="Twentieth Century"/>
              <a:buNone/>
              <a:defRPr sz="1200"/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SzPts val="750"/>
              <a:buFont typeface="Twentieth Century"/>
              <a:buNone/>
              <a:defRPr sz="1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675"/>
              <a:buFont typeface="Twentieth Century"/>
              <a:buNone/>
              <a:defRPr sz="9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585"/>
              <a:buFont typeface="Twentieth Century"/>
              <a:buNone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76" name="Google Shape;76;p36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7" name="Google Shape;77;p36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8" name="Google Shape;78;p36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9" name="Google Shape;79;p36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wentieth Century"/>
              <a:buNone/>
              <a:defRPr sz="28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6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81" name="Google Shape;81;p36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6"/>
          <p:cNvSpPr txBox="1">
            <a:spLocks noGrp="1"/>
          </p:cNvSpPr>
          <p:nvPr>
            <p:ph type="sldNum" idx="12"/>
          </p:nvPr>
        </p:nvSpPr>
        <p:spPr>
          <a:xfrm>
            <a:off x="0" y="4667249"/>
            <a:ext cx="1447800" cy="663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36"/>
          <p:cNvSpPr txBox="1">
            <a:spLocks noGrp="1"/>
          </p:cNvSpPr>
          <p:nvPr>
            <p:ph type="ftr" idx="11"/>
          </p:nvPr>
        </p:nvSpPr>
        <p:spPr>
          <a:xfrm>
            <a:off x="1600200" y="624820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6"/>
          <p:cNvSpPr>
            <a:spLocks noGrp="1"/>
          </p:cNvSpPr>
          <p:nvPr>
            <p:ph type="pic" idx="2"/>
          </p:nvPr>
        </p:nvSpPr>
        <p:spPr>
          <a:xfrm>
            <a:off x="1560576" y="0"/>
            <a:ext cx="7583424" cy="4568952"/>
          </a:xfrm>
          <a:prstGeom prst="rect">
            <a:avLst/>
          </a:prstGeom>
          <a:solidFill>
            <a:srgbClr val="DCE5EE"/>
          </a:solidFill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 sz="4400" b="0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7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909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marR="0" lvl="1" indent="-344169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sz="2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3813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ftr" idx="11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" name="Google Shape;15;p2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" name="Google Shape;16;p27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" name="Google Shape;17;p27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"/>
          <p:cNvSpPr txBox="1"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-US"/>
              <a:t>Advanced Clustering Algorithms</a:t>
            </a:r>
            <a:endParaRPr/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SzPts val="1680"/>
              <a:buNone/>
            </a:pPr>
            <a:endParaRPr/>
          </a:p>
        </p:txBody>
      </p:sp>
      <p:sp>
        <p:nvSpPr>
          <p:cNvPr id="106" name="Google Shape;106;p1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wentieth Century"/>
              <a:buNone/>
            </a:pPr>
            <a:r>
              <a:rPr lang="en-US" sz="3200"/>
              <a:t>Week 6 Video 3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0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Likelihood</a:t>
            </a:r>
            <a:endParaRPr/>
          </a:p>
        </p:txBody>
      </p:sp>
      <p:sp>
        <p:nvSpPr>
          <p:cNvPr id="304" name="Google Shape;304;p10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(more commonly, log likelihood)</a:t>
            </a: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The probability of the data occurring, given the model</a:t>
            </a: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Assesses each point’s probability, given the set of clusters, adds it all together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6C84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0" name="Google Shape;310;p11"/>
          <p:cNvSpPr/>
          <p:nvPr/>
        </p:nvSpPr>
        <p:spPr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1" name="Google Shape;311;p11"/>
          <p:cNvSpPr/>
          <p:nvPr/>
        </p:nvSpPr>
        <p:spPr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2" name="Google Shape;312;p11"/>
          <p:cNvSpPr/>
          <p:nvPr/>
        </p:nvSpPr>
        <p:spPr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3" name="Google Shape;313;p11"/>
          <p:cNvSpPr/>
          <p:nvPr/>
        </p:nvSpPr>
        <p:spPr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4" name="Google Shape;314;p11"/>
          <p:cNvSpPr/>
          <p:nvPr/>
        </p:nvSpPr>
        <p:spPr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5" name="Google Shape;315;p11"/>
          <p:cNvSpPr/>
          <p:nvPr/>
        </p:nvSpPr>
        <p:spPr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6" name="Google Shape;316;p11"/>
          <p:cNvSpPr/>
          <p:nvPr/>
        </p:nvSpPr>
        <p:spPr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7" name="Google Shape;317;p11"/>
          <p:cNvSpPr/>
          <p:nvPr/>
        </p:nvSpPr>
        <p:spPr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8" name="Google Shape;318;p11"/>
          <p:cNvSpPr/>
          <p:nvPr/>
        </p:nvSpPr>
        <p:spPr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9" name="Google Shape;319;p11"/>
          <p:cNvSpPr/>
          <p:nvPr/>
        </p:nvSpPr>
        <p:spPr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20" name="Google Shape;320;p11"/>
          <p:cNvSpPr txBox="1"/>
          <p:nvPr/>
        </p:nvSpPr>
        <p:spPr>
          <a:xfrm>
            <a:off x="1331913" y="6021388"/>
            <a:ext cx="7056437" cy="779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0							1</a:t>
            </a:r>
            <a:endParaRPr/>
          </a:p>
          <a:p>
            <a:pPr marL="0" marR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pknow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21" name="Google Shape;321;p11"/>
          <p:cNvSpPr txBox="1"/>
          <p:nvPr/>
        </p:nvSpPr>
        <p:spPr>
          <a:xfrm>
            <a:off x="0" y="2636838"/>
            <a:ext cx="7556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time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22" name="Google Shape;322;p11"/>
          <p:cNvSpPr txBox="1"/>
          <p:nvPr/>
        </p:nvSpPr>
        <p:spPr>
          <a:xfrm>
            <a:off x="684213" y="765175"/>
            <a:ext cx="574675" cy="531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+3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0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-3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cxnSp>
        <p:nvCxnSpPr>
          <p:cNvPr id="323" name="Google Shape;323;p11"/>
          <p:cNvCxnSpPr/>
          <p:nvPr/>
        </p:nvCxnSpPr>
        <p:spPr>
          <a:xfrm>
            <a:off x="1116013" y="908050"/>
            <a:ext cx="0" cy="511333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4" name="Google Shape;324;p11"/>
          <p:cNvCxnSpPr/>
          <p:nvPr/>
        </p:nvCxnSpPr>
        <p:spPr>
          <a:xfrm>
            <a:off x="1116013" y="6021388"/>
            <a:ext cx="6911975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5" name="Google Shape;325;p11"/>
          <p:cNvSpPr/>
          <p:nvPr/>
        </p:nvSpPr>
        <p:spPr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26" name="Google Shape;326;p11"/>
          <p:cNvSpPr/>
          <p:nvPr/>
        </p:nvSpPr>
        <p:spPr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27" name="Google Shape;327;p11"/>
          <p:cNvSpPr/>
          <p:nvPr/>
        </p:nvSpPr>
        <p:spPr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28" name="Google Shape;328;p11"/>
          <p:cNvSpPr/>
          <p:nvPr/>
        </p:nvSpPr>
        <p:spPr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29" name="Google Shape;329;p11"/>
          <p:cNvSpPr/>
          <p:nvPr/>
        </p:nvSpPr>
        <p:spPr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0" name="Google Shape;330;p11"/>
          <p:cNvSpPr/>
          <p:nvPr/>
        </p:nvSpPr>
        <p:spPr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1" name="Google Shape;331;p11"/>
          <p:cNvSpPr/>
          <p:nvPr/>
        </p:nvSpPr>
        <p:spPr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2" name="Google Shape;332;p11"/>
          <p:cNvSpPr/>
          <p:nvPr/>
        </p:nvSpPr>
        <p:spPr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3" name="Google Shape;333;p11"/>
          <p:cNvSpPr/>
          <p:nvPr/>
        </p:nvSpPr>
        <p:spPr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4" name="Google Shape;334;p11"/>
          <p:cNvSpPr/>
          <p:nvPr/>
        </p:nvSpPr>
        <p:spPr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5" name="Google Shape;335;p11"/>
          <p:cNvSpPr/>
          <p:nvPr/>
        </p:nvSpPr>
        <p:spPr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6" name="Google Shape;336;p11"/>
          <p:cNvSpPr/>
          <p:nvPr/>
        </p:nvSpPr>
        <p:spPr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7" name="Google Shape;337;p11"/>
          <p:cNvSpPr/>
          <p:nvPr/>
        </p:nvSpPr>
        <p:spPr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8" name="Google Shape;338;p11"/>
          <p:cNvSpPr/>
          <p:nvPr/>
        </p:nvSpPr>
        <p:spPr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9" name="Google Shape;339;p11"/>
          <p:cNvSpPr/>
          <p:nvPr/>
        </p:nvSpPr>
        <p:spPr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0" name="Google Shape;340;p11"/>
          <p:cNvSpPr/>
          <p:nvPr/>
        </p:nvSpPr>
        <p:spPr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1" name="Google Shape;341;p11"/>
          <p:cNvSpPr/>
          <p:nvPr/>
        </p:nvSpPr>
        <p:spPr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2" name="Google Shape;342;p11"/>
          <p:cNvSpPr/>
          <p:nvPr/>
        </p:nvSpPr>
        <p:spPr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3" name="Google Shape;343;p11"/>
          <p:cNvSpPr/>
          <p:nvPr/>
        </p:nvSpPr>
        <p:spPr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4" name="Google Shape;344;p11"/>
          <p:cNvSpPr/>
          <p:nvPr/>
        </p:nvSpPr>
        <p:spPr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5" name="Google Shape;345;p11"/>
          <p:cNvSpPr/>
          <p:nvPr/>
        </p:nvSpPr>
        <p:spPr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6" name="Google Shape;346;p11"/>
          <p:cNvSpPr/>
          <p:nvPr/>
        </p:nvSpPr>
        <p:spPr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7" name="Google Shape;347;p11"/>
          <p:cNvSpPr/>
          <p:nvPr/>
        </p:nvSpPr>
        <p:spPr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8" name="Google Shape;348;p11"/>
          <p:cNvSpPr/>
          <p:nvPr/>
        </p:nvSpPr>
        <p:spPr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9" name="Google Shape;349;p11"/>
          <p:cNvSpPr/>
          <p:nvPr/>
        </p:nvSpPr>
        <p:spPr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0" name="Google Shape;350;p11"/>
          <p:cNvSpPr/>
          <p:nvPr/>
        </p:nvSpPr>
        <p:spPr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1" name="Google Shape;351;p11"/>
          <p:cNvSpPr/>
          <p:nvPr/>
        </p:nvSpPr>
        <p:spPr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2" name="Google Shape;352;p11"/>
          <p:cNvSpPr/>
          <p:nvPr/>
        </p:nvSpPr>
        <p:spPr>
          <a:xfrm>
            <a:off x="5029200" y="2667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3" name="Google Shape;353;p11"/>
          <p:cNvSpPr/>
          <p:nvPr/>
        </p:nvSpPr>
        <p:spPr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4" name="Google Shape;354;p11"/>
          <p:cNvSpPr/>
          <p:nvPr/>
        </p:nvSpPr>
        <p:spPr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5" name="Google Shape;355;p11"/>
          <p:cNvSpPr/>
          <p:nvPr/>
        </p:nvSpPr>
        <p:spPr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6" name="Google Shape;356;p11"/>
          <p:cNvSpPr/>
          <p:nvPr/>
        </p:nvSpPr>
        <p:spPr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7" name="Google Shape;357;p11"/>
          <p:cNvSpPr/>
          <p:nvPr/>
        </p:nvSpPr>
        <p:spPr>
          <a:xfrm>
            <a:off x="2590800" y="3048000"/>
            <a:ext cx="142875" cy="144462"/>
          </a:xfrm>
          <a:prstGeom prst="ellipse">
            <a:avLst/>
          </a:prstGeom>
          <a:solidFill>
            <a:srgbClr val="99336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8" name="Google Shape;358;p11"/>
          <p:cNvSpPr/>
          <p:nvPr/>
        </p:nvSpPr>
        <p:spPr>
          <a:xfrm>
            <a:off x="2362200" y="4343400"/>
            <a:ext cx="142875" cy="144463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9" name="Google Shape;359;p11"/>
          <p:cNvSpPr/>
          <p:nvPr/>
        </p:nvSpPr>
        <p:spPr>
          <a:xfrm>
            <a:off x="7543800" y="3352800"/>
            <a:ext cx="142875" cy="144463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0" name="Google Shape;360;p11"/>
          <p:cNvSpPr/>
          <p:nvPr/>
        </p:nvSpPr>
        <p:spPr>
          <a:xfrm>
            <a:off x="5029200" y="3429000"/>
            <a:ext cx="142875" cy="144463"/>
          </a:xfrm>
          <a:prstGeom prst="ellipse">
            <a:avLst/>
          </a:prstGeom>
          <a:solidFill>
            <a:srgbClr val="7030A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1" name="Google Shape;361;p11"/>
          <p:cNvSpPr/>
          <p:nvPr/>
        </p:nvSpPr>
        <p:spPr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2" name="Google Shape;362;p11"/>
          <p:cNvSpPr/>
          <p:nvPr/>
        </p:nvSpPr>
        <p:spPr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3" name="Google Shape;363;p11"/>
          <p:cNvSpPr/>
          <p:nvPr/>
        </p:nvSpPr>
        <p:spPr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4" name="Google Shape;364;p11"/>
          <p:cNvSpPr/>
          <p:nvPr/>
        </p:nvSpPr>
        <p:spPr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5" name="Google Shape;365;p11"/>
          <p:cNvSpPr/>
          <p:nvPr/>
        </p:nvSpPr>
        <p:spPr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6" name="Google Shape;366;p11"/>
          <p:cNvSpPr/>
          <p:nvPr/>
        </p:nvSpPr>
        <p:spPr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7" name="Google Shape;367;p11"/>
          <p:cNvSpPr/>
          <p:nvPr/>
        </p:nvSpPr>
        <p:spPr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8" name="Google Shape;368;p11"/>
          <p:cNvSpPr/>
          <p:nvPr/>
        </p:nvSpPr>
        <p:spPr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9" name="Google Shape;369;p11"/>
          <p:cNvSpPr/>
          <p:nvPr/>
        </p:nvSpPr>
        <p:spPr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0" name="Google Shape;370;p11"/>
          <p:cNvSpPr/>
          <p:nvPr/>
        </p:nvSpPr>
        <p:spPr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1" name="Google Shape;371;p11"/>
          <p:cNvSpPr/>
          <p:nvPr/>
        </p:nvSpPr>
        <p:spPr>
          <a:xfrm>
            <a:off x="1600200" y="1981200"/>
            <a:ext cx="2209800" cy="2209800"/>
          </a:xfrm>
          <a:prstGeom prst="ellipse">
            <a:avLst/>
          </a:prstGeom>
          <a:noFill/>
          <a:ln w="1905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2" name="Google Shape;372;p11"/>
          <p:cNvSpPr/>
          <p:nvPr/>
        </p:nvSpPr>
        <p:spPr>
          <a:xfrm>
            <a:off x="1524000" y="3505200"/>
            <a:ext cx="1828800" cy="18288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3" name="Google Shape;373;p11"/>
          <p:cNvSpPr/>
          <p:nvPr/>
        </p:nvSpPr>
        <p:spPr>
          <a:xfrm>
            <a:off x="4343400" y="2667000"/>
            <a:ext cx="1600200" cy="1524000"/>
          </a:xfrm>
          <a:prstGeom prst="ellipse">
            <a:avLst/>
          </a:prstGeom>
          <a:noFill/>
          <a:ln w="1905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4" name="Google Shape;374;p11"/>
          <p:cNvSpPr/>
          <p:nvPr/>
        </p:nvSpPr>
        <p:spPr>
          <a:xfrm>
            <a:off x="6705600" y="2438400"/>
            <a:ext cx="1981200" cy="1905000"/>
          </a:xfrm>
          <a:prstGeom prst="ellipse">
            <a:avLst/>
          </a:prstGeom>
          <a:noFill/>
          <a:ln w="1905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5" name="Google Shape;375;p11"/>
          <p:cNvSpPr/>
          <p:nvPr/>
        </p:nvSpPr>
        <p:spPr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6" name="Google Shape;376;p11"/>
          <p:cNvSpPr/>
          <p:nvPr/>
        </p:nvSpPr>
        <p:spPr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7" name="Google Shape;377;p11"/>
          <p:cNvSpPr/>
          <p:nvPr/>
        </p:nvSpPr>
        <p:spPr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8" name="Google Shape;378;p11"/>
          <p:cNvSpPr/>
          <p:nvPr/>
        </p:nvSpPr>
        <p:spPr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9" name="Google Shape;379;p11"/>
          <p:cNvSpPr/>
          <p:nvPr/>
        </p:nvSpPr>
        <p:spPr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80" name="Google Shape;380;p11"/>
          <p:cNvSpPr/>
          <p:nvPr/>
        </p:nvSpPr>
        <p:spPr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81" name="Google Shape;381;p11"/>
          <p:cNvSpPr txBox="1"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For instance…</a:t>
            </a:r>
            <a:endParaRPr/>
          </a:p>
        </p:txBody>
      </p:sp>
      <p:sp>
        <p:nvSpPr>
          <p:cNvPr id="382" name="Google Shape;382;p11"/>
          <p:cNvSpPr txBox="1"/>
          <p:nvPr/>
        </p:nvSpPr>
        <p:spPr>
          <a:xfrm>
            <a:off x="1143000" y="1600200"/>
            <a:ext cx="1752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Likely points</a:t>
            </a:r>
            <a:endParaRPr/>
          </a:p>
        </p:txBody>
      </p:sp>
      <p:cxnSp>
        <p:nvCxnSpPr>
          <p:cNvPr id="383" name="Google Shape;383;p11"/>
          <p:cNvCxnSpPr>
            <a:endCxn id="341" idx="1"/>
          </p:cNvCxnSpPr>
          <p:nvPr/>
        </p:nvCxnSpPr>
        <p:spPr>
          <a:xfrm>
            <a:off x="1828662" y="1981056"/>
            <a:ext cx="460800" cy="8214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84" name="Google Shape;384;p11"/>
          <p:cNvCxnSpPr>
            <a:endCxn id="354" idx="1"/>
          </p:cNvCxnSpPr>
          <p:nvPr/>
        </p:nvCxnSpPr>
        <p:spPr>
          <a:xfrm>
            <a:off x="1981099" y="1905056"/>
            <a:ext cx="379800" cy="11133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85" name="Google Shape;385;p11"/>
          <p:cNvCxnSpPr>
            <a:stCxn id="382" idx="2"/>
            <a:endCxn id="355" idx="2"/>
          </p:cNvCxnSpPr>
          <p:nvPr/>
        </p:nvCxnSpPr>
        <p:spPr>
          <a:xfrm>
            <a:off x="2019300" y="1969532"/>
            <a:ext cx="723900" cy="9222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386" name="Google Shape;386;p11"/>
          <p:cNvSpPr txBox="1"/>
          <p:nvPr/>
        </p:nvSpPr>
        <p:spPr>
          <a:xfrm>
            <a:off x="3810000" y="2057400"/>
            <a:ext cx="1752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Less likely points</a:t>
            </a:r>
            <a:endParaRPr/>
          </a:p>
        </p:txBody>
      </p:sp>
      <p:cxnSp>
        <p:nvCxnSpPr>
          <p:cNvPr id="387" name="Google Shape;387;p11"/>
          <p:cNvCxnSpPr/>
          <p:nvPr/>
        </p:nvCxnSpPr>
        <p:spPr>
          <a:xfrm rot="10800000">
            <a:off x="2971800" y="2133600"/>
            <a:ext cx="914400" cy="762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88" name="Google Shape;388;p11"/>
          <p:cNvCxnSpPr/>
          <p:nvPr/>
        </p:nvCxnSpPr>
        <p:spPr>
          <a:xfrm rot="-5400000" flipH="1">
            <a:off x="4800600" y="2438400"/>
            <a:ext cx="304800" cy="1524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389" name="Google Shape;389;p11"/>
          <p:cNvSpPr txBox="1"/>
          <p:nvPr/>
        </p:nvSpPr>
        <p:spPr>
          <a:xfrm>
            <a:off x="3886200" y="762000"/>
            <a:ext cx="19812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Very unlikely point</a:t>
            </a:r>
            <a:endParaRPr/>
          </a:p>
        </p:txBody>
      </p:sp>
      <p:cxnSp>
        <p:nvCxnSpPr>
          <p:cNvPr id="390" name="Google Shape;390;p11"/>
          <p:cNvCxnSpPr>
            <a:endCxn id="375" idx="5"/>
          </p:cNvCxnSpPr>
          <p:nvPr/>
        </p:nvCxnSpPr>
        <p:spPr>
          <a:xfrm rot="10800000">
            <a:off x="3703351" y="885307"/>
            <a:ext cx="258900" cy="291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91" name="Google Shape;391;p11"/>
          <p:cNvCxnSpPr>
            <a:endCxn id="338" idx="1"/>
          </p:cNvCxnSpPr>
          <p:nvPr/>
        </p:nvCxnSpPr>
        <p:spPr>
          <a:xfrm>
            <a:off x="1447799" y="1905019"/>
            <a:ext cx="697200" cy="23373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12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Disadvantages of GMMs</a:t>
            </a:r>
            <a:endParaRPr/>
          </a:p>
        </p:txBody>
      </p:sp>
      <p:sp>
        <p:nvSpPr>
          <p:cNvPr id="397" name="Google Shape;397;p12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Much slower to create than k-means</a:t>
            </a:r>
            <a:endParaRPr/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Can be overkill for many problems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13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Spectral Clustering</a:t>
            </a:r>
            <a:endParaRPr/>
          </a:p>
        </p:txBody>
      </p:sp>
      <p:sp>
        <p:nvSpPr>
          <p:cNvPr id="403" name="Google Shape;403;p13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209550" algn="l" rtl="0">
              <a:spcBef>
                <a:spcPts val="0"/>
              </a:spcBef>
              <a:spcAft>
                <a:spcPts val="0"/>
              </a:spcAft>
              <a:buSzPts val="174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6C84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409" name="Google Shape;409;p14" descr="http://cdn2.mixrmedia.com/wp-uploads/girlybubble/blog/2011/08/casp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1225" y="762000"/>
            <a:ext cx="5133975" cy="4229101"/>
          </a:xfrm>
          <a:prstGeom prst="rect">
            <a:avLst/>
          </a:prstGeom>
          <a:noFill/>
          <a:ln>
            <a:noFill/>
          </a:ln>
        </p:spPr>
      </p:pic>
      <p:sp>
        <p:nvSpPr>
          <p:cNvPr id="410" name="Google Shape;410;p14"/>
          <p:cNvSpPr/>
          <p:nvPr/>
        </p:nvSpPr>
        <p:spPr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1" name="Google Shape;411;p14"/>
          <p:cNvSpPr/>
          <p:nvPr/>
        </p:nvSpPr>
        <p:spPr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2" name="Google Shape;412;p14"/>
          <p:cNvSpPr/>
          <p:nvPr/>
        </p:nvSpPr>
        <p:spPr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3" name="Google Shape;413;p14"/>
          <p:cNvSpPr/>
          <p:nvPr/>
        </p:nvSpPr>
        <p:spPr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4" name="Google Shape;414;p14"/>
          <p:cNvSpPr/>
          <p:nvPr/>
        </p:nvSpPr>
        <p:spPr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5" name="Google Shape;415;p14"/>
          <p:cNvSpPr/>
          <p:nvPr/>
        </p:nvSpPr>
        <p:spPr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6" name="Google Shape;416;p14"/>
          <p:cNvSpPr/>
          <p:nvPr/>
        </p:nvSpPr>
        <p:spPr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7" name="Google Shape;417;p14"/>
          <p:cNvSpPr/>
          <p:nvPr/>
        </p:nvSpPr>
        <p:spPr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8" name="Google Shape;418;p14"/>
          <p:cNvSpPr/>
          <p:nvPr/>
        </p:nvSpPr>
        <p:spPr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9" name="Google Shape;419;p14"/>
          <p:cNvSpPr/>
          <p:nvPr/>
        </p:nvSpPr>
        <p:spPr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0" name="Google Shape;420;p14"/>
          <p:cNvSpPr txBox="1"/>
          <p:nvPr/>
        </p:nvSpPr>
        <p:spPr>
          <a:xfrm>
            <a:off x="1331913" y="6021388"/>
            <a:ext cx="7056437" cy="779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0							1</a:t>
            </a:r>
            <a:endParaRPr/>
          </a:p>
          <a:p>
            <a:pPr marL="0" marR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pknow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1" name="Google Shape;421;p14"/>
          <p:cNvSpPr txBox="1"/>
          <p:nvPr/>
        </p:nvSpPr>
        <p:spPr>
          <a:xfrm>
            <a:off x="0" y="2636838"/>
            <a:ext cx="7556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time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2" name="Google Shape;422;p14"/>
          <p:cNvSpPr txBox="1"/>
          <p:nvPr/>
        </p:nvSpPr>
        <p:spPr>
          <a:xfrm>
            <a:off x="684213" y="765175"/>
            <a:ext cx="574675" cy="531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+3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0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-3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cxnSp>
        <p:nvCxnSpPr>
          <p:cNvPr id="423" name="Google Shape;423;p14"/>
          <p:cNvCxnSpPr/>
          <p:nvPr/>
        </p:nvCxnSpPr>
        <p:spPr>
          <a:xfrm>
            <a:off x="1116013" y="908050"/>
            <a:ext cx="0" cy="511333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4" name="Google Shape;424;p14"/>
          <p:cNvCxnSpPr/>
          <p:nvPr/>
        </p:nvCxnSpPr>
        <p:spPr>
          <a:xfrm>
            <a:off x="1116013" y="6021388"/>
            <a:ext cx="6911975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5" name="Google Shape;425;p14"/>
          <p:cNvSpPr/>
          <p:nvPr/>
        </p:nvSpPr>
        <p:spPr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6" name="Google Shape;426;p14"/>
          <p:cNvSpPr/>
          <p:nvPr/>
        </p:nvSpPr>
        <p:spPr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7" name="Google Shape;427;p14"/>
          <p:cNvSpPr/>
          <p:nvPr/>
        </p:nvSpPr>
        <p:spPr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8" name="Google Shape;428;p14"/>
          <p:cNvSpPr/>
          <p:nvPr/>
        </p:nvSpPr>
        <p:spPr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9" name="Google Shape;429;p14"/>
          <p:cNvSpPr/>
          <p:nvPr/>
        </p:nvSpPr>
        <p:spPr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0" name="Google Shape;430;p14"/>
          <p:cNvSpPr/>
          <p:nvPr/>
        </p:nvSpPr>
        <p:spPr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1" name="Google Shape;431;p14"/>
          <p:cNvSpPr/>
          <p:nvPr/>
        </p:nvSpPr>
        <p:spPr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2" name="Google Shape;432;p14"/>
          <p:cNvSpPr/>
          <p:nvPr/>
        </p:nvSpPr>
        <p:spPr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3" name="Google Shape;433;p14"/>
          <p:cNvSpPr/>
          <p:nvPr/>
        </p:nvSpPr>
        <p:spPr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4" name="Google Shape;434;p14"/>
          <p:cNvSpPr/>
          <p:nvPr/>
        </p:nvSpPr>
        <p:spPr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5" name="Google Shape;435;p14"/>
          <p:cNvSpPr/>
          <p:nvPr/>
        </p:nvSpPr>
        <p:spPr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6" name="Google Shape;436;p14"/>
          <p:cNvSpPr/>
          <p:nvPr/>
        </p:nvSpPr>
        <p:spPr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7" name="Google Shape;437;p14"/>
          <p:cNvSpPr/>
          <p:nvPr/>
        </p:nvSpPr>
        <p:spPr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8" name="Google Shape;438;p14"/>
          <p:cNvSpPr/>
          <p:nvPr/>
        </p:nvSpPr>
        <p:spPr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9" name="Google Shape;439;p14"/>
          <p:cNvSpPr/>
          <p:nvPr/>
        </p:nvSpPr>
        <p:spPr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0" name="Google Shape;440;p14"/>
          <p:cNvSpPr/>
          <p:nvPr/>
        </p:nvSpPr>
        <p:spPr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1" name="Google Shape;441;p14"/>
          <p:cNvSpPr/>
          <p:nvPr/>
        </p:nvSpPr>
        <p:spPr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2" name="Google Shape;442;p14"/>
          <p:cNvSpPr/>
          <p:nvPr/>
        </p:nvSpPr>
        <p:spPr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3" name="Google Shape;443;p14"/>
          <p:cNvSpPr/>
          <p:nvPr/>
        </p:nvSpPr>
        <p:spPr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4" name="Google Shape;444;p14"/>
          <p:cNvSpPr/>
          <p:nvPr/>
        </p:nvSpPr>
        <p:spPr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5" name="Google Shape;445;p14"/>
          <p:cNvSpPr/>
          <p:nvPr/>
        </p:nvSpPr>
        <p:spPr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6" name="Google Shape;446;p14"/>
          <p:cNvSpPr/>
          <p:nvPr/>
        </p:nvSpPr>
        <p:spPr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7" name="Google Shape;447;p14"/>
          <p:cNvSpPr/>
          <p:nvPr/>
        </p:nvSpPr>
        <p:spPr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8" name="Google Shape;448;p14"/>
          <p:cNvSpPr/>
          <p:nvPr/>
        </p:nvSpPr>
        <p:spPr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9" name="Google Shape;449;p14"/>
          <p:cNvSpPr/>
          <p:nvPr/>
        </p:nvSpPr>
        <p:spPr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0" name="Google Shape;450;p14"/>
          <p:cNvSpPr/>
          <p:nvPr/>
        </p:nvSpPr>
        <p:spPr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1" name="Google Shape;451;p14"/>
          <p:cNvSpPr/>
          <p:nvPr/>
        </p:nvSpPr>
        <p:spPr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2" name="Google Shape;452;p14"/>
          <p:cNvSpPr/>
          <p:nvPr/>
        </p:nvSpPr>
        <p:spPr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3" name="Google Shape;453;p14"/>
          <p:cNvSpPr/>
          <p:nvPr/>
        </p:nvSpPr>
        <p:spPr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4" name="Google Shape;454;p14"/>
          <p:cNvSpPr/>
          <p:nvPr/>
        </p:nvSpPr>
        <p:spPr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5" name="Google Shape;455;p14"/>
          <p:cNvSpPr/>
          <p:nvPr/>
        </p:nvSpPr>
        <p:spPr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6" name="Google Shape;456;p14"/>
          <p:cNvSpPr/>
          <p:nvPr/>
        </p:nvSpPr>
        <p:spPr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7" name="Google Shape;457;p14"/>
          <p:cNvSpPr/>
          <p:nvPr/>
        </p:nvSpPr>
        <p:spPr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8" name="Google Shape;458;p14"/>
          <p:cNvSpPr/>
          <p:nvPr/>
        </p:nvSpPr>
        <p:spPr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9" name="Google Shape;459;p14"/>
          <p:cNvSpPr/>
          <p:nvPr/>
        </p:nvSpPr>
        <p:spPr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0" name="Google Shape;460;p14"/>
          <p:cNvSpPr/>
          <p:nvPr/>
        </p:nvSpPr>
        <p:spPr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1" name="Google Shape;461;p14"/>
          <p:cNvSpPr/>
          <p:nvPr/>
        </p:nvSpPr>
        <p:spPr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2" name="Google Shape;462;p14"/>
          <p:cNvSpPr/>
          <p:nvPr/>
        </p:nvSpPr>
        <p:spPr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3" name="Google Shape;463;p14"/>
          <p:cNvSpPr/>
          <p:nvPr/>
        </p:nvSpPr>
        <p:spPr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4" name="Google Shape;464;p14"/>
          <p:cNvSpPr/>
          <p:nvPr/>
        </p:nvSpPr>
        <p:spPr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5" name="Google Shape;465;p14"/>
          <p:cNvSpPr/>
          <p:nvPr/>
        </p:nvSpPr>
        <p:spPr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6" name="Google Shape;466;p14"/>
          <p:cNvSpPr/>
          <p:nvPr/>
        </p:nvSpPr>
        <p:spPr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7" name="Google Shape;467;p14"/>
          <p:cNvSpPr/>
          <p:nvPr/>
        </p:nvSpPr>
        <p:spPr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8" name="Google Shape;468;p14"/>
          <p:cNvSpPr/>
          <p:nvPr/>
        </p:nvSpPr>
        <p:spPr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9" name="Google Shape;469;p14"/>
          <p:cNvSpPr/>
          <p:nvPr/>
        </p:nvSpPr>
        <p:spPr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0" name="Google Shape;470;p14"/>
          <p:cNvSpPr/>
          <p:nvPr/>
        </p:nvSpPr>
        <p:spPr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1" name="Google Shape;471;p14"/>
          <p:cNvSpPr/>
          <p:nvPr/>
        </p:nvSpPr>
        <p:spPr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2" name="Google Shape;472;p1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Spectral Clustering</a:t>
            </a:r>
            <a:endParaRPr/>
          </a:p>
        </p:txBody>
      </p:sp>
      <p:grpSp>
        <p:nvGrpSpPr>
          <p:cNvPr id="473" name="Google Shape;473;p14"/>
          <p:cNvGrpSpPr/>
          <p:nvPr/>
        </p:nvGrpSpPr>
        <p:grpSpPr>
          <a:xfrm>
            <a:off x="7162800" y="1219200"/>
            <a:ext cx="1905000" cy="646331"/>
            <a:chOff x="7162800" y="1219200"/>
            <a:chExt cx="1905000" cy="646331"/>
          </a:xfrm>
        </p:grpSpPr>
        <p:sp>
          <p:nvSpPr>
            <p:cNvPr id="474" name="Google Shape;474;p14"/>
            <p:cNvSpPr txBox="1"/>
            <p:nvPr/>
          </p:nvSpPr>
          <p:spPr>
            <a:xfrm>
              <a:off x="7162800" y="1219200"/>
              <a:ext cx="19050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I’m a fair use ghost!</a:t>
              </a:r>
              <a:endParaRPr/>
            </a:p>
          </p:txBody>
        </p:sp>
        <p:sp>
          <p:nvSpPr>
            <p:cNvPr id="475" name="Google Shape;475;p14"/>
            <p:cNvSpPr/>
            <p:nvPr/>
          </p:nvSpPr>
          <p:spPr>
            <a:xfrm>
              <a:off x="7162800" y="1219200"/>
              <a:ext cx="1752600" cy="646331"/>
            </a:xfrm>
            <a:prstGeom prst="wedgeRoundRectCallout">
              <a:avLst>
                <a:gd name="adj1" fmla="val -107091"/>
                <a:gd name="adj2" fmla="val 272912"/>
                <a:gd name="adj3" fmla="val 16667"/>
              </a:avLst>
            </a:prstGeom>
            <a:noFill/>
            <a:ln w="19050" cap="flat" cmpd="sng">
              <a:solidFill>
                <a:srgbClr val="6C84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15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Spectral Clustering</a:t>
            </a:r>
            <a:endParaRPr/>
          </a:p>
        </p:txBody>
      </p:sp>
      <p:sp>
        <p:nvSpPr>
          <p:cNvPr id="481" name="Google Shape;481;p15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Conducts dimensionality reduction and clustering simultaneously</a:t>
            </a:r>
            <a:endParaRPr/>
          </a:p>
          <a:p>
            <a:pPr marL="640080" lvl="1" indent="-274320" algn="l" rtl="0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Like support vector machines</a:t>
            </a:r>
            <a:endParaRPr/>
          </a:p>
          <a:p>
            <a:pPr marL="640080" lvl="1" indent="-274320" algn="l" rtl="0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Mathematically equivalent to K-means clustering on a non-linear dimension-reduced space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16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Hierarchical Clustering</a:t>
            </a:r>
            <a:endParaRPr/>
          </a:p>
        </p:txBody>
      </p:sp>
      <p:sp>
        <p:nvSpPr>
          <p:cNvPr id="487" name="Google Shape;487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Clusters can contain sub-clusters</a:t>
            </a: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2" name="Google Shape;492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25595"/>
            <a:ext cx="9137374" cy="59990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18"/>
          <p:cNvSpPr/>
          <p:nvPr/>
        </p:nvSpPr>
        <p:spPr>
          <a:xfrm>
            <a:off x="5410200" y="2438400"/>
            <a:ext cx="304800" cy="3048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6C84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3</a:t>
            </a:r>
            <a:endParaRPr/>
          </a:p>
        </p:txBody>
      </p:sp>
      <p:sp>
        <p:nvSpPr>
          <p:cNvPr id="498" name="Google Shape;498;p18"/>
          <p:cNvSpPr/>
          <p:nvPr/>
        </p:nvSpPr>
        <p:spPr>
          <a:xfrm>
            <a:off x="5410200" y="2819400"/>
            <a:ext cx="304800" cy="3048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6C84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4</a:t>
            </a:r>
            <a:endParaRPr/>
          </a:p>
        </p:txBody>
      </p:sp>
      <p:sp>
        <p:nvSpPr>
          <p:cNvPr id="499" name="Google Shape;499;p18"/>
          <p:cNvSpPr/>
          <p:nvPr/>
        </p:nvSpPr>
        <p:spPr>
          <a:xfrm>
            <a:off x="5410200" y="3200400"/>
            <a:ext cx="304800" cy="3048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6C84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5</a:t>
            </a:r>
            <a:endParaRPr/>
          </a:p>
        </p:txBody>
      </p:sp>
      <p:sp>
        <p:nvSpPr>
          <p:cNvPr id="500" name="Google Shape;500;p18"/>
          <p:cNvSpPr/>
          <p:nvPr/>
        </p:nvSpPr>
        <p:spPr>
          <a:xfrm>
            <a:off x="5410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6C84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6</a:t>
            </a:r>
            <a:endParaRPr/>
          </a:p>
        </p:txBody>
      </p:sp>
      <p:sp>
        <p:nvSpPr>
          <p:cNvPr id="501" name="Google Shape;501;p18"/>
          <p:cNvSpPr/>
          <p:nvPr/>
        </p:nvSpPr>
        <p:spPr>
          <a:xfrm>
            <a:off x="5410200" y="3962400"/>
            <a:ext cx="304800" cy="3048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6C84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7</a:t>
            </a:r>
            <a:endParaRPr/>
          </a:p>
        </p:txBody>
      </p:sp>
      <p:sp>
        <p:nvSpPr>
          <p:cNvPr id="502" name="Google Shape;502;p18"/>
          <p:cNvSpPr/>
          <p:nvPr/>
        </p:nvSpPr>
        <p:spPr>
          <a:xfrm>
            <a:off x="5410200" y="4343400"/>
            <a:ext cx="304800" cy="3048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6C84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8</a:t>
            </a:r>
            <a:endParaRPr/>
          </a:p>
        </p:txBody>
      </p:sp>
      <p:sp>
        <p:nvSpPr>
          <p:cNvPr id="503" name="Google Shape;503;p18"/>
          <p:cNvSpPr/>
          <p:nvPr/>
        </p:nvSpPr>
        <p:spPr>
          <a:xfrm>
            <a:off x="5410200" y="4724400"/>
            <a:ext cx="304800" cy="3048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6C84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9</a:t>
            </a:r>
            <a:endParaRPr/>
          </a:p>
        </p:txBody>
      </p:sp>
      <p:sp>
        <p:nvSpPr>
          <p:cNvPr id="504" name="Google Shape;504;p18"/>
          <p:cNvSpPr/>
          <p:nvPr/>
        </p:nvSpPr>
        <p:spPr>
          <a:xfrm>
            <a:off x="5410200" y="5105400"/>
            <a:ext cx="304800" cy="3048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6C84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</a:t>
            </a:r>
            <a:endParaRPr/>
          </a:p>
        </p:txBody>
      </p:sp>
      <p:sp>
        <p:nvSpPr>
          <p:cNvPr id="505" name="Google Shape;505;p18"/>
          <p:cNvSpPr/>
          <p:nvPr/>
        </p:nvSpPr>
        <p:spPr>
          <a:xfrm>
            <a:off x="5410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6C84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B</a:t>
            </a:r>
            <a:endParaRPr/>
          </a:p>
        </p:txBody>
      </p:sp>
      <p:sp>
        <p:nvSpPr>
          <p:cNvPr id="506" name="Google Shape;506;p18"/>
          <p:cNvSpPr/>
          <p:nvPr/>
        </p:nvSpPr>
        <p:spPr>
          <a:xfrm>
            <a:off x="5410200" y="5867400"/>
            <a:ext cx="304800" cy="3048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6C84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</a:t>
            </a:r>
            <a:endParaRPr/>
          </a:p>
        </p:txBody>
      </p:sp>
      <p:sp>
        <p:nvSpPr>
          <p:cNvPr id="507" name="Google Shape;507;p18"/>
          <p:cNvSpPr/>
          <p:nvPr/>
        </p:nvSpPr>
        <p:spPr>
          <a:xfrm>
            <a:off x="5410200" y="6248400"/>
            <a:ext cx="304800" cy="3048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6C84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</a:t>
            </a:r>
            <a:endParaRPr/>
          </a:p>
        </p:txBody>
      </p:sp>
      <p:sp>
        <p:nvSpPr>
          <p:cNvPr id="508" name="Google Shape;508;p18"/>
          <p:cNvSpPr/>
          <p:nvPr/>
        </p:nvSpPr>
        <p:spPr>
          <a:xfrm>
            <a:off x="5410200" y="2057400"/>
            <a:ext cx="304800" cy="3048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6C84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2</a:t>
            </a:r>
            <a:endParaRPr/>
          </a:p>
        </p:txBody>
      </p:sp>
      <p:sp>
        <p:nvSpPr>
          <p:cNvPr id="509" name="Google Shape;509;p18"/>
          <p:cNvSpPr/>
          <p:nvPr/>
        </p:nvSpPr>
        <p:spPr>
          <a:xfrm>
            <a:off x="5410200" y="1676400"/>
            <a:ext cx="304800" cy="3048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6C84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1</a:t>
            </a:r>
            <a:endParaRPr/>
          </a:p>
        </p:txBody>
      </p:sp>
      <p:cxnSp>
        <p:nvCxnSpPr>
          <p:cNvPr id="510" name="Google Shape;510;p18"/>
          <p:cNvCxnSpPr>
            <a:stCxn id="509" idx="1"/>
          </p:cNvCxnSpPr>
          <p:nvPr/>
        </p:nvCxnSpPr>
        <p:spPr>
          <a:xfrm rot="10800000">
            <a:off x="5029200" y="1828800"/>
            <a:ext cx="381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1" name="Google Shape;511;p18"/>
          <p:cNvCxnSpPr/>
          <p:nvPr/>
        </p:nvCxnSpPr>
        <p:spPr>
          <a:xfrm>
            <a:off x="5029200" y="1828800"/>
            <a:ext cx="0" cy="3810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2" name="Google Shape;512;p18"/>
          <p:cNvCxnSpPr/>
          <p:nvPr/>
        </p:nvCxnSpPr>
        <p:spPr>
          <a:xfrm rot="10800000">
            <a:off x="5029200" y="2209800"/>
            <a:ext cx="381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3" name="Google Shape;513;p18"/>
          <p:cNvCxnSpPr/>
          <p:nvPr/>
        </p:nvCxnSpPr>
        <p:spPr>
          <a:xfrm rot="10800000">
            <a:off x="5029200" y="3352800"/>
            <a:ext cx="381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4" name="Google Shape;514;p18"/>
          <p:cNvCxnSpPr/>
          <p:nvPr/>
        </p:nvCxnSpPr>
        <p:spPr>
          <a:xfrm>
            <a:off x="5029200" y="3352800"/>
            <a:ext cx="0" cy="3810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5" name="Google Shape;515;p18"/>
          <p:cNvCxnSpPr/>
          <p:nvPr/>
        </p:nvCxnSpPr>
        <p:spPr>
          <a:xfrm rot="10800000">
            <a:off x="5029200" y="3733800"/>
            <a:ext cx="381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6" name="Google Shape;516;p18"/>
          <p:cNvCxnSpPr/>
          <p:nvPr/>
        </p:nvCxnSpPr>
        <p:spPr>
          <a:xfrm rot="10800000">
            <a:off x="5029200" y="5638800"/>
            <a:ext cx="381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7" name="Google Shape;517;p18"/>
          <p:cNvCxnSpPr/>
          <p:nvPr/>
        </p:nvCxnSpPr>
        <p:spPr>
          <a:xfrm>
            <a:off x="5029200" y="5638800"/>
            <a:ext cx="0" cy="3810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8" name="Google Shape;518;p18"/>
          <p:cNvCxnSpPr/>
          <p:nvPr/>
        </p:nvCxnSpPr>
        <p:spPr>
          <a:xfrm rot="10800000">
            <a:off x="5029200" y="6019800"/>
            <a:ext cx="381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9" name="Google Shape;519;p18"/>
          <p:cNvCxnSpPr/>
          <p:nvPr/>
        </p:nvCxnSpPr>
        <p:spPr>
          <a:xfrm rot="10800000">
            <a:off x="4648200" y="2057400"/>
            <a:ext cx="381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20" name="Google Shape;520;p18"/>
          <p:cNvCxnSpPr/>
          <p:nvPr/>
        </p:nvCxnSpPr>
        <p:spPr>
          <a:xfrm>
            <a:off x="4648200" y="2057400"/>
            <a:ext cx="0" cy="5334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21" name="Google Shape;521;p18"/>
          <p:cNvCxnSpPr/>
          <p:nvPr/>
        </p:nvCxnSpPr>
        <p:spPr>
          <a:xfrm rot="10800000">
            <a:off x="4648200" y="2590800"/>
            <a:ext cx="762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22" name="Google Shape;522;p18"/>
          <p:cNvCxnSpPr/>
          <p:nvPr/>
        </p:nvCxnSpPr>
        <p:spPr>
          <a:xfrm rot="10800000">
            <a:off x="4648200" y="5867400"/>
            <a:ext cx="381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23" name="Google Shape;523;p18"/>
          <p:cNvCxnSpPr/>
          <p:nvPr/>
        </p:nvCxnSpPr>
        <p:spPr>
          <a:xfrm>
            <a:off x="4648200" y="5867400"/>
            <a:ext cx="0" cy="5334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24" name="Google Shape;524;p18"/>
          <p:cNvCxnSpPr/>
          <p:nvPr/>
        </p:nvCxnSpPr>
        <p:spPr>
          <a:xfrm rot="10800000">
            <a:off x="4648200" y="6400800"/>
            <a:ext cx="762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25" name="Google Shape;525;p18"/>
          <p:cNvCxnSpPr/>
          <p:nvPr/>
        </p:nvCxnSpPr>
        <p:spPr>
          <a:xfrm rot="10800000">
            <a:off x="5029200" y="4114800"/>
            <a:ext cx="381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26" name="Google Shape;526;p18"/>
          <p:cNvCxnSpPr/>
          <p:nvPr/>
        </p:nvCxnSpPr>
        <p:spPr>
          <a:xfrm>
            <a:off x="5029200" y="4114800"/>
            <a:ext cx="0" cy="3810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27" name="Google Shape;527;p18"/>
          <p:cNvCxnSpPr/>
          <p:nvPr/>
        </p:nvCxnSpPr>
        <p:spPr>
          <a:xfrm rot="10800000">
            <a:off x="5029200" y="4495800"/>
            <a:ext cx="381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28" name="Google Shape;528;p18"/>
          <p:cNvCxnSpPr/>
          <p:nvPr/>
        </p:nvCxnSpPr>
        <p:spPr>
          <a:xfrm rot="10800000">
            <a:off x="4648200" y="3505200"/>
            <a:ext cx="381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29" name="Google Shape;529;p18"/>
          <p:cNvCxnSpPr/>
          <p:nvPr/>
        </p:nvCxnSpPr>
        <p:spPr>
          <a:xfrm>
            <a:off x="4648200" y="3505200"/>
            <a:ext cx="0" cy="7620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30" name="Google Shape;530;p18"/>
          <p:cNvCxnSpPr/>
          <p:nvPr/>
        </p:nvCxnSpPr>
        <p:spPr>
          <a:xfrm rot="10800000">
            <a:off x="4648200" y="4267200"/>
            <a:ext cx="381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31" name="Google Shape;531;p18"/>
          <p:cNvCxnSpPr/>
          <p:nvPr/>
        </p:nvCxnSpPr>
        <p:spPr>
          <a:xfrm rot="10800000">
            <a:off x="4267200" y="2362200"/>
            <a:ext cx="381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32" name="Google Shape;532;p18"/>
          <p:cNvCxnSpPr/>
          <p:nvPr/>
        </p:nvCxnSpPr>
        <p:spPr>
          <a:xfrm>
            <a:off x="4267200" y="2362200"/>
            <a:ext cx="0" cy="6096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33" name="Google Shape;533;p18"/>
          <p:cNvCxnSpPr>
            <a:stCxn id="498" idx="1"/>
          </p:cNvCxnSpPr>
          <p:nvPr/>
        </p:nvCxnSpPr>
        <p:spPr>
          <a:xfrm rot="10800000">
            <a:off x="4267200" y="2971800"/>
            <a:ext cx="1143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34" name="Google Shape;534;p18"/>
          <p:cNvCxnSpPr/>
          <p:nvPr/>
        </p:nvCxnSpPr>
        <p:spPr>
          <a:xfrm rot="10800000">
            <a:off x="4267200" y="3886200"/>
            <a:ext cx="381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35" name="Google Shape;535;p18"/>
          <p:cNvCxnSpPr/>
          <p:nvPr/>
        </p:nvCxnSpPr>
        <p:spPr>
          <a:xfrm>
            <a:off x="4267200" y="3886200"/>
            <a:ext cx="0" cy="9906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36" name="Google Shape;536;p18"/>
          <p:cNvCxnSpPr/>
          <p:nvPr/>
        </p:nvCxnSpPr>
        <p:spPr>
          <a:xfrm rot="10800000">
            <a:off x="4267200" y="4876800"/>
            <a:ext cx="1143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37" name="Google Shape;537;p18"/>
          <p:cNvCxnSpPr/>
          <p:nvPr/>
        </p:nvCxnSpPr>
        <p:spPr>
          <a:xfrm rot="10800000">
            <a:off x="4267200" y="5257800"/>
            <a:ext cx="1143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38" name="Google Shape;538;p18"/>
          <p:cNvCxnSpPr/>
          <p:nvPr/>
        </p:nvCxnSpPr>
        <p:spPr>
          <a:xfrm>
            <a:off x="4267200" y="5257800"/>
            <a:ext cx="0" cy="9144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39" name="Google Shape;539;p18"/>
          <p:cNvCxnSpPr/>
          <p:nvPr/>
        </p:nvCxnSpPr>
        <p:spPr>
          <a:xfrm rot="10800000">
            <a:off x="4267200" y="6172200"/>
            <a:ext cx="381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40" name="Google Shape;540;p18"/>
          <p:cNvCxnSpPr/>
          <p:nvPr/>
        </p:nvCxnSpPr>
        <p:spPr>
          <a:xfrm rot="10800000">
            <a:off x="3886200" y="2667000"/>
            <a:ext cx="381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41" name="Google Shape;541;p18"/>
          <p:cNvCxnSpPr/>
          <p:nvPr/>
        </p:nvCxnSpPr>
        <p:spPr>
          <a:xfrm>
            <a:off x="3886200" y="2667000"/>
            <a:ext cx="0" cy="17526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42" name="Google Shape;542;p18"/>
          <p:cNvCxnSpPr/>
          <p:nvPr/>
        </p:nvCxnSpPr>
        <p:spPr>
          <a:xfrm rot="10800000">
            <a:off x="3886200" y="4419600"/>
            <a:ext cx="381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43" name="Google Shape;543;p18"/>
          <p:cNvCxnSpPr/>
          <p:nvPr/>
        </p:nvCxnSpPr>
        <p:spPr>
          <a:xfrm rot="10800000">
            <a:off x="3505200" y="5715000"/>
            <a:ext cx="762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44" name="Google Shape;544;p18"/>
          <p:cNvCxnSpPr/>
          <p:nvPr/>
        </p:nvCxnSpPr>
        <p:spPr>
          <a:xfrm>
            <a:off x="3505200" y="3505200"/>
            <a:ext cx="9939" cy="22098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45" name="Google Shape;545;p18"/>
          <p:cNvCxnSpPr/>
          <p:nvPr/>
        </p:nvCxnSpPr>
        <p:spPr>
          <a:xfrm rot="10800000">
            <a:off x="3505200" y="3505200"/>
            <a:ext cx="3810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19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wentieth Century"/>
              <a:buNone/>
            </a:pPr>
            <a:r>
              <a:rPr lang="en-US"/>
              <a:t>Hierarchical Agglommerative Clustering (HAC)</a:t>
            </a:r>
            <a:endParaRPr/>
          </a:p>
        </p:txBody>
      </p:sp>
      <p:sp>
        <p:nvSpPr>
          <p:cNvPr id="551" name="Google Shape;551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Each data point starts as its own cluster</a:t>
            </a:r>
            <a:endParaRPr/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Two clusters are combined if the resulting fit is better</a:t>
            </a:r>
            <a:endParaRPr/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Continue until no more clusters can be combined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Today…</a:t>
            </a:r>
            <a:endParaRPr/>
          </a:p>
        </p:txBody>
      </p:sp>
      <p:sp>
        <p:nvSpPr>
          <p:cNvPr id="112" name="Google Shape;112;p2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Multiple advanced algorithms for clustering</a:t>
            </a: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20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 dirty="0"/>
              <a:t>DP-Means clustering</a:t>
            </a:r>
            <a:endParaRPr dirty="0"/>
          </a:p>
        </p:txBody>
      </p:sp>
      <p:sp>
        <p:nvSpPr>
          <p:cNvPr id="557" name="Google Shape;557;p20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 dirty="0"/>
              <a:t>Starts with single point and cluster</a:t>
            </a:r>
          </a:p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endParaRPr lang="en-US" dirty="0"/>
          </a:p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 dirty="0"/>
              <a:t>Repeatedly adds new point</a:t>
            </a:r>
          </a:p>
          <a:p>
            <a:pPr marL="777240" lvl="1" indent="-320040">
              <a:spcBef>
                <a:spcPts val="0"/>
              </a:spcBef>
              <a:buSzPts val="1740"/>
              <a:buChar char="◻"/>
            </a:pPr>
            <a:r>
              <a:rPr lang="en-US" dirty="0"/>
              <a:t>If point does not fit well with existing clusters, creates a new cluster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4095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20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Sequence clustering</a:t>
            </a:r>
            <a:endParaRPr/>
          </a:p>
        </p:txBody>
      </p:sp>
      <p:sp>
        <p:nvSpPr>
          <p:cNvPr id="557" name="Google Shape;557;p20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Clusters sequences rather than individual data points</a:t>
            </a: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A variety of algorithms exist to do this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21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Dynamic Time Warping</a:t>
            </a:r>
            <a:endParaRPr/>
          </a:p>
        </p:txBody>
      </p:sp>
      <p:sp>
        <p:nvSpPr>
          <p:cNvPr id="563" name="Google Shape;563;p21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A method for calculating difference between sequences when length is not the same</a:t>
            </a:r>
            <a:endParaRPr/>
          </a:p>
          <a:p>
            <a:pPr marL="640080" lvl="1" indent="-274320" algn="l" rtl="0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i.e. what if two students have same overall pattern of behavior but don’t take the same time to demonstrate each behavior?</a:t>
            </a:r>
            <a:endParaRPr/>
          </a:p>
          <a:p>
            <a:pPr marL="640080" lvl="1" indent="-158750" algn="l" rtl="0">
              <a:spcBef>
                <a:spcPts val="550"/>
              </a:spcBef>
              <a:spcAft>
                <a:spcPts val="0"/>
              </a:spcAft>
              <a:buSzPts val="1820"/>
              <a:buNone/>
            </a:pPr>
            <a:endParaRPr/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Tries to match each event in one sequence to an event in the other sequence and check if order is consistent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22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Latent Class Analysis*</a:t>
            </a:r>
            <a:endParaRPr/>
          </a:p>
        </p:txBody>
      </p:sp>
      <p:sp>
        <p:nvSpPr>
          <p:cNvPr id="569" name="Google Shape;569;p22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* Not technically clustering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23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Latent Class Analysis</a:t>
            </a:r>
            <a:endParaRPr/>
          </a:p>
        </p:txBody>
      </p:sp>
      <p:sp>
        <p:nvSpPr>
          <p:cNvPr id="575" name="Google Shape;575;p23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Type of structural equation modeling that groups data points into a latent variable (conceptually similar to a cluster)</a:t>
            </a: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Attempts to find data points that are statistically independent of each other, when controlling for group – such that the relationship between the data points is wholly explained by the grouping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p24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Latent Class Analysis</a:t>
            </a:r>
            <a:endParaRPr/>
          </a:p>
        </p:txBody>
      </p:sp>
      <p:sp>
        <p:nvSpPr>
          <p:cNvPr id="581" name="Google Shape;581;p24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Can conduct statistical analysis of latent classes</a:t>
            </a:r>
            <a:endParaRPr/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Can be used to model changes in membership over time</a:t>
            </a: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Requires tons and tons of data</a:t>
            </a:r>
            <a:endParaRPr/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Very slow</a:t>
            </a:r>
            <a:endParaRPr/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Tends to find smaller number of latent classes than cluster analysis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25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Many types of clustering</a:t>
            </a:r>
            <a:endParaRPr/>
          </a:p>
        </p:txBody>
      </p:sp>
      <p:sp>
        <p:nvSpPr>
          <p:cNvPr id="587" name="Google Shape;587;p25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Which one you choose depends on what the data looks like</a:t>
            </a:r>
            <a:endParaRPr/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And what kind of patterns you want to find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26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Next lecture</a:t>
            </a:r>
            <a:endParaRPr/>
          </a:p>
        </p:txBody>
      </p:sp>
      <p:sp>
        <p:nvSpPr>
          <p:cNvPr id="594" name="Google Shape;594;p26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Clustering – Some examples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Gaussian Mixture Models</a:t>
            </a:r>
            <a:endParaRPr/>
          </a:p>
        </p:txBody>
      </p:sp>
      <p:sp>
        <p:nvSpPr>
          <p:cNvPr id="118" name="Google Shape;118;p3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Often called EM-based clustering</a:t>
            </a: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Kind of a misnomer in my opinion</a:t>
            </a:r>
            <a:endParaRPr/>
          </a:p>
          <a:p>
            <a:pPr marL="640080" lvl="1" indent="-274320" algn="l" rtl="0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What distinguishes this algorithm is the kind of clusters it finds</a:t>
            </a:r>
            <a:endParaRPr/>
          </a:p>
          <a:p>
            <a:pPr marL="640080" lvl="1" indent="-274320" algn="l" rtl="0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Other patterns can be fit using the Expectation Maximization algorithm </a:t>
            </a:r>
            <a:endParaRPr/>
          </a:p>
          <a:p>
            <a:pPr marL="640080" lvl="1" indent="-158750" algn="l" rtl="0">
              <a:spcBef>
                <a:spcPts val="550"/>
              </a:spcBef>
              <a:spcAft>
                <a:spcPts val="0"/>
              </a:spcAft>
              <a:buSzPts val="1820"/>
              <a:buNone/>
            </a:pPr>
            <a:endParaRPr/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I’ll use the terminology Andrew Moore uses, but note that it’s frequently called EM these days</a:t>
            </a: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Gaussian Mixture Models</a:t>
            </a:r>
            <a:endParaRPr/>
          </a:p>
        </p:txBody>
      </p:sp>
      <p:sp>
        <p:nvSpPr>
          <p:cNvPr id="125" name="Google Shape;125;p4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A centroid </a:t>
            </a:r>
            <a:r>
              <a:rPr lang="en-US" b="1" i="1"/>
              <a:t>and</a:t>
            </a:r>
            <a:r>
              <a:rPr lang="en-US"/>
              <a:t> a radius</a:t>
            </a: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Fit with the same approach as k-means</a:t>
            </a:r>
            <a:br>
              <a:rPr lang="en-US"/>
            </a:br>
            <a:r>
              <a:rPr lang="en-US"/>
              <a:t>(some subtleties on process for selecting radius)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Gaussian Mixture Models</a:t>
            </a:r>
            <a:endParaRPr/>
          </a:p>
        </p:txBody>
      </p:sp>
      <p:sp>
        <p:nvSpPr>
          <p:cNvPr id="131" name="Google Shape;131;p5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Can do fun things like</a:t>
            </a:r>
            <a:endParaRPr/>
          </a:p>
          <a:p>
            <a:pPr marL="640080" lvl="1" indent="-274320" algn="l" rtl="0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Overlapping clusters</a:t>
            </a:r>
            <a:endParaRPr/>
          </a:p>
          <a:p>
            <a:pPr marL="640080" lvl="1" indent="-274320" algn="l" rtl="0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Explicitly treating points as outliers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6C84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7" name="Google Shape;137;p6"/>
          <p:cNvSpPr/>
          <p:nvPr/>
        </p:nvSpPr>
        <p:spPr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8" name="Google Shape;138;p6"/>
          <p:cNvSpPr/>
          <p:nvPr/>
        </p:nvSpPr>
        <p:spPr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9" name="Google Shape;139;p6"/>
          <p:cNvSpPr/>
          <p:nvPr/>
        </p:nvSpPr>
        <p:spPr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0" name="Google Shape;140;p6"/>
          <p:cNvSpPr/>
          <p:nvPr/>
        </p:nvSpPr>
        <p:spPr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1" name="Google Shape;141;p6"/>
          <p:cNvSpPr/>
          <p:nvPr/>
        </p:nvSpPr>
        <p:spPr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2" name="Google Shape;142;p6"/>
          <p:cNvSpPr/>
          <p:nvPr/>
        </p:nvSpPr>
        <p:spPr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3" name="Google Shape;143;p6"/>
          <p:cNvSpPr/>
          <p:nvPr/>
        </p:nvSpPr>
        <p:spPr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5" name="Google Shape;145;p6"/>
          <p:cNvSpPr/>
          <p:nvPr/>
        </p:nvSpPr>
        <p:spPr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6" name="Google Shape;146;p6"/>
          <p:cNvSpPr/>
          <p:nvPr/>
        </p:nvSpPr>
        <p:spPr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7" name="Google Shape;147;p6"/>
          <p:cNvSpPr txBox="1"/>
          <p:nvPr/>
        </p:nvSpPr>
        <p:spPr>
          <a:xfrm>
            <a:off x="1331913" y="6021388"/>
            <a:ext cx="7056437" cy="779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0							1</a:t>
            </a:r>
            <a:endParaRPr/>
          </a:p>
          <a:p>
            <a:pPr marL="0" marR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pknow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8" name="Google Shape;148;p6"/>
          <p:cNvSpPr txBox="1"/>
          <p:nvPr/>
        </p:nvSpPr>
        <p:spPr>
          <a:xfrm>
            <a:off x="0" y="2636838"/>
            <a:ext cx="7556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time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9" name="Google Shape;149;p6"/>
          <p:cNvSpPr txBox="1"/>
          <p:nvPr/>
        </p:nvSpPr>
        <p:spPr>
          <a:xfrm>
            <a:off x="684213" y="765175"/>
            <a:ext cx="574675" cy="531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+3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0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-3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cxnSp>
        <p:nvCxnSpPr>
          <p:cNvPr id="150" name="Google Shape;150;p6"/>
          <p:cNvCxnSpPr/>
          <p:nvPr/>
        </p:nvCxnSpPr>
        <p:spPr>
          <a:xfrm>
            <a:off x="1116013" y="908050"/>
            <a:ext cx="0" cy="511333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1" name="Google Shape;151;p6"/>
          <p:cNvCxnSpPr/>
          <p:nvPr/>
        </p:nvCxnSpPr>
        <p:spPr>
          <a:xfrm>
            <a:off x="1116013" y="6021388"/>
            <a:ext cx="6911975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2" name="Google Shape;152;p6"/>
          <p:cNvSpPr/>
          <p:nvPr/>
        </p:nvSpPr>
        <p:spPr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3" name="Google Shape;153;p6"/>
          <p:cNvSpPr/>
          <p:nvPr/>
        </p:nvSpPr>
        <p:spPr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4" name="Google Shape;154;p6"/>
          <p:cNvSpPr/>
          <p:nvPr/>
        </p:nvSpPr>
        <p:spPr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5" name="Google Shape;155;p6"/>
          <p:cNvSpPr/>
          <p:nvPr/>
        </p:nvSpPr>
        <p:spPr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6" name="Google Shape;156;p6"/>
          <p:cNvSpPr/>
          <p:nvPr/>
        </p:nvSpPr>
        <p:spPr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7" name="Google Shape;157;p6"/>
          <p:cNvSpPr/>
          <p:nvPr/>
        </p:nvSpPr>
        <p:spPr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8" name="Google Shape;158;p6"/>
          <p:cNvSpPr/>
          <p:nvPr/>
        </p:nvSpPr>
        <p:spPr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9" name="Google Shape;159;p6"/>
          <p:cNvSpPr/>
          <p:nvPr/>
        </p:nvSpPr>
        <p:spPr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0" name="Google Shape;160;p6"/>
          <p:cNvSpPr/>
          <p:nvPr/>
        </p:nvSpPr>
        <p:spPr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1" name="Google Shape;161;p6"/>
          <p:cNvSpPr/>
          <p:nvPr/>
        </p:nvSpPr>
        <p:spPr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2" name="Google Shape;162;p6"/>
          <p:cNvSpPr/>
          <p:nvPr/>
        </p:nvSpPr>
        <p:spPr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3" name="Google Shape;163;p6"/>
          <p:cNvSpPr/>
          <p:nvPr/>
        </p:nvSpPr>
        <p:spPr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4" name="Google Shape;164;p6"/>
          <p:cNvSpPr/>
          <p:nvPr/>
        </p:nvSpPr>
        <p:spPr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5" name="Google Shape;165;p6"/>
          <p:cNvSpPr/>
          <p:nvPr/>
        </p:nvSpPr>
        <p:spPr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6" name="Google Shape;166;p6"/>
          <p:cNvSpPr/>
          <p:nvPr/>
        </p:nvSpPr>
        <p:spPr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7" name="Google Shape;167;p6"/>
          <p:cNvSpPr/>
          <p:nvPr/>
        </p:nvSpPr>
        <p:spPr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8" name="Google Shape;168;p6"/>
          <p:cNvSpPr/>
          <p:nvPr/>
        </p:nvSpPr>
        <p:spPr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9" name="Google Shape;169;p6"/>
          <p:cNvSpPr/>
          <p:nvPr/>
        </p:nvSpPr>
        <p:spPr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0" name="Google Shape;170;p6"/>
          <p:cNvSpPr/>
          <p:nvPr/>
        </p:nvSpPr>
        <p:spPr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1" name="Google Shape;171;p6"/>
          <p:cNvSpPr/>
          <p:nvPr/>
        </p:nvSpPr>
        <p:spPr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2" name="Google Shape;172;p6"/>
          <p:cNvSpPr/>
          <p:nvPr/>
        </p:nvSpPr>
        <p:spPr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3" name="Google Shape;173;p6"/>
          <p:cNvSpPr/>
          <p:nvPr/>
        </p:nvSpPr>
        <p:spPr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4" name="Google Shape;174;p6"/>
          <p:cNvSpPr/>
          <p:nvPr/>
        </p:nvSpPr>
        <p:spPr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5" name="Google Shape;175;p6"/>
          <p:cNvSpPr/>
          <p:nvPr/>
        </p:nvSpPr>
        <p:spPr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6" name="Google Shape;176;p6"/>
          <p:cNvSpPr/>
          <p:nvPr/>
        </p:nvSpPr>
        <p:spPr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7" name="Google Shape;177;p6"/>
          <p:cNvSpPr/>
          <p:nvPr/>
        </p:nvSpPr>
        <p:spPr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8" name="Google Shape;178;p6"/>
          <p:cNvSpPr/>
          <p:nvPr/>
        </p:nvSpPr>
        <p:spPr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9" name="Google Shape;179;p6"/>
          <p:cNvSpPr/>
          <p:nvPr/>
        </p:nvSpPr>
        <p:spPr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0" name="Google Shape;180;p6"/>
          <p:cNvSpPr/>
          <p:nvPr/>
        </p:nvSpPr>
        <p:spPr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1" name="Google Shape;181;p6"/>
          <p:cNvSpPr/>
          <p:nvPr/>
        </p:nvSpPr>
        <p:spPr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2" name="Google Shape;182;p6"/>
          <p:cNvSpPr/>
          <p:nvPr/>
        </p:nvSpPr>
        <p:spPr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3" name="Google Shape;183;p6"/>
          <p:cNvSpPr/>
          <p:nvPr/>
        </p:nvSpPr>
        <p:spPr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4" name="Google Shape;184;p6"/>
          <p:cNvSpPr/>
          <p:nvPr/>
        </p:nvSpPr>
        <p:spPr>
          <a:xfrm>
            <a:off x="2590800" y="3048000"/>
            <a:ext cx="142875" cy="144462"/>
          </a:xfrm>
          <a:prstGeom prst="ellipse">
            <a:avLst/>
          </a:prstGeom>
          <a:solidFill>
            <a:srgbClr val="99336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5" name="Google Shape;185;p6"/>
          <p:cNvSpPr/>
          <p:nvPr/>
        </p:nvSpPr>
        <p:spPr>
          <a:xfrm>
            <a:off x="2362200" y="4343400"/>
            <a:ext cx="142875" cy="144463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6" name="Google Shape;186;p6"/>
          <p:cNvSpPr/>
          <p:nvPr/>
        </p:nvSpPr>
        <p:spPr>
          <a:xfrm>
            <a:off x="7543800" y="3352800"/>
            <a:ext cx="142875" cy="144463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7" name="Google Shape;187;p6"/>
          <p:cNvSpPr/>
          <p:nvPr/>
        </p:nvSpPr>
        <p:spPr>
          <a:xfrm>
            <a:off x="5029200" y="3429000"/>
            <a:ext cx="142875" cy="144463"/>
          </a:xfrm>
          <a:prstGeom prst="ellipse">
            <a:avLst/>
          </a:prstGeom>
          <a:solidFill>
            <a:srgbClr val="7030A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8" name="Google Shape;188;p6"/>
          <p:cNvSpPr/>
          <p:nvPr/>
        </p:nvSpPr>
        <p:spPr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9" name="Google Shape;189;p6"/>
          <p:cNvSpPr/>
          <p:nvPr/>
        </p:nvSpPr>
        <p:spPr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0" name="Google Shape;190;p6"/>
          <p:cNvSpPr/>
          <p:nvPr/>
        </p:nvSpPr>
        <p:spPr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1" name="Google Shape;191;p6"/>
          <p:cNvSpPr/>
          <p:nvPr/>
        </p:nvSpPr>
        <p:spPr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2" name="Google Shape;192;p6"/>
          <p:cNvSpPr/>
          <p:nvPr/>
        </p:nvSpPr>
        <p:spPr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3" name="Google Shape;193;p6"/>
          <p:cNvSpPr/>
          <p:nvPr/>
        </p:nvSpPr>
        <p:spPr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4" name="Google Shape;194;p6"/>
          <p:cNvSpPr/>
          <p:nvPr/>
        </p:nvSpPr>
        <p:spPr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5" name="Google Shape;195;p6"/>
          <p:cNvSpPr/>
          <p:nvPr/>
        </p:nvSpPr>
        <p:spPr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6" name="Google Shape;196;p6"/>
          <p:cNvSpPr/>
          <p:nvPr/>
        </p:nvSpPr>
        <p:spPr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7" name="Google Shape;197;p6"/>
          <p:cNvSpPr/>
          <p:nvPr/>
        </p:nvSpPr>
        <p:spPr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8" name="Google Shape;198;p6"/>
          <p:cNvSpPr/>
          <p:nvPr/>
        </p:nvSpPr>
        <p:spPr>
          <a:xfrm>
            <a:off x="1600200" y="1981200"/>
            <a:ext cx="2209800" cy="2209800"/>
          </a:xfrm>
          <a:prstGeom prst="ellipse">
            <a:avLst/>
          </a:prstGeom>
          <a:noFill/>
          <a:ln w="1905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9" name="Google Shape;199;p6"/>
          <p:cNvSpPr/>
          <p:nvPr/>
        </p:nvSpPr>
        <p:spPr>
          <a:xfrm>
            <a:off x="1524000" y="3505200"/>
            <a:ext cx="1828800" cy="18288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0" name="Google Shape;200;p6"/>
          <p:cNvSpPr/>
          <p:nvPr/>
        </p:nvSpPr>
        <p:spPr>
          <a:xfrm>
            <a:off x="4343400" y="2667000"/>
            <a:ext cx="1600200" cy="1524000"/>
          </a:xfrm>
          <a:prstGeom prst="ellipse">
            <a:avLst/>
          </a:prstGeom>
          <a:noFill/>
          <a:ln w="1905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1" name="Google Shape;201;p6"/>
          <p:cNvSpPr/>
          <p:nvPr/>
        </p:nvSpPr>
        <p:spPr>
          <a:xfrm>
            <a:off x="6705600" y="2438400"/>
            <a:ext cx="1981200" cy="1905000"/>
          </a:xfrm>
          <a:prstGeom prst="ellipse">
            <a:avLst/>
          </a:prstGeom>
          <a:noFill/>
          <a:ln w="1905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2" name="Google Shape;202;p6"/>
          <p:cNvSpPr/>
          <p:nvPr/>
        </p:nvSpPr>
        <p:spPr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3" name="Google Shape;203;p6"/>
          <p:cNvSpPr/>
          <p:nvPr/>
        </p:nvSpPr>
        <p:spPr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4" name="Google Shape;204;p6"/>
          <p:cNvSpPr/>
          <p:nvPr/>
        </p:nvSpPr>
        <p:spPr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5" name="Google Shape;205;p6"/>
          <p:cNvSpPr/>
          <p:nvPr/>
        </p:nvSpPr>
        <p:spPr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6" name="Google Shape;206;p6"/>
          <p:cNvSpPr/>
          <p:nvPr/>
        </p:nvSpPr>
        <p:spPr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7" name="Google Shape;207;p6"/>
          <p:cNvSpPr/>
          <p:nvPr/>
        </p:nvSpPr>
        <p:spPr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7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Nifty Subtlety</a:t>
            </a:r>
            <a:endParaRPr/>
          </a:p>
        </p:txBody>
      </p:sp>
      <p:sp>
        <p:nvSpPr>
          <p:cNvPr id="213" name="Google Shape;213;p7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GMM still assigns every point to a cluster, but has a threshold on what’s really considered “in the cluster”</a:t>
            </a: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Used during model calculation</a:t>
            </a: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6C84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19" name="Google Shape;219;p8"/>
          <p:cNvSpPr/>
          <p:nvPr/>
        </p:nvSpPr>
        <p:spPr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0" name="Google Shape;220;p8"/>
          <p:cNvSpPr/>
          <p:nvPr/>
        </p:nvSpPr>
        <p:spPr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1" name="Google Shape;221;p8"/>
          <p:cNvSpPr/>
          <p:nvPr/>
        </p:nvSpPr>
        <p:spPr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2" name="Google Shape;222;p8"/>
          <p:cNvSpPr/>
          <p:nvPr/>
        </p:nvSpPr>
        <p:spPr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3" name="Google Shape;223;p8"/>
          <p:cNvSpPr/>
          <p:nvPr/>
        </p:nvSpPr>
        <p:spPr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4" name="Google Shape;224;p8"/>
          <p:cNvSpPr/>
          <p:nvPr/>
        </p:nvSpPr>
        <p:spPr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5" name="Google Shape;225;p8"/>
          <p:cNvSpPr/>
          <p:nvPr/>
        </p:nvSpPr>
        <p:spPr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6" name="Google Shape;226;p8"/>
          <p:cNvSpPr/>
          <p:nvPr/>
        </p:nvSpPr>
        <p:spPr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7" name="Google Shape;227;p8"/>
          <p:cNvSpPr/>
          <p:nvPr/>
        </p:nvSpPr>
        <p:spPr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8" name="Google Shape;228;p8"/>
          <p:cNvSpPr/>
          <p:nvPr/>
        </p:nvSpPr>
        <p:spPr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9" name="Google Shape;229;p8"/>
          <p:cNvSpPr txBox="1"/>
          <p:nvPr/>
        </p:nvSpPr>
        <p:spPr>
          <a:xfrm>
            <a:off x="1331913" y="6021388"/>
            <a:ext cx="7056437" cy="779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0							1</a:t>
            </a:r>
            <a:endParaRPr/>
          </a:p>
          <a:p>
            <a:pPr marL="0" marR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pknow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30" name="Google Shape;230;p8"/>
          <p:cNvSpPr txBox="1"/>
          <p:nvPr/>
        </p:nvSpPr>
        <p:spPr>
          <a:xfrm>
            <a:off x="0" y="2636838"/>
            <a:ext cx="7556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time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31" name="Google Shape;231;p8"/>
          <p:cNvSpPr txBox="1"/>
          <p:nvPr/>
        </p:nvSpPr>
        <p:spPr>
          <a:xfrm>
            <a:off x="684213" y="765175"/>
            <a:ext cx="574675" cy="531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+3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0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-3</a:t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cxnSp>
        <p:nvCxnSpPr>
          <p:cNvPr id="232" name="Google Shape;232;p8"/>
          <p:cNvCxnSpPr/>
          <p:nvPr/>
        </p:nvCxnSpPr>
        <p:spPr>
          <a:xfrm>
            <a:off x="1116013" y="908050"/>
            <a:ext cx="0" cy="511333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3" name="Google Shape;233;p8"/>
          <p:cNvCxnSpPr/>
          <p:nvPr/>
        </p:nvCxnSpPr>
        <p:spPr>
          <a:xfrm>
            <a:off x="1116013" y="6021388"/>
            <a:ext cx="6911975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4" name="Google Shape;234;p8"/>
          <p:cNvSpPr/>
          <p:nvPr/>
        </p:nvSpPr>
        <p:spPr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35" name="Google Shape;235;p8"/>
          <p:cNvSpPr/>
          <p:nvPr/>
        </p:nvSpPr>
        <p:spPr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36" name="Google Shape;236;p8"/>
          <p:cNvSpPr/>
          <p:nvPr/>
        </p:nvSpPr>
        <p:spPr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37" name="Google Shape;237;p8"/>
          <p:cNvSpPr/>
          <p:nvPr/>
        </p:nvSpPr>
        <p:spPr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38" name="Google Shape;238;p8"/>
          <p:cNvSpPr/>
          <p:nvPr/>
        </p:nvSpPr>
        <p:spPr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39" name="Google Shape;239;p8"/>
          <p:cNvSpPr/>
          <p:nvPr/>
        </p:nvSpPr>
        <p:spPr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0" name="Google Shape;240;p8"/>
          <p:cNvSpPr/>
          <p:nvPr/>
        </p:nvSpPr>
        <p:spPr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1" name="Google Shape;241;p8"/>
          <p:cNvSpPr/>
          <p:nvPr/>
        </p:nvSpPr>
        <p:spPr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2" name="Google Shape;242;p8"/>
          <p:cNvSpPr/>
          <p:nvPr/>
        </p:nvSpPr>
        <p:spPr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3" name="Google Shape;243;p8"/>
          <p:cNvSpPr/>
          <p:nvPr/>
        </p:nvSpPr>
        <p:spPr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4" name="Google Shape;244;p8"/>
          <p:cNvSpPr/>
          <p:nvPr/>
        </p:nvSpPr>
        <p:spPr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5" name="Google Shape;245;p8"/>
          <p:cNvSpPr/>
          <p:nvPr/>
        </p:nvSpPr>
        <p:spPr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6" name="Google Shape;246;p8"/>
          <p:cNvSpPr/>
          <p:nvPr/>
        </p:nvSpPr>
        <p:spPr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7" name="Google Shape;247;p8"/>
          <p:cNvSpPr/>
          <p:nvPr/>
        </p:nvSpPr>
        <p:spPr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8" name="Google Shape;248;p8"/>
          <p:cNvSpPr/>
          <p:nvPr/>
        </p:nvSpPr>
        <p:spPr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9" name="Google Shape;249;p8"/>
          <p:cNvSpPr/>
          <p:nvPr/>
        </p:nvSpPr>
        <p:spPr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0" name="Google Shape;250;p8"/>
          <p:cNvSpPr/>
          <p:nvPr/>
        </p:nvSpPr>
        <p:spPr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1" name="Google Shape;251;p8"/>
          <p:cNvSpPr/>
          <p:nvPr/>
        </p:nvSpPr>
        <p:spPr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2" name="Google Shape;252;p8"/>
          <p:cNvSpPr/>
          <p:nvPr/>
        </p:nvSpPr>
        <p:spPr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3" name="Google Shape;253;p8"/>
          <p:cNvSpPr/>
          <p:nvPr/>
        </p:nvSpPr>
        <p:spPr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4" name="Google Shape;254;p8"/>
          <p:cNvSpPr/>
          <p:nvPr/>
        </p:nvSpPr>
        <p:spPr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5" name="Google Shape;255;p8"/>
          <p:cNvSpPr/>
          <p:nvPr/>
        </p:nvSpPr>
        <p:spPr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6" name="Google Shape;256;p8"/>
          <p:cNvSpPr/>
          <p:nvPr/>
        </p:nvSpPr>
        <p:spPr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7" name="Google Shape;257;p8"/>
          <p:cNvSpPr/>
          <p:nvPr/>
        </p:nvSpPr>
        <p:spPr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8" name="Google Shape;258;p8"/>
          <p:cNvSpPr/>
          <p:nvPr/>
        </p:nvSpPr>
        <p:spPr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9" name="Google Shape;259;p8"/>
          <p:cNvSpPr/>
          <p:nvPr/>
        </p:nvSpPr>
        <p:spPr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0" name="Google Shape;260;p8"/>
          <p:cNvSpPr/>
          <p:nvPr/>
        </p:nvSpPr>
        <p:spPr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1" name="Google Shape;261;p8"/>
          <p:cNvSpPr/>
          <p:nvPr/>
        </p:nvSpPr>
        <p:spPr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2" name="Google Shape;262;p8"/>
          <p:cNvSpPr/>
          <p:nvPr/>
        </p:nvSpPr>
        <p:spPr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3" name="Google Shape;263;p8"/>
          <p:cNvSpPr/>
          <p:nvPr/>
        </p:nvSpPr>
        <p:spPr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4" name="Google Shape;264;p8"/>
          <p:cNvSpPr/>
          <p:nvPr/>
        </p:nvSpPr>
        <p:spPr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5" name="Google Shape;265;p8"/>
          <p:cNvSpPr/>
          <p:nvPr/>
        </p:nvSpPr>
        <p:spPr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6" name="Google Shape;266;p8"/>
          <p:cNvSpPr/>
          <p:nvPr/>
        </p:nvSpPr>
        <p:spPr>
          <a:xfrm>
            <a:off x="2590800" y="3048000"/>
            <a:ext cx="142875" cy="144462"/>
          </a:xfrm>
          <a:prstGeom prst="ellipse">
            <a:avLst/>
          </a:prstGeom>
          <a:solidFill>
            <a:srgbClr val="99336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7" name="Google Shape;267;p8"/>
          <p:cNvSpPr/>
          <p:nvPr/>
        </p:nvSpPr>
        <p:spPr>
          <a:xfrm>
            <a:off x="2362200" y="4343400"/>
            <a:ext cx="142875" cy="144463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8" name="Google Shape;268;p8"/>
          <p:cNvSpPr/>
          <p:nvPr/>
        </p:nvSpPr>
        <p:spPr>
          <a:xfrm>
            <a:off x="7543800" y="3352800"/>
            <a:ext cx="142875" cy="144463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9" name="Google Shape;269;p8"/>
          <p:cNvSpPr/>
          <p:nvPr/>
        </p:nvSpPr>
        <p:spPr>
          <a:xfrm>
            <a:off x="5029200" y="3429000"/>
            <a:ext cx="142875" cy="144463"/>
          </a:xfrm>
          <a:prstGeom prst="ellipse">
            <a:avLst/>
          </a:prstGeom>
          <a:solidFill>
            <a:srgbClr val="7030A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0" name="Google Shape;270;p8"/>
          <p:cNvSpPr/>
          <p:nvPr/>
        </p:nvSpPr>
        <p:spPr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1" name="Google Shape;271;p8"/>
          <p:cNvSpPr/>
          <p:nvPr/>
        </p:nvSpPr>
        <p:spPr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2" name="Google Shape;272;p8"/>
          <p:cNvSpPr/>
          <p:nvPr/>
        </p:nvSpPr>
        <p:spPr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3" name="Google Shape;273;p8"/>
          <p:cNvSpPr/>
          <p:nvPr/>
        </p:nvSpPr>
        <p:spPr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4" name="Google Shape;274;p8"/>
          <p:cNvSpPr/>
          <p:nvPr/>
        </p:nvSpPr>
        <p:spPr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5" name="Google Shape;275;p8"/>
          <p:cNvSpPr/>
          <p:nvPr/>
        </p:nvSpPr>
        <p:spPr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6" name="Google Shape;276;p8"/>
          <p:cNvSpPr/>
          <p:nvPr/>
        </p:nvSpPr>
        <p:spPr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7" name="Google Shape;277;p8"/>
          <p:cNvSpPr/>
          <p:nvPr/>
        </p:nvSpPr>
        <p:spPr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8" name="Google Shape;278;p8"/>
          <p:cNvSpPr/>
          <p:nvPr/>
        </p:nvSpPr>
        <p:spPr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79" name="Google Shape;279;p8"/>
          <p:cNvSpPr/>
          <p:nvPr/>
        </p:nvSpPr>
        <p:spPr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0" name="Google Shape;280;p8"/>
          <p:cNvSpPr/>
          <p:nvPr/>
        </p:nvSpPr>
        <p:spPr>
          <a:xfrm>
            <a:off x="1600200" y="1981200"/>
            <a:ext cx="2209800" cy="2209800"/>
          </a:xfrm>
          <a:prstGeom prst="ellipse">
            <a:avLst/>
          </a:prstGeom>
          <a:noFill/>
          <a:ln w="1905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1" name="Google Shape;281;p8"/>
          <p:cNvSpPr/>
          <p:nvPr/>
        </p:nvSpPr>
        <p:spPr>
          <a:xfrm>
            <a:off x="1524000" y="3505200"/>
            <a:ext cx="1828800" cy="18288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2" name="Google Shape;282;p8"/>
          <p:cNvSpPr/>
          <p:nvPr/>
        </p:nvSpPr>
        <p:spPr>
          <a:xfrm>
            <a:off x="4343400" y="2667000"/>
            <a:ext cx="1600200" cy="1524000"/>
          </a:xfrm>
          <a:prstGeom prst="ellipse">
            <a:avLst/>
          </a:prstGeom>
          <a:noFill/>
          <a:ln w="1905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3" name="Google Shape;283;p8"/>
          <p:cNvSpPr/>
          <p:nvPr/>
        </p:nvSpPr>
        <p:spPr>
          <a:xfrm>
            <a:off x="6705600" y="2438400"/>
            <a:ext cx="1981200" cy="1905000"/>
          </a:xfrm>
          <a:prstGeom prst="ellipse">
            <a:avLst/>
          </a:prstGeom>
          <a:noFill/>
          <a:ln w="1905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4" name="Google Shape;284;p8"/>
          <p:cNvSpPr/>
          <p:nvPr/>
        </p:nvSpPr>
        <p:spPr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5" name="Google Shape;285;p8"/>
          <p:cNvSpPr/>
          <p:nvPr/>
        </p:nvSpPr>
        <p:spPr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6" name="Google Shape;286;p8"/>
          <p:cNvSpPr/>
          <p:nvPr/>
        </p:nvSpPr>
        <p:spPr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7" name="Google Shape;287;p8"/>
          <p:cNvSpPr/>
          <p:nvPr/>
        </p:nvSpPr>
        <p:spPr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8" name="Google Shape;288;p8"/>
          <p:cNvSpPr/>
          <p:nvPr/>
        </p:nvSpPr>
        <p:spPr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9" name="Google Shape;289;p8"/>
          <p:cNvSpPr/>
          <p:nvPr/>
        </p:nvSpPr>
        <p:spPr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90" name="Google Shape;290;p8"/>
          <p:cNvSpPr/>
          <p:nvPr/>
        </p:nvSpPr>
        <p:spPr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91" name="Google Shape;291;p8"/>
          <p:cNvSpPr txBox="1"/>
          <p:nvPr/>
        </p:nvSpPr>
        <p:spPr>
          <a:xfrm>
            <a:off x="3886200" y="762000"/>
            <a:ext cx="37338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Mathematically in red cluster, </a:t>
            </a:r>
            <a:b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lang="en-US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but outside threshold</a:t>
            </a:r>
            <a:endParaRPr/>
          </a:p>
        </p:txBody>
      </p:sp>
      <p:cxnSp>
        <p:nvCxnSpPr>
          <p:cNvPr id="292" name="Google Shape;292;p8"/>
          <p:cNvCxnSpPr>
            <a:endCxn id="290" idx="5"/>
          </p:cNvCxnSpPr>
          <p:nvPr/>
        </p:nvCxnSpPr>
        <p:spPr>
          <a:xfrm rot="10800000">
            <a:off x="3703351" y="885307"/>
            <a:ext cx="258900" cy="291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9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Assessment</a:t>
            </a:r>
            <a:endParaRPr/>
          </a:p>
        </p:txBody>
      </p:sp>
      <p:sp>
        <p:nvSpPr>
          <p:cNvPr id="298" name="Google Shape;298;p9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lvl="0" indent="-320040" algn="l" rtl="0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Can assess with same approaches as before</a:t>
            </a:r>
            <a:endParaRPr/>
          </a:p>
          <a:p>
            <a:pPr marL="640080" lvl="1" indent="-274320" algn="l" rtl="0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Distortion</a:t>
            </a:r>
            <a:endParaRPr/>
          </a:p>
          <a:p>
            <a:pPr marL="640080" lvl="1" indent="-274320" algn="l" rtl="0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BiC</a:t>
            </a:r>
            <a:endParaRPr/>
          </a:p>
          <a:p>
            <a:pPr marL="320040" lvl="0" indent="-209550" algn="l" rtl="0">
              <a:spcBef>
                <a:spcPts val="700"/>
              </a:spcBef>
              <a:spcAft>
                <a:spcPts val="0"/>
              </a:spcAft>
              <a:buSzPts val="1740"/>
              <a:buNone/>
            </a:pPr>
            <a:endParaRPr/>
          </a:p>
          <a:p>
            <a:pPr marL="320040" lvl="0" indent="-320040" algn="l" rtl="0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Plus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600</Words>
  <Application>Microsoft Office PowerPoint</Application>
  <PresentationFormat>On-screen Show (4:3)</PresentationFormat>
  <Paragraphs>174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Noto Sans Symbols</vt:lpstr>
      <vt:lpstr>Twentieth Century</vt:lpstr>
      <vt:lpstr>Arial</vt:lpstr>
      <vt:lpstr>Calibri</vt:lpstr>
      <vt:lpstr>Median</vt:lpstr>
      <vt:lpstr>Week 6 Video 3</vt:lpstr>
      <vt:lpstr>Today…</vt:lpstr>
      <vt:lpstr>Gaussian Mixture Models</vt:lpstr>
      <vt:lpstr>Gaussian Mixture Models</vt:lpstr>
      <vt:lpstr>Gaussian Mixture Models</vt:lpstr>
      <vt:lpstr>PowerPoint Presentation</vt:lpstr>
      <vt:lpstr>Nifty Subtlety</vt:lpstr>
      <vt:lpstr>PowerPoint Presentation</vt:lpstr>
      <vt:lpstr>Assessment</vt:lpstr>
      <vt:lpstr>Likelihood</vt:lpstr>
      <vt:lpstr>For instance…</vt:lpstr>
      <vt:lpstr>Disadvantages of GMMs</vt:lpstr>
      <vt:lpstr>Spectral Clustering</vt:lpstr>
      <vt:lpstr>Spectral Clustering</vt:lpstr>
      <vt:lpstr>Spectral Clustering</vt:lpstr>
      <vt:lpstr>Hierarchical Clustering</vt:lpstr>
      <vt:lpstr>PowerPoint Presentation</vt:lpstr>
      <vt:lpstr>PowerPoint Presentation</vt:lpstr>
      <vt:lpstr>Hierarchical Agglommerative Clustering (HAC)</vt:lpstr>
      <vt:lpstr>DP-Means clustering</vt:lpstr>
      <vt:lpstr>Sequence clustering</vt:lpstr>
      <vt:lpstr>Dynamic Time Warping</vt:lpstr>
      <vt:lpstr>Latent Class Analysis*</vt:lpstr>
      <vt:lpstr>Latent Class Analysis</vt:lpstr>
      <vt:lpstr>Latent Class Analysis</vt:lpstr>
      <vt:lpstr>Many types of clustering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6 Video 3</dc:title>
  <dc:creator>KG</dc:creator>
  <cp:lastModifiedBy>Ryan</cp:lastModifiedBy>
  <cp:revision>1</cp:revision>
  <dcterms:created xsi:type="dcterms:W3CDTF">2013-06-14T05:25:54Z</dcterms:created>
  <dcterms:modified xsi:type="dcterms:W3CDTF">2024-03-12T13:59:36Z</dcterms:modified>
</cp:coreProperties>
</file>