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74" r:id="rId2"/>
    <p:sldId id="486" r:id="rId3"/>
    <p:sldId id="482" r:id="rId4"/>
    <p:sldId id="483" r:id="rId5"/>
    <p:sldId id="484" r:id="rId6"/>
    <p:sldId id="490" r:id="rId7"/>
    <p:sldId id="485" r:id="rId8"/>
    <p:sldId id="491" r:id="rId9"/>
    <p:sldId id="492" r:id="rId10"/>
    <p:sldId id="496" r:id="rId11"/>
    <p:sldId id="498" r:id="rId12"/>
    <p:sldId id="497" r:id="rId13"/>
    <p:sldId id="4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264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Text Mining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7 Video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Sophistication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How complex/advanced a text and the words in it are</a:t>
            </a:r>
          </a:p>
          <a:p>
            <a:endParaRPr lang="en-US" dirty="0"/>
          </a:p>
          <a:p>
            <a:r>
              <a:rPr lang="en-US" dirty="0"/>
              <a:t>TAALES (Kyle &amp; Crossley, 2015)</a:t>
            </a:r>
          </a:p>
          <a:p>
            <a:pPr lvl="1"/>
            <a:r>
              <a:rPr lang="en-US" dirty="0"/>
              <a:t>Includes many other measures as well, including measures of cohesion</a:t>
            </a:r>
          </a:p>
        </p:txBody>
      </p:sp>
    </p:spTree>
    <p:extLst>
      <p:ext uri="{BB962C8B-B14F-4D97-AF65-F5344CB8AC3E}">
        <p14:creationId xmlns:p14="http://schemas.microsoft.com/office/powerpoint/2010/main" val="24105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How complex/advanced the grammatical features in a text are</a:t>
            </a:r>
          </a:p>
          <a:p>
            <a:endParaRPr lang="en-US" dirty="0"/>
          </a:p>
          <a:p>
            <a:r>
              <a:rPr lang="en-US" dirty="0"/>
              <a:t>L2 Syntactic Complexity Analyzer (Lu, 2010)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Assessing emotion or attitude, typically in terms of positive/negative</a:t>
            </a:r>
          </a:p>
          <a:p>
            <a:endParaRPr lang="en-US" dirty="0"/>
          </a:p>
          <a:p>
            <a:r>
              <a:rPr lang="en-US" dirty="0"/>
              <a:t>Many, many tools for this </a:t>
            </a:r>
          </a:p>
          <a:p>
            <a:r>
              <a:rPr lang="en-US" dirty="0"/>
              <a:t>The aforementioned LIWC</a:t>
            </a:r>
          </a:p>
          <a:p>
            <a:r>
              <a:rPr lang="en-US" dirty="0"/>
              <a:t>In education, see SEANCE (Crossley, Kyle, &amp; McNamara, 2016)</a:t>
            </a:r>
          </a:p>
        </p:txBody>
      </p:sp>
    </p:spTree>
    <p:extLst>
      <p:ext uri="{BB962C8B-B14F-4D97-AF65-F5344CB8AC3E}">
        <p14:creationId xmlns:p14="http://schemas.microsoft.com/office/powerpoint/2010/main" val="225816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 to LLMs!</a:t>
            </a:r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big disjunction in methods and what is easy and hard to do</a:t>
            </a:r>
          </a:p>
          <a:p>
            <a:endParaRPr lang="en-US" dirty="0"/>
          </a:p>
          <a:p>
            <a:r>
              <a:rPr lang="en-US" dirty="0"/>
              <a:t>Pre-LLM</a:t>
            </a:r>
          </a:p>
          <a:p>
            <a:r>
              <a:rPr lang="en-US" dirty="0"/>
              <a:t>LLM</a:t>
            </a:r>
          </a:p>
          <a:p>
            <a:endParaRPr lang="en-US" dirty="0"/>
          </a:p>
          <a:p>
            <a:r>
              <a:rPr lang="en-US" dirty="0"/>
              <a:t>Pre-LLM methods still useful for a lot of things, and that’s the topic of this lecture</a:t>
            </a:r>
          </a:p>
        </p:txBody>
      </p:sp>
    </p:spTree>
    <p:extLst>
      <p:ext uri="{BB962C8B-B14F-4D97-AF65-F5344CB8AC3E}">
        <p14:creationId xmlns:p14="http://schemas.microsoft.com/office/powerpoint/2010/main" val="270217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Pre-LLM Text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different from the types of interaction data and course data I’ve discussed throughout the rest of the class</a:t>
            </a:r>
          </a:p>
          <a:p>
            <a:endParaRPr lang="en-US" dirty="0"/>
          </a:p>
          <a:p>
            <a:r>
              <a:rPr lang="en-US" dirty="0"/>
              <a:t>This lecture only skims the </a:t>
            </a:r>
            <a:r>
              <a:rPr lang="en-US" b="1" i="1" dirty="0"/>
              <a:t>very</a:t>
            </a:r>
            <a:r>
              <a:rPr lang="en-US" i="1" dirty="0"/>
              <a:t> </a:t>
            </a:r>
            <a:r>
              <a:rPr lang="en-US" dirty="0"/>
              <a:t>surface of this huge topic</a:t>
            </a:r>
          </a:p>
        </p:txBody>
      </p:sp>
    </p:spTree>
    <p:extLst>
      <p:ext uri="{BB962C8B-B14F-4D97-AF65-F5344CB8AC3E}">
        <p14:creationId xmlns:p14="http://schemas.microsoft.com/office/powerpoint/2010/main" val="46556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Stuff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Stuff that works poorly in interaction data works better in text mining</a:t>
            </a:r>
          </a:p>
          <a:p>
            <a:pPr lvl="1"/>
            <a:r>
              <a:rPr lang="en-US" dirty="0"/>
              <a:t>Support Vector Machines </a:t>
            </a:r>
          </a:p>
          <a:p>
            <a:pPr lvl="1"/>
            <a:endParaRPr lang="en-US" dirty="0"/>
          </a:p>
          <a:p>
            <a:r>
              <a:rPr lang="en-US" dirty="0"/>
              <a:t>Stuff that works great in interaction data is less relevant in text mining</a:t>
            </a:r>
          </a:p>
          <a:p>
            <a:pPr lvl="1"/>
            <a:r>
              <a:rPr lang="en-US" dirty="0"/>
              <a:t>Bayesian Knowledge Tracing, IRT</a:t>
            </a:r>
          </a:p>
        </p:txBody>
      </p:sp>
    </p:spTree>
    <p:extLst>
      <p:ext uri="{BB962C8B-B14F-4D97-AF65-F5344CB8AC3E}">
        <p14:creationId xmlns:p14="http://schemas.microsoft.com/office/powerpoint/2010/main" val="303742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Interesting Attributes of Textual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Really high dimensionality</a:t>
            </a:r>
          </a:p>
          <a:p>
            <a:pPr lvl="1"/>
            <a:r>
              <a:rPr lang="en-US" dirty="0"/>
              <a:t>Many </a:t>
            </a:r>
            <a:r>
              <a:rPr lang="en-US" dirty="0" err="1"/>
              <a:t>many</a:t>
            </a:r>
            <a:r>
              <a:rPr lang="en-US" dirty="0"/>
              <a:t> words in a corpus of data</a:t>
            </a:r>
          </a:p>
          <a:p>
            <a:pPr lvl="1"/>
            <a:r>
              <a:rPr lang="en-US" dirty="0"/>
              <a:t>LLMs address differences in words through vector embeddings (but that’s not today)</a:t>
            </a:r>
          </a:p>
          <a:p>
            <a:endParaRPr lang="en-US" dirty="0"/>
          </a:p>
          <a:p>
            <a:r>
              <a:rPr lang="en-US" dirty="0"/>
              <a:t>Multiple levels of analysis that look very different from each other</a:t>
            </a:r>
          </a:p>
          <a:p>
            <a:pPr lvl="1"/>
            <a:r>
              <a:rPr lang="en-US" dirty="0"/>
              <a:t>From individual phonemes and graphemes to entire books</a:t>
            </a:r>
          </a:p>
        </p:txBody>
      </p:sp>
    </p:spTree>
    <p:extLst>
      <p:ext uri="{BB962C8B-B14F-4D97-AF65-F5344CB8AC3E}">
        <p14:creationId xmlns:p14="http://schemas.microsoft.com/office/powerpoint/2010/main" val="26480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Analyses (with these methods)</a:t>
            </a:r>
            <a:br>
              <a:rPr lang="en-US" dirty="0"/>
            </a:br>
            <a:r>
              <a:rPr lang="en-US" dirty="0"/>
              <a:t>often conducted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 level of whether individual words are seen</a:t>
            </a:r>
          </a:p>
          <a:p>
            <a:endParaRPr lang="en-US" dirty="0"/>
          </a:p>
          <a:p>
            <a:r>
              <a:rPr lang="en-US" dirty="0"/>
              <a:t>A popular algorithm for this is Latent Semantic Analysis (LSA)</a:t>
            </a:r>
          </a:p>
          <a:p>
            <a:pPr lvl="1"/>
            <a:r>
              <a:rPr lang="en-US" dirty="0"/>
              <a:t>Represents utterances or paragraphs as rows</a:t>
            </a:r>
          </a:p>
          <a:p>
            <a:pPr lvl="1"/>
            <a:r>
              <a:rPr lang="en-US" dirty="0"/>
              <a:t>And each column is a word that can be present (1) or absent (0)</a:t>
            </a:r>
          </a:p>
          <a:p>
            <a:pPr lvl="1"/>
            <a:r>
              <a:rPr lang="en-US" dirty="0"/>
              <a:t>Conducts singular value decomposition (a matrix factorization algorithm conceptually similar to factor analysis and for that matter NNMF) to find structure</a:t>
            </a:r>
          </a:p>
          <a:p>
            <a:pPr lvl="1"/>
            <a:r>
              <a:rPr lang="en-US" dirty="0"/>
              <a:t>Does not look at syntax of sentences, just what words are present (</a:t>
            </a:r>
            <a:r>
              <a:rPr lang="en-US" dirty="0" err="1"/>
              <a:t>Landauer</a:t>
            </a:r>
            <a:r>
              <a:rPr lang="en-US" dirty="0"/>
              <a:t>, Foltz, &amp; </a:t>
            </a:r>
            <a:r>
              <a:rPr lang="en-US" dirty="0" err="1"/>
              <a:t>Laham</a:t>
            </a:r>
            <a:r>
              <a:rPr lang="en-US" dirty="0"/>
              <a:t>, 1998)</a:t>
            </a:r>
          </a:p>
          <a:p>
            <a:pPr lvl="2"/>
            <a:r>
              <a:rPr lang="en-US" dirty="0"/>
              <a:t>Does consider co-occurrence of words across large corpuses</a:t>
            </a:r>
          </a:p>
        </p:txBody>
      </p:sp>
    </p:spTree>
    <p:extLst>
      <p:ext uri="{BB962C8B-B14F-4D97-AF65-F5344CB8AC3E}">
        <p14:creationId xmlns:p14="http://schemas.microsoft.com/office/powerpoint/2010/main" val="256914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Alternatively, analysis is conducted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Pairs of words, in order, called </a:t>
            </a:r>
            <a:r>
              <a:rPr lang="en-US" i="1" dirty="0"/>
              <a:t>bigrams</a:t>
            </a:r>
          </a:p>
          <a:p>
            <a:r>
              <a:rPr lang="en-US" dirty="0"/>
              <a:t>Triplets of words, in order, called </a:t>
            </a:r>
            <a:r>
              <a:rPr lang="en-US" i="1" dirty="0"/>
              <a:t>trigrams</a:t>
            </a:r>
          </a:p>
          <a:p>
            <a:endParaRPr lang="en-US" i="1" dirty="0"/>
          </a:p>
          <a:p>
            <a:r>
              <a:rPr lang="en-US" dirty="0"/>
              <a:t>“Colorless green ideas sleep furiously”</a:t>
            </a:r>
          </a:p>
          <a:p>
            <a:r>
              <a:rPr lang="en-US" dirty="0"/>
              <a:t>Bigrams: “Colorless green”, “green ideas”, “ideas sleep”, “sleep furiously”</a:t>
            </a:r>
          </a:p>
          <a:p>
            <a:r>
              <a:rPr lang="en-US" dirty="0"/>
              <a:t>Trigrams: “Colorless green ideas”, “green ideas sleep”, “ideas sleep furiously”</a:t>
            </a:r>
          </a:p>
        </p:txBody>
      </p:sp>
    </p:spTree>
    <p:extLst>
      <p:ext uri="{BB962C8B-B14F-4D97-AF65-F5344CB8AC3E}">
        <p14:creationId xmlns:p14="http://schemas.microsoft.com/office/powerpoint/2010/main" val="210024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Tagging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approach is to reduce specific words to semantic categories, such as sports, business, time, prior to analysis</a:t>
            </a:r>
          </a:p>
          <a:p>
            <a:endParaRPr lang="en-US" dirty="0"/>
          </a:p>
          <a:p>
            <a:r>
              <a:rPr lang="en-US" dirty="0"/>
              <a:t>Allows easier categorization of types of utterances that is less dependent on presence of specific words</a:t>
            </a:r>
          </a:p>
          <a:p>
            <a:endParaRPr lang="en-US" dirty="0"/>
          </a:p>
          <a:p>
            <a:r>
              <a:rPr lang="en-US" dirty="0"/>
              <a:t>LIWC</a:t>
            </a:r>
          </a:p>
          <a:p>
            <a:r>
              <a:rPr lang="en-US" dirty="0" err="1"/>
              <a:t>WMatrix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2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Another type of tool can provide coherence metrics</a:t>
            </a:r>
          </a:p>
          <a:p>
            <a:endParaRPr lang="en-US" dirty="0"/>
          </a:p>
          <a:p>
            <a:r>
              <a:rPr lang="en-US" dirty="0"/>
              <a:t>Updated version of reading level metrics such as </a:t>
            </a:r>
            <a:r>
              <a:rPr lang="en-US" dirty="0" err="1"/>
              <a:t>Fleisch</a:t>
            </a:r>
            <a:r>
              <a:rPr lang="en-US" dirty="0"/>
              <a:t>-Kincaid</a:t>
            </a:r>
          </a:p>
          <a:p>
            <a:endParaRPr lang="en-US" dirty="0"/>
          </a:p>
          <a:p>
            <a:r>
              <a:rPr lang="en-US" dirty="0"/>
              <a:t>How hard is a text to read?</a:t>
            </a:r>
          </a:p>
          <a:p>
            <a:endParaRPr lang="en-US" dirty="0"/>
          </a:p>
          <a:p>
            <a:r>
              <a:rPr lang="en-US" dirty="0" err="1"/>
              <a:t>Coh</a:t>
            </a:r>
            <a:r>
              <a:rPr lang="en-US" dirty="0"/>
              <a:t>-Metrix (</a:t>
            </a:r>
            <a:r>
              <a:rPr lang="en-US" dirty="0" err="1"/>
              <a:t>Graesser</a:t>
            </a:r>
            <a:r>
              <a:rPr lang="en-US" dirty="0"/>
              <a:t>, McNamara, &amp; </a:t>
            </a:r>
            <a:br>
              <a:rPr lang="en-US" dirty="0"/>
            </a:br>
            <a:r>
              <a:rPr lang="en-US" dirty="0" err="1"/>
              <a:t>Kulikowich</a:t>
            </a:r>
            <a:r>
              <a:rPr lang="en-US" dirty="0"/>
              <a:t>, 2011)</a:t>
            </a:r>
          </a:p>
          <a:p>
            <a:r>
              <a:rPr lang="en-US" dirty="0"/>
              <a:t>TAACO (Crossley, Kyle, &amp; McNamara, 2016)</a:t>
            </a:r>
          </a:p>
        </p:txBody>
      </p:sp>
    </p:spTree>
    <p:extLst>
      <p:ext uri="{BB962C8B-B14F-4D97-AF65-F5344CB8AC3E}">
        <p14:creationId xmlns:p14="http://schemas.microsoft.com/office/powerpoint/2010/main" val="53993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1555</TotalTime>
  <Words>523</Words>
  <Application>Microsoft Office PowerPoint</Application>
  <PresentationFormat>On-screen Show (4:3)</PresentationFormat>
  <Paragraphs>77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Median</vt:lpstr>
      <vt:lpstr>Week 7 Video 1</vt:lpstr>
      <vt:lpstr>Text Mining</vt:lpstr>
      <vt:lpstr>Pre-LLM Text Mining</vt:lpstr>
      <vt:lpstr>Different Stuff Works</vt:lpstr>
      <vt:lpstr>Interesting Attributes of Textual Data</vt:lpstr>
      <vt:lpstr>Analyses (with these methods) often conducted</vt:lpstr>
      <vt:lpstr>Alternatively, analysis is conducted using</vt:lpstr>
      <vt:lpstr>Semantic Tagging</vt:lpstr>
      <vt:lpstr>Coherence</vt:lpstr>
      <vt:lpstr>Lexical Sophistication</vt:lpstr>
      <vt:lpstr>Syntactic Complexity</vt:lpstr>
      <vt:lpstr>Sentiment Analysis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192</cp:revision>
  <dcterms:created xsi:type="dcterms:W3CDTF">2013-06-14T05:25:54Z</dcterms:created>
  <dcterms:modified xsi:type="dcterms:W3CDTF">2024-03-13T10:28:16Z</dcterms:modified>
</cp:coreProperties>
</file>