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474" r:id="rId2"/>
    <p:sldId id="478" r:id="rId3"/>
    <p:sldId id="576" r:id="rId4"/>
    <p:sldId id="565" r:id="rId5"/>
    <p:sldId id="566" r:id="rId6"/>
    <p:sldId id="594" r:id="rId7"/>
    <p:sldId id="568" r:id="rId8"/>
    <p:sldId id="583" r:id="rId9"/>
    <p:sldId id="584" r:id="rId10"/>
    <p:sldId id="585" r:id="rId11"/>
    <p:sldId id="586" r:id="rId12"/>
    <p:sldId id="587" r:id="rId13"/>
    <p:sldId id="579" r:id="rId14"/>
    <p:sldId id="580" r:id="rId15"/>
    <p:sldId id="589" r:id="rId16"/>
    <p:sldId id="590" r:id="rId17"/>
    <p:sldId id="570" r:id="rId18"/>
    <p:sldId id="592" r:id="rId19"/>
    <p:sldId id="593" r:id="rId20"/>
    <p:sldId id="591" r:id="rId21"/>
    <p:sldId id="47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rol" initials="C" lastIdx="5" clrIdx="0"/>
  <p:cmAuthor id="1" name="CIS" initials="C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FF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62" y="264"/>
      </p:cViewPr>
      <p:guideLst>
        <p:guide orient="horz" pos="1620"/>
        <p:guide pos="2880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0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BCDF91-9D13-43F9-9625-2225DCAC869D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6DED6F-7A84-44C9-B17B-E3EDBF527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355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ED6F-7A84-44C9-B17B-E3EDBF527E1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439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ED6F-7A84-44C9-B17B-E3EDBF527E1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0378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ED6F-7A84-44C9-B17B-E3EDBF527E1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920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E6D4F41-B7F8-450D-8DE6-B92F1B21BFCD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40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1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2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4"/>
            <a:ext cx="2209800" cy="365125"/>
          </a:xfrm>
        </p:spPr>
        <p:txBody>
          <a:bodyPr/>
          <a:lstStyle/>
          <a:p>
            <a:fld id="{6E6D4F41-B7F8-450D-8DE6-B92F1B21BFCD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5" y="6248208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2" y="2743202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2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E6D4F41-B7F8-450D-8DE6-B92F1B21BFCD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1"/>
            <a:ext cx="8153400" cy="869951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E6D4F41-B7F8-450D-8DE6-B92F1B21BFCD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1"/>
            <a:ext cx="8077200" cy="869951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E6D4F41-B7F8-450D-8DE6-B92F1B21BFCD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9"/>
          </a:xfrm>
        </p:spPr>
        <p:txBody>
          <a:bodyPr rtlCol="0"/>
          <a:lstStyle>
            <a:lvl1pPr>
              <a:defRPr sz="2800"/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8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E6D4F41-B7F8-450D-8DE6-B92F1B21BFCD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4" y="6248208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3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1371602" y="2743202"/>
            <a:ext cx="7123113" cy="2819399"/>
          </a:xfrm>
        </p:spPr>
        <p:txBody>
          <a:bodyPr>
            <a:normAutofit/>
          </a:bodyPr>
          <a:lstStyle/>
          <a:p>
            <a:r>
              <a:rPr lang="en-US" dirty="0"/>
              <a:t>Generative AI and Large Language Models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Week 7 </a:t>
            </a:r>
            <a:r>
              <a:rPr lang="en-US" sz="3200"/>
              <a:t>Video 2</a:t>
            </a:r>
            <a:endParaRPr lang="en-US" sz="3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7ACB4-DE7B-9068-3F4F-3A2DBD4EF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762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And Machine Learning Becomes Prompt Engineering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3D479-65E2-3445-78E7-6D157DF4F9F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Write a summary of how GPT works</a:t>
            </a:r>
          </a:p>
          <a:p>
            <a:r>
              <a:rPr lang="en-US" dirty="0"/>
              <a:t>Write a summary of how GPT works, for a 5</a:t>
            </a:r>
            <a:r>
              <a:rPr lang="en-US" baseline="30000" dirty="0"/>
              <a:t>th</a:t>
            </a:r>
            <a:r>
              <a:rPr lang="en-US" dirty="0"/>
              <a:t> grader, written at a 5</a:t>
            </a:r>
            <a:r>
              <a:rPr lang="en-US" baseline="30000" dirty="0"/>
              <a:t>th</a:t>
            </a:r>
            <a:r>
              <a:rPr lang="en-US" dirty="0"/>
              <a:t> grade reading level</a:t>
            </a:r>
          </a:p>
          <a:p>
            <a:r>
              <a:rPr lang="en-US" dirty="0"/>
              <a:t>Write a summary of how GPT works, written for a PhD in Machine Learning who has not read a research paper since 2017.</a:t>
            </a:r>
          </a:p>
          <a:p>
            <a:r>
              <a:rPr lang="en-US" dirty="0"/>
              <a:t>Write a summary of how GPT works, written for a highly-intelligent person who knows essentially nothing about artificial intelligence.</a:t>
            </a:r>
          </a:p>
          <a:p>
            <a:r>
              <a:rPr lang="en-US" dirty="0"/>
              <a:t>Ryan Baker is an Ivy League professor of Machine Learning. He is explaining to a general audience how GPT works. He says, “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381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2D558-52C3-9A7F-A9BA-6476B1787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And Machine Learning Becomes Prompt Engineering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FC0651-090F-513A-3F37-A98DAF5B523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Please revise grammar and style of this paragraph for a paper as a scholar without changing the meaning</a:t>
            </a:r>
          </a:p>
          <a:p>
            <a:endParaRPr lang="en-US" dirty="0"/>
          </a:p>
          <a:p>
            <a:r>
              <a:rPr lang="en-US" dirty="0"/>
              <a:t>I am an explanation-generation bot. I am trying to generate compare-contrast explanations for the graph I have chosen. Now I will generate 30 examples. I should make the sentence structures of these examples as various as possible. I should not use words like "while" or "whereas".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681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94B4B-6F35-5D42-03A8-585F4126A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types of prompts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A080B-9CDC-B24E-5D64-23E960EBECB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Request prompts (Chatbot LLMs)</a:t>
            </a:r>
          </a:p>
          <a:p>
            <a:r>
              <a:rPr lang="en-US" dirty="0"/>
              <a:t>Completion prompts (Non-chatbot LLMs)</a:t>
            </a:r>
          </a:p>
        </p:txBody>
      </p:sp>
    </p:spTree>
    <p:extLst>
      <p:ext uri="{BB962C8B-B14F-4D97-AF65-F5344CB8AC3E}">
        <p14:creationId xmlns:p14="http://schemas.microsoft.com/office/powerpoint/2010/main" val="1381839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65B4D-37AF-6C6D-FA04-16CBDD2E0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Large Language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38858-DDBC-9FBC-16CE-9C0BE7527A0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Based on text embeddings</a:t>
            </a:r>
          </a:p>
          <a:p>
            <a:endParaRPr lang="en-US" dirty="0"/>
          </a:p>
          <a:p>
            <a:r>
              <a:rPr lang="en-US" dirty="0"/>
              <a:t>Represent text as feature vector</a:t>
            </a:r>
            <a:br>
              <a:rPr lang="en-US" dirty="0"/>
            </a:br>
            <a:r>
              <a:rPr lang="en-US" dirty="0"/>
              <a:t>(example from </a:t>
            </a:r>
            <a:r>
              <a:rPr lang="en-US" dirty="0" err="1"/>
              <a:t>Neelakantan</a:t>
            </a:r>
            <a:r>
              <a:rPr lang="en-US" dirty="0"/>
              <a:t> et al., 2022)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97FB2A3-0303-7DFE-95F7-252DA617B5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40701"/>
            <a:ext cx="9144000" cy="2207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332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563A2-444C-DE19-D59A-1BD78ABFC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A2F0AA-9F44-96DA-1F51-EB8B4239830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CA49E74-CD6F-61E0-572C-A936F55B53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3467"/>
            <a:ext cx="9144000" cy="659106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A4D1BA0-E30F-55B1-3DFE-111F9ABAE0D6}"/>
              </a:ext>
            </a:extLst>
          </p:cNvPr>
          <p:cNvSpPr txBox="1"/>
          <p:nvPr/>
        </p:nvSpPr>
        <p:spPr>
          <a:xfrm>
            <a:off x="5029200" y="337206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(example from </a:t>
            </a:r>
            <a:r>
              <a:rPr lang="en-US" dirty="0" err="1"/>
              <a:t>Neelakantan</a:t>
            </a:r>
            <a:r>
              <a:rPr lang="en-US" dirty="0"/>
              <a:t> et al., 2022)</a:t>
            </a:r>
          </a:p>
        </p:txBody>
      </p:sp>
    </p:spTree>
    <p:extLst>
      <p:ext uri="{BB962C8B-B14F-4D97-AF65-F5344CB8AC3E}">
        <p14:creationId xmlns:p14="http://schemas.microsoft.com/office/powerpoint/2010/main" val="3551609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CBD59-CEFF-9166-0C5D-D966CA31B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Refining Foundation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FA960-1531-0BB4-A22B-0D0D23E0E00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Zero-shot: Just ask model to do something</a:t>
            </a:r>
          </a:p>
          <a:p>
            <a:r>
              <a:rPr lang="en-US" dirty="0"/>
              <a:t>One-shot: Give one example, ask model to do the same thing</a:t>
            </a:r>
          </a:p>
          <a:p>
            <a:r>
              <a:rPr lang="en-US" dirty="0"/>
              <a:t>Few-shot: Give several examples, ask model to do the same thing</a:t>
            </a:r>
          </a:p>
          <a:p>
            <a:r>
              <a:rPr lang="en-US" dirty="0"/>
              <a:t>Fine-tuning: Re-train model </a:t>
            </a:r>
            <a:r>
              <a:rPr lang="en-US"/>
              <a:t>with 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389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B1365-23C2-8D62-9FE1-3101EF8C9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RLHF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E81CD-2F78-5460-390A-F9874D48294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Reinforcement Learning with Human Feedback</a:t>
            </a:r>
          </a:p>
          <a:p>
            <a:endParaRPr lang="en-US" dirty="0"/>
          </a:p>
          <a:p>
            <a:r>
              <a:rPr lang="en-US" dirty="0"/>
              <a:t>Giving a model thumbs up-thumbs down feedback on its outputs</a:t>
            </a:r>
          </a:p>
        </p:txBody>
      </p:sp>
    </p:spTree>
    <p:extLst>
      <p:ext uri="{BB962C8B-B14F-4D97-AF65-F5344CB8AC3E}">
        <p14:creationId xmlns:p14="http://schemas.microsoft.com/office/powerpoint/2010/main" val="2015651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F5C73-ED23-CE4D-ACB0-4106D4E8D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Elephant in the Room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4069DB-4289-A686-4039-0D285ADFB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/>
              <a:t>Why not just replace this class with a class about foundation models?</a:t>
            </a:r>
          </a:p>
          <a:p>
            <a:endParaRPr lang="en-US" dirty="0"/>
          </a:p>
          <a:p>
            <a:r>
              <a:rPr lang="en-US" dirty="0"/>
              <a:t>When they succeed, they succeed spectacularly</a:t>
            </a:r>
          </a:p>
          <a:p>
            <a:endParaRPr lang="en-US" dirty="0"/>
          </a:p>
          <a:p>
            <a:r>
              <a:rPr lang="en-US" dirty="0"/>
              <a:t>But…</a:t>
            </a:r>
          </a:p>
          <a:p>
            <a:pPr lvl="1"/>
            <a:r>
              <a:rPr lang="en-US" dirty="0"/>
              <a:t>They can’t do everything (actually, they don’t do most of the things this class has covered)</a:t>
            </a:r>
          </a:p>
          <a:p>
            <a:pPr lvl="1"/>
            <a:r>
              <a:rPr lang="en-US" dirty="0"/>
              <a:t>When they fail, they sometimes fail spectacularly</a:t>
            </a:r>
          </a:p>
        </p:txBody>
      </p:sp>
    </p:spTree>
    <p:extLst>
      <p:ext uri="{BB962C8B-B14F-4D97-AF65-F5344CB8AC3E}">
        <p14:creationId xmlns:p14="http://schemas.microsoft.com/office/powerpoint/2010/main" val="1367337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A805A-10FA-0239-B39D-4C0CEFFC5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Fast Moving Space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64FB2E-11E3-A00A-D194-0D0A3D386A3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/>
          </a:bodyPr>
          <a:lstStyle/>
          <a:p>
            <a:r>
              <a:rPr lang="en-US" dirty="0"/>
              <a:t>Right now, it seems like every week a new model comes out, claiming to be the best at something</a:t>
            </a:r>
          </a:p>
          <a:p>
            <a:r>
              <a:rPr lang="en-US" dirty="0"/>
              <a:t>Growing number of competitors releasing different models, of varying quality</a:t>
            </a:r>
          </a:p>
        </p:txBody>
      </p:sp>
    </p:spTree>
    <p:extLst>
      <p:ext uri="{BB962C8B-B14F-4D97-AF65-F5344CB8AC3E}">
        <p14:creationId xmlns:p14="http://schemas.microsoft.com/office/powerpoint/2010/main" val="743362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A805A-10FA-0239-B39D-4C0CEFFC5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Source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64FB2E-11E3-A00A-D194-0D0A3D386A3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/>
          </a:bodyPr>
          <a:lstStyle/>
          <a:p>
            <a:r>
              <a:rPr lang="en-US" dirty="0"/>
              <a:t>Some models are open source </a:t>
            </a:r>
          </a:p>
          <a:p>
            <a:r>
              <a:rPr lang="en-US" dirty="0"/>
              <a:t>Big advantage in terms of long-term reliability</a:t>
            </a:r>
          </a:p>
          <a:p>
            <a:pPr lvl="1"/>
            <a:r>
              <a:rPr lang="en-US" dirty="0"/>
              <a:t>OpenAI has a habit of completely deprecating older models, and changing base prompts without notice </a:t>
            </a:r>
          </a:p>
          <a:p>
            <a:pPr lvl="1"/>
            <a:r>
              <a:rPr lang="en-US" dirty="0"/>
              <a:t>This has been a nightmare for reproducibility, replicability, and long-term stability of tools built on top of their models</a:t>
            </a:r>
          </a:p>
        </p:txBody>
      </p:sp>
    </p:spTree>
    <p:extLst>
      <p:ext uri="{BB962C8B-B14F-4D97-AF65-F5344CB8AC3E}">
        <p14:creationId xmlns:p14="http://schemas.microsoft.com/office/powerpoint/2010/main" val="247598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Setting the stage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02D3823-AFCA-F67A-218C-76BE21C0B3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1600200"/>
            <a:ext cx="8860852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450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A21C4-047D-4EF5-7ED9-7991A4B4C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Rest of this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1D79A3-AED5-5160-4228-756CAE69FD5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Deep dives into specific methods for working with LLMs</a:t>
            </a:r>
          </a:p>
          <a:p>
            <a:pPr lvl="1"/>
            <a:r>
              <a:rPr lang="en-US" dirty="0"/>
              <a:t>Prompt Engineering</a:t>
            </a:r>
          </a:p>
          <a:p>
            <a:pPr lvl="1"/>
            <a:r>
              <a:rPr lang="en-US" dirty="0"/>
              <a:t>Using Embeddings</a:t>
            </a:r>
          </a:p>
          <a:p>
            <a:pPr lvl="1"/>
            <a:r>
              <a:rPr lang="en-US" dirty="0"/>
              <a:t>Fine-Tuning</a:t>
            </a:r>
          </a:p>
          <a:p>
            <a:pPr lvl="1"/>
            <a:r>
              <a:rPr lang="en-US" dirty="0"/>
              <a:t>RLHF</a:t>
            </a:r>
          </a:p>
        </p:txBody>
      </p:sp>
    </p:spTree>
    <p:extLst>
      <p:ext uri="{BB962C8B-B14F-4D97-AF65-F5344CB8AC3E}">
        <p14:creationId xmlns:p14="http://schemas.microsoft.com/office/powerpoint/2010/main" val="736194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Next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Prompt Engineering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579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CD1CB-F73B-8290-1929-C6D4A9EB8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you even call them?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F4EB59-69DA-8E47-4A18-5DED0BFD5F4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Transformer Models</a:t>
            </a:r>
          </a:p>
          <a:p>
            <a:r>
              <a:rPr lang="en-US" dirty="0"/>
              <a:t>Foundation Models</a:t>
            </a:r>
          </a:p>
          <a:p>
            <a:r>
              <a:rPr lang="en-US" dirty="0"/>
              <a:t>Large Language Models</a:t>
            </a:r>
          </a:p>
          <a:p>
            <a:pPr lvl="1"/>
            <a:r>
              <a:rPr lang="en-US" dirty="0"/>
              <a:t>But what about non-language models?</a:t>
            </a:r>
          </a:p>
        </p:txBody>
      </p:sp>
    </p:spTree>
    <p:extLst>
      <p:ext uri="{BB962C8B-B14F-4D97-AF65-F5344CB8AC3E}">
        <p14:creationId xmlns:p14="http://schemas.microsoft.com/office/powerpoint/2010/main" val="299076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A629D-ACD5-1BBE-559F-44F53B2F5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Transformer/Foundation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E534C-4015-E2DF-2595-DF77884D80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examples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BERT, </a:t>
            </a:r>
            <a:r>
              <a:rPr lang="en-US" dirty="0" err="1"/>
              <a:t>MathBERT</a:t>
            </a:r>
            <a:r>
              <a:rPr lang="en-US" dirty="0"/>
              <a:t>, GPT-4, Claude, Mistral, </a:t>
            </a:r>
            <a:r>
              <a:rPr lang="en-US" dirty="0" err="1"/>
              <a:t>LLaMA</a:t>
            </a:r>
            <a:r>
              <a:rPr lang="en-US" dirty="0"/>
              <a:t> 2, DALL-E 3, </a:t>
            </a:r>
            <a:r>
              <a:rPr lang="en-US" dirty="0" err="1"/>
              <a:t>StableDiffusion</a:t>
            </a:r>
            <a:r>
              <a:rPr lang="en-US" dirty="0"/>
              <a:t>, </a:t>
            </a:r>
            <a:r>
              <a:rPr lang="en-US" dirty="0" err="1"/>
              <a:t>Github</a:t>
            </a:r>
            <a:r>
              <a:rPr lang="en-US" dirty="0"/>
              <a:t> Copilot, …, …</a:t>
            </a:r>
          </a:p>
        </p:txBody>
      </p:sp>
    </p:spTree>
    <p:extLst>
      <p:ext uri="{BB962C8B-B14F-4D97-AF65-F5344CB8AC3E}">
        <p14:creationId xmlns:p14="http://schemas.microsoft.com/office/powerpoint/2010/main" val="3742101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EBC38-3E18-FFD3-54EF-7E128FC45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Transformer/Foundation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EE7591-B208-8B45-AB81-44ACF45D6A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/>
              <a:t>Can predict </a:t>
            </a:r>
          </a:p>
          <a:p>
            <a:pPr lvl="1"/>
            <a:r>
              <a:rPr lang="en-US" dirty="0"/>
              <a:t>Words</a:t>
            </a:r>
          </a:p>
          <a:p>
            <a:pPr lvl="1"/>
            <a:r>
              <a:rPr lang="en-US" dirty="0"/>
              <a:t>Sentences</a:t>
            </a:r>
          </a:p>
          <a:p>
            <a:pPr lvl="1"/>
            <a:r>
              <a:rPr lang="en-US" dirty="0"/>
              <a:t>Pixels</a:t>
            </a:r>
          </a:p>
          <a:p>
            <a:pPr lvl="1"/>
            <a:r>
              <a:rPr lang="en-US" dirty="0"/>
              <a:t>Computer program text</a:t>
            </a:r>
          </a:p>
          <a:p>
            <a:pPr lvl="1"/>
            <a:r>
              <a:rPr lang="en-US" dirty="0"/>
              <a:t>Mathematical equations </a:t>
            </a:r>
          </a:p>
          <a:p>
            <a:pPr lvl="1"/>
            <a:r>
              <a:rPr lang="en-US" dirty="0"/>
              <a:t>Anything?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381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EBC38-3E18-FFD3-54EF-7E128FC45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Transformer/Foundation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EE7591-B208-8B45-AB81-44ACF45D6A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/>
              <a:t>Can predict </a:t>
            </a:r>
          </a:p>
          <a:p>
            <a:pPr lvl="1"/>
            <a:r>
              <a:rPr lang="en-US" dirty="0"/>
              <a:t>Words</a:t>
            </a:r>
          </a:p>
          <a:p>
            <a:pPr lvl="1"/>
            <a:r>
              <a:rPr lang="en-US" dirty="0"/>
              <a:t>Sentences</a:t>
            </a:r>
          </a:p>
          <a:p>
            <a:pPr lvl="1"/>
            <a:r>
              <a:rPr lang="en-US" dirty="0"/>
              <a:t>Pixels</a:t>
            </a:r>
          </a:p>
          <a:p>
            <a:pPr lvl="1"/>
            <a:r>
              <a:rPr lang="en-US" dirty="0"/>
              <a:t>Computer program text</a:t>
            </a:r>
          </a:p>
          <a:p>
            <a:pPr lvl="1"/>
            <a:r>
              <a:rPr lang="en-US" dirty="0"/>
              <a:t>Mathematical equations </a:t>
            </a:r>
          </a:p>
          <a:p>
            <a:pPr lvl="1"/>
            <a:r>
              <a:rPr lang="en-US" dirty="0"/>
              <a:t>Anything? </a:t>
            </a:r>
          </a:p>
          <a:p>
            <a:pPr lvl="1"/>
            <a:endParaRPr lang="en-US" dirty="0"/>
          </a:p>
          <a:p>
            <a:r>
              <a:rPr lang="en-US" dirty="0"/>
              <a:t>Increasing numbers of models are multimodal, and can handle/output multiple types of data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161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EBC38-3E18-FFD3-54EF-7E128FC45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Transformer/Foundation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EE7591-B208-8B45-AB81-44ACF45D6A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/>
              <a:t>Can predict </a:t>
            </a:r>
          </a:p>
          <a:p>
            <a:pPr lvl="1"/>
            <a:r>
              <a:rPr lang="en-US" dirty="0"/>
              <a:t>Words</a:t>
            </a:r>
          </a:p>
          <a:p>
            <a:pPr lvl="1"/>
            <a:r>
              <a:rPr lang="en-US" dirty="0"/>
              <a:t>Sentences</a:t>
            </a:r>
          </a:p>
          <a:p>
            <a:pPr lvl="1"/>
            <a:r>
              <a:rPr lang="en-US" dirty="0"/>
              <a:t>Pixels</a:t>
            </a:r>
          </a:p>
          <a:p>
            <a:pPr lvl="1"/>
            <a:r>
              <a:rPr lang="en-US" dirty="0"/>
              <a:t>Computer program text</a:t>
            </a:r>
          </a:p>
          <a:p>
            <a:pPr lvl="1"/>
            <a:r>
              <a:rPr lang="en-US" dirty="0"/>
              <a:t>Mathematical equations </a:t>
            </a:r>
          </a:p>
          <a:p>
            <a:pPr lvl="1"/>
            <a:r>
              <a:rPr lang="en-US" dirty="0"/>
              <a:t>Anything? </a:t>
            </a:r>
          </a:p>
          <a:p>
            <a:pPr lvl="1"/>
            <a:endParaRPr lang="en-US" dirty="0"/>
          </a:p>
          <a:p>
            <a:r>
              <a:rPr lang="en-US" dirty="0"/>
              <a:t>And, in a sudden light-switch transformation, prediction became generation</a:t>
            </a:r>
          </a:p>
        </p:txBody>
      </p:sp>
    </p:spTree>
    <p:extLst>
      <p:ext uri="{BB962C8B-B14F-4D97-AF65-F5344CB8AC3E}">
        <p14:creationId xmlns:p14="http://schemas.microsoft.com/office/powerpoint/2010/main" val="352094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7ACB4-DE7B-9068-3F4F-3A2DBD4EF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Prediction becomes Generation…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3D479-65E2-3445-78E7-6D157DF4F9F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572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7ACB4-DE7B-9068-3F4F-3A2DBD4EF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762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And Machine Learning Becomes Prompt Engineering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3D479-65E2-3445-78E7-6D157DF4F9F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092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1664</TotalTime>
  <Words>602</Words>
  <Application>Microsoft Office PowerPoint</Application>
  <PresentationFormat>On-screen Show (4:3)</PresentationFormat>
  <Paragraphs>96</Paragraphs>
  <Slides>21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Calibri</vt:lpstr>
      <vt:lpstr>Roboto</vt:lpstr>
      <vt:lpstr>Tw Cen MT</vt:lpstr>
      <vt:lpstr>Wingdings</vt:lpstr>
      <vt:lpstr>Wingdings 2</vt:lpstr>
      <vt:lpstr>Median</vt:lpstr>
      <vt:lpstr>Week 7 Video 2</vt:lpstr>
      <vt:lpstr>Setting the stage</vt:lpstr>
      <vt:lpstr>What do you even call them?</vt:lpstr>
      <vt:lpstr>Transformer/Foundation Models</vt:lpstr>
      <vt:lpstr>Transformer/Foundation Models</vt:lpstr>
      <vt:lpstr>Transformer/Foundation Models</vt:lpstr>
      <vt:lpstr>Transformer/Foundation Models</vt:lpstr>
      <vt:lpstr>Prediction becomes Generation…</vt:lpstr>
      <vt:lpstr>And Machine Learning Becomes Prompt Engineering</vt:lpstr>
      <vt:lpstr>And Machine Learning Becomes Prompt Engineering</vt:lpstr>
      <vt:lpstr>And Machine Learning Becomes Prompt Engineering</vt:lpstr>
      <vt:lpstr>Two types of prompts</vt:lpstr>
      <vt:lpstr>Large Language Models</vt:lpstr>
      <vt:lpstr>PowerPoint Presentation</vt:lpstr>
      <vt:lpstr>Refining Foundation Models</vt:lpstr>
      <vt:lpstr>RLHF</vt:lpstr>
      <vt:lpstr>The Elephant in the Room</vt:lpstr>
      <vt:lpstr>Fast Moving Space</vt:lpstr>
      <vt:lpstr>Open Source</vt:lpstr>
      <vt:lpstr>Rest of this week</vt:lpstr>
      <vt:lpstr>Next lecture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3, video 1: Behavior detection   (v1, 6.13.13)</dc:title>
  <dc:creator>KG</dc:creator>
  <cp:lastModifiedBy>Ryan Baker</cp:lastModifiedBy>
  <cp:revision>234</cp:revision>
  <dcterms:created xsi:type="dcterms:W3CDTF">2013-06-14T05:25:54Z</dcterms:created>
  <dcterms:modified xsi:type="dcterms:W3CDTF">2024-03-13T11:20:29Z</dcterms:modified>
</cp:coreProperties>
</file>