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474" r:id="rId2"/>
    <p:sldId id="576" r:id="rId3"/>
    <p:sldId id="585" r:id="rId4"/>
    <p:sldId id="587" r:id="rId5"/>
    <p:sldId id="1268" r:id="rId6"/>
    <p:sldId id="1269" r:id="rId7"/>
    <p:sldId id="1221" r:id="rId8"/>
    <p:sldId id="1276" r:id="rId9"/>
    <p:sldId id="1271" r:id="rId10"/>
    <p:sldId id="586" r:id="rId11"/>
    <p:sldId id="1270" r:id="rId12"/>
    <p:sldId id="1272" r:id="rId13"/>
    <p:sldId id="1273" r:id="rId14"/>
    <p:sldId id="1274" r:id="rId15"/>
    <p:sldId id="1159" r:id="rId16"/>
    <p:sldId id="1275" r:id="rId17"/>
    <p:sldId id="1277" r:id="rId18"/>
    <p:sldId id="1267" r:id="rId19"/>
    <p:sldId id="1261" r:id="rId20"/>
    <p:sldId id="1162" r:id="rId21"/>
    <p:sldId id="1164" r:id="rId22"/>
    <p:sldId id="4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 initials="C" lastIdx="5" clrIdx="0"/>
  <p:cmAuthor id="1" name="CIS" initial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F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730" y="72"/>
      </p:cViewPr>
      <p:guideLst>
        <p:guide orient="horz" pos="1620"/>
        <p:guide pos="2880"/>
        <p:guide orient="horz" pos="2160"/>
      </p:guideLst>
    </p:cSldViewPr>
  </p:slideViewPr>
  <p:notesTextViewPr>
    <p:cViewPr>
      <p:scale>
        <a:sx n="100" d="100"/>
        <a:sy n="100" d="100"/>
      </p:scale>
      <p:origin x="0" y="0"/>
    </p:cViewPr>
  </p:notesTextViewPr>
  <p:sorterViewPr>
    <p:cViewPr>
      <p:scale>
        <a:sx n="100" d="100"/>
        <a:sy n="100" d="100"/>
      </p:scale>
      <p:origin x="0" y="30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BCDF91-9D13-43F9-9625-2225DCAC869D}" type="datetimeFigureOut">
              <a:rPr lang="en-US" smtClean="0"/>
              <a:t>3/15/2024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6DED6F-7A84-44C9-B17B-E3EDBF527E17}" type="slidenum">
              <a:rPr lang="en-US" smtClean="0"/>
              <a:t>‹#›</a:t>
            </a:fld>
            <a:endParaRPr lang="en-US"/>
          </a:p>
        </p:txBody>
      </p:sp>
    </p:spTree>
    <p:extLst>
      <p:ext uri="{BB962C8B-B14F-4D97-AF65-F5344CB8AC3E}">
        <p14:creationId xmlns:p14="http://schemas.microsoft.com/office/powerpoint/2010/main" val="1706355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6DED6F-7A84-44C9-B17B-E3EDBF527E17}" type="slidenum">
              <a:rPr lang="en-US" smtClean="0"/>
              <a:t>1</a:t>
            </a:fld>
            <a:endParaRPr lang="en-US"/>
          </a:p>
        </p:txBody>
      </p:sp>
    </p:spTree>
    <p:extLst>
      <p:ext uri="{BB962C8B-B14F-4D97-AF65-F5344CB8AC3E}">
        <p14:creationId xmlns:p14="http://schemas.microsoft.com/office/powerpoint/2010/main" val="464439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6DED6F-7A84-44C9-B17B-E3EDBF527E17}" type="slidenum">
              <a:rPr lang="en-US" smtClean="0"/>
              <a:t>22</a:t>
            </a:fld>
            <a:endParaRPr lang="en-US"/>
          </a:p>
        </p:txBody>
      </p:sp>
    </p:spTree>
    <p:extLst>
      <p:ext uri="{BB962C8B-B14F-4D97-AF65-F5344CB8AC3E}">
        <p14:creationId xmlns:p14="http://schemas.microsoft.com/office/powerpoint/2010/main" val="3051920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E6D4F41-B7F8-450D-8DE6-B92F1B21BFCD}" type="datetimeFigureOut">
              <a:rPr lang="en-US" smtClean="0"/>
              <a:pPr/>
              <a:t>3/15/2024</a:t>
            </a:fld>
            <a:endParaRPr lang="en-US"/>
          </a:p>
        </p:txBody>
      </p:sp>
      <p:sp>
        <p:nvSpPr>
          <p:cNvPr id="17" name="Footer Placeholder 16"/>
          <p:cNvSpPr>
            <a:spLocks noGrp="1"/>
          </p:cNvSpPr>
          <p:nvPr>
            <p:ph type="ftr" sz="quarter" idx="11"/>
          </p:nvPr>
        </p:nvSpPr>
        <p:spPr>
          <a:xfrm>
            <a:off x="2085393" y="236540"/>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366FEB1-07DF-4982-8EF2-A7244CDFE6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E6D4F41-B7F8-450D-8DE6-B92F1B21BFCD}"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66FEB1-07DF-4982-8EF2-A7244CDFE63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2"/>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4"/>
            <a:ext cx="2209800" cy="365125"/>
          </a:xfrm>
        </p:spPr>
        <p:txBody>
          <a:bodyPr/>
          <a:lstStyle/>
          <a:p>
            <a:fld id="{6E6D4F41-B7F8-450D-8DE6-B92F1B21BFCD}" type="datetimeFigureOut">
              <a:rPr lang="en-US" smtClean="0"/>
              <a:pPr/>
              <a:t>3/15/2024</a:t>
            </a:fld>
            <a:endParaRPr lang="en-US"/>
          </a:p>
        </p:txBody>
      </p:sp>
      <p:sp>
        <p:nvSpPr>
          <p:cNvPr id="5" name="Footer Placeholder 4"/>
          <p:cNvSpPr>
            <a:spLocks noGrp="1"/>
          </p:cNvSpPr>
          <p:nvPr>
            <p:ph type="ftr" sz="quarter" idx="11"/>
          </p:nvPr>
        </p:nvSpPr>
        <p:spPr>
          <a:xfrm>
            <a:off x="457205" y="6248208"/>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366FEB1-07DF-4982-8EF2-A7244CDFE63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E6D4F41-B7F8-450D-8DE6-B92F1B21BFCD}" type="datetimeFigureOut">
              <a:rPr lang="en-US" smtClean="0"/>
              <a:pPr/>
              <a:t>3/15/2024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366FEB1-07DF-4982-8EF2-A7244CDFE63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743202"/>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6E6D4F41-B7F8-450D-8DE6-B92F1B21BFCD}" type="datetimeFigureOut">
              <a:rPr lang="en-US" smtClean="0"/>
              <a:pPr/>
              <a:t>3/15/2024</a:t>
            </a:fld>
            <a:endParaRPr lang="en-US"/>
          </a:p>
        </p:txBody>
      </p:sp>
      <p:sp>
        <p:nvSpPr>
          <p:cNvPr id="13" name="Slide Number Placeholder 12"/>
          <p:cNvSpPr>
            <a:spLocks noGrp="1"/>
          </p:cNvSpPr>
          <p:nvPr>
            <p:ph type="sldNum" sz="quarter" idx="11"/>
          </p:nvPr>
        </p:nvSpPr>
        <p:spPr>
          <a:xfrm>
            <a:off x="0" y="1752602"/>
            <a:ext cx="1295400" cy="701676"/>
          </a:xfrm>
        </p:spPr>
        <p:txBody>
          <a:bodyPr>
            <a:noAutofit/>
          </a:bodyPr>
          <a:lstStyle>
            <a:lvl1pPr>
              <a:defRPr sz="2400">
                <a:solidFill>
                  <a:srgbClr val="FFFFFF"/>
                </a:solidFill>
              </a:defRPr>
            </a:lvl1pPr>
          </a:lstStyle>
          <a:p>
            <a:fld id="{1366FEB1-07DF-4982-8EF2-A7244CDFE63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6E6D4F41-B7F8-450D-8DE6-B92F1B21BFCD}" type="datetimeFigureOut">
              <a:rPr lang="en-US" smtClean="0"/>
              <a:pPr/>
              <a:t>3/15/2024</a:t>
            </a:fld>
            <a:endParaRPr lang="en-US"/>
          </a:p>
        </p:txBody>
      </p:sp>
      <p:sp>
        <p:nvSpPr>
          <p:cNvPr id="10" name="Slide Number Placeholder 9"/>
          <p:cNvSpPr>
            <a:spLocks noGrp="1"/>
          </p:cNvSpPr>
          <p:nvPr>
            <p:ph type="sldNum" sz="quarter" idx="16"/>
          </p:nvPr>
        </p:nvSpPr>
        <p:spPr/>
        <p:txBody>
          <a:bodyPr rtlCol="0"/>
          <a:lstStyle/>
          <a:p>
            <a:fld id="{1366FEB1-07DF-4982-8EF2-A7244CDFE637}"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1"/>
            <a:ext cx="8153400" cy="869951"/>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6E6D4F41-B7F8-450D-8DE6-B92F1B21BFCD}" type="datetimeFigureOut">
              <a:rPr lang="en-US" smtClean="0"/>
              <a:pPr/>
              <a:t>3/15/2024</a:t>
            </a:fld>
            <a:endParaRPr lang="en-US"/>
          </a:p>
        </p:txBody>
      </p:sp>
      <p:sp>
        <p:nvSpPr>
          <p:cNvPr id="12" name="Slide Number Placeholder 11"/>
          <p:cNvSpPr>
            <a:spLocks noGrp="1"/>
          </p:cNvSpPr>
          <p:nvPr>
            <p:ph type="sldNum" sz="quarter" idx="16"/>
          </p:nvPr>
        </p:nvSpPr>
        <p:spPr/>
        <p:txBody>
          <a:bodyPr rtlCol="0"/>
          <a:lstStyle/>
          <a:p>
            <a:fld id="{1366FEB1-07DF-4982-8EF2-A7244CDFE637}"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E6D4F41-B7F8-450D-8DE6-B92F1B21BFCD}" type="datetimeFigureOut">
              <a:rPr lang="en-US" smtClean="0"/>
              <a:pPr/>
              <a:t>3/15/2024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366FEB1-07DF-4982-8EF2-A7244CDFE63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D4F41-B7F8-450D-8DE6-B92F1B21BFCD}" type="datetimeFigureOut">
              <a:rPr lang="en-US" smtClean="0"/>
              <a:pPr/>
              <a:t>3/15/2024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366FEB1-07DF-4982-8EF2-A7244CDFE63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1"/>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6E6D4F41-B7F8-450D-8DE6-B92F1B21BFCD}" type="datetimeFigureOut">
              <a:rPr lang="en-US" smtClean="0"/>
              <a:pPr/>
              <a:t>3/15/2024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366FEB1-07DF-4982-8EF2-A7244CDFE63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E6D4F41-B7F8-450D-8DE6-B92F1B21BFCD}" type="datetimeFigureOut">
              <a:rPr lang="en-US" smtClean="0"/>
              <a:pPr/>
              <a:t>3/15/2024</a:t>
            </a:fld>
            <a:endParaRPr lang="en-US"/>
          </a:p>
        </p:txBody>
      </p:sp>
      <p:sp>
        <p:nvSpPr>
          <p:cNvPr id="13" name="Slide Number Placeholder 12"/>
          <p:cNvSpPr>
            <a:spLocks noGrp="1"/>
          </p:cNvSpPr>
          <p:nvPr>
            <p:ph type="sldNum" sz="quarter" idx="11"/>
          </p:nvPr>
        </p:nvSpPr>
        <p:spPr>
          <a:xfrm>
            <a:off x="0" y="4667249"/>
            <a:ext cx="1447800" cy="663579"/>
          </a:xfrm>
        </p:spPr>
        <p:txBody>
          <a:bodyPr rtlCol="0"/>
          <a:lstStyle>
            <a:lvl1pPr>
              <a:defRPr sz="2800"/>
            </a:lvl1pPr>
          </a:lstStyle>
          <a:p>
            <a:fld id="{1366FEB1-07DF-4982-8EF2-A7244CDFE637}" type="slidenum">
              <a:rPr lang="en-US" smtClean="0"/>
              <a:pPr/>
              <a:t>‹#›</a:t>
            </a:fld>
            <a:endParaRPr lang="en-US"/>
          </a:p>
        </p:txBody>
      </p:sp>
      <p:sp>
        <p:nvSpPr>
          <p:cNvPr id="14" name="Footer Placeholder 13"/>
          <p:cNvSpPr>
            <a:spLocks noGrp="1"/>
          </p:cNvSpPr>
          <p:nvPr>
            <p:ph type="ftr" sz="quarter" idx="12"/>
          </p:nvPr>
        </p:nvSpPr>
        <p:spPr>
          <a:xfrm>
            <a:off x="1600200" y="6248208"/>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E6D4F41-B7F8-450D-8DE6-B92F1B21BFCD}" type="datetimeFigureOut">
              <a:rPr lang="en-US" smtClean="0"/>
              <a:pPr/>
              <a:t>3/15/2024</a:t>
            </a:fld>
            <a:endParaRPr lang="en-US"/>
          </a:p>
        </p:txBody>
      </p:sp>
      <p:sp>
        <p:nvSpPr>
          <p:cNvPr id="3" name="Footer Placeholder 2"/>
          <p:cNvSpPr>
            <a:spLocks noGrp="1"/>
          </p:cNvSpPr>
          <p:nvPr>
            <p:ph type="ftr" sz="quarter" idx="3"/>
          </p:nvPr>
        </p:nvSpPr>
        <p:spPr>
          <a:xfrm>
            <a:off x="609604" y="6248208"/>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3"/>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366FEB1-07DF-4982-8EF2-A7244CDFE6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71602" y="2743202"/>
            <a:ext cx="7123113" cy="2819399"/>
          </a:xfrm>
        </p:spPr>
        <p:txBody>
          <a:bodyPr>
            <a:normAutofit/>
          </a:bodyPr>
          <a:lstStyle/>
          <a:p>
            <a:r>
              <a:rPr lang="en-US" dirty="0"/>
              <a:t>Prompt Engineering</a:t>
            </a:r>
          </a:p>
          <a:p>
            <a:endParaRPr lang="en-US" dirty="0"/>
          </a:p>
        </p:txBody>
      </p:sp>
      <p:sp>
        <p:nvSpPr>
          <p:cNvPr id="2" name="Title 1"/>
          <p:cNvSpPr>
            <a:spLocks noGrp="1"/>
          </p:cNvSpPr>
          <p:nvPr>
            <p:ph type="title"/>
          </p:nvPr>
        </p:nvSpPr>
        <p:spPr/>
        <p:txBody>
          <a:bodyPr>
            <a:normAutofit/>
          </a:bodyPr>
          <a:lstStyle/>
          <a:p>
            <a:r>
              <a:rPr lang="en-US" sz="3200" dirty="0"/>
              <a:t>Week 7 Video 3</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D558-52C3-9A7F-A9BA-6476B1787417}"/>
              </a:ext>
            </a:extLst>
          </p:cNvPr>
          <p:cNvSpPr>
            <a:spLocks noGrp="1"/>
          </p:cNvSpPr>
          <p:nvPr>
            <p:ph type="title"/>
          </p:nvPr>
        </p:nvSpPr>
        <p:spPr/>
        <p:txBody>
          <a:bodyPr>
            <a:normAutofit/>
          </a:bodyPr>
          <a:lstStyle/>
          <a:p>
            <a:r>
              <a:rPr lang="en-US" dirty="0"/>
              <a:t>Reminders of what not to do</a:t>
            </a:r>
          </a:p>
        </p:txBody>
      </p:sp>
      <p:sp>
        <p:nvSpPr>
          <p:cNvPr id="3" name="Content Placeholder 2">
            <a:extLst>
              <a:ext uri="{FF2B5EF4-FFF2-40B4-BE49-F238E27FC236}">
                <a16:creationId xmlns:a16="http://schemas.microsoft.com/office/drawing/2014/main" id="{11FC0651-090F-513A-3F37-A98DAF5B5234}"/>
              </a:ext>
            </a:extLst>
          </p:cNvPr>
          <p:cNvSpPr>
            <a:spLocks noGrp="1"/>
          </p:cNvSpPr>
          <p:nvPr>
            <p:ph sz="quarter" idx="1"/>
          </p:nvPr>
        </p:nvSpPr>
        <p:spPr>
          <a:xfrm>
            <a:off x="612648" y="1600200"/>
            <a:ext cx="8153400" cy="4876800"/>
          </a:xfrm>
        </p:spPr>
        <p:txBody>
          <a:bodyPr>
            <a:normAutofit/>
          </a:bodyPr>
          <a:lstStyle/>
          <a:p>
            <a:r>
              <a:rPr lang="en-US" dirty="0"/>
              <a:t>Please revise grammar and style of this paragraph for a paper as a scholar without changing the meaning (courtesy of Andres Zambrano)</a:t>
            </a:r>
          </a:p>
          <a:p>
            <a:endParaRPr lang="en-US" dirty="0"/>
          </a:p>
          <a:p>
            <a:r>
              <a:rPr lang="en-US" dirty="0"/>
              <a:t>I want you to act as a </a:t>
            </a:r>
            <a:r>
              <a:rPr lang="en-US" dirty="0" err="1"/>
              <a:t>Stackoverflow</a:t>
            </a:r>
            <a:r>
              <a:rPr lang="en-US" dirty="0"/>
              <a:t> post that helps me to solve a programming assignment in C#. I want you to explain in Polish why this code does not compile. Don’t write solution in the explanation, but focus on meaningful hints… (</a:t>
            </a:r>
            <a:r>
              <a:rPr lang="en-US" dirty="0" err="1"/>
              <a:t>Pankiewicz</a:t>
            </a:r>
            <a:r>
              <a:rPr lang="en-US" dirty="0"/>
              <a:t> et al., 2023)</a:t>
            </a:r>
          </a:p>
          <a:p>
            <a:endParaRPr lang="en-US" dirty="0"/>
          </a:p>
        </p:txBody>
      </p:sp>
    </p:spTree>
    <p:extLst>
      <p:ext uri="{BB962C8B-B14F-4D97-AF65-F5344CB8AC3E}">
        <p14:creationId xmlns:p14="http://schemas.microsoft.com/office/powerpoint/2010/main" val="304068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D558-52C3-9A7F-A9BA-6476B1787417}"/>
              </a:ext>
            </a:extLst>
          </p:cNvPr>
          <p:cNvSpPr>
            <a:spLocks noGrp="1"/>
          </p:cNvSpPr>
          <p:nvPr>
            <p:ph type="title"/>
          </p:nvPr>
        </p:nvSpPr>
        <p:spPr/>
        <p:txBody>
          <a:bodyPr>
            <a:normAutofit/>
          </a:bodyPr>
          <a:lstStyle/>
          <a:p>
            <a:r>
              <a:rPr lang="en-US" dirty="0"/>
              <a:t>Tweaking by example</a:t>
            </a:r>
          </a:p>
        </p:txBody>
      </p:sp>
      <p:sp>
        <p:nvSpPr>
          <p:cNvPr id="3" name="Content Placeholder 2">
            <a:extLst>
              <a:ext uri="{FF2B5EF4-FFF2-40B4-BE49-F238E27FC236}">
                <a16:creationId xmlns:a16="http://schemas.microsoft.com/office/drawing/2014/main" id="{11FC0651-090F-513A-3F37-A98DAF5B5234}"/>
              </a:ext>
            </a:extLst>
          </p:cNvPr>
          <p:cNvSpPr>
            <a:spLocks noGrp="1"/>
          </p:cNvSpPr>
          <p:nvPr>
            <p:ph sz="quarter" idx="1"/>
          </p:nvPr>
        </p:nvSpPr>
        <p:spPr/>
        <p:txBody>
          <a:bodyPr>
            <a:normAutofit/>
          </a:bodyPr>
          <a:lstStyle/>
          <a:p>
            <a:r>
              <a:rPr lang="en-US" dirty="0"/>
              <a:t>I am an explanation-generation bot. I am trying to generate compare-contrast explanations for the graph I have chosen. Now I will generate 30 examples. I should make the sentence structures of these examples as various as possible. I should not use words like "while" or "whereas". (Slater et al., under review)</a:t>
            </a:r>
          </a:p>
          <a:p>
            <a:endParaRPr lang="en-US" dirty="0"/>
          </a:p>
        </p:txBody>
      </p:sp>
    </p:spTree>
    <p:extLst>
      <p:ext uri="{BB962C8B-B14F-4D97-AF65-F5344CB8AC3E}">
        <p14:creationId xmlns:p14="http://schemas.microsoft.com/office/powerpoint/2010/main" val="198779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2D558-52C3-9A7F-A9BA-6476B1787417}"/>
              </a:ext>
            </a:extLst>
          </p:cNvPr>
          <p:cNvSpPr>
            <a:spLocks noGrp="1"/>
          </p:cNvSpPr>
          <p:nvPr>
            <p:ph type="title"/>
          </p:nvPr>
        </p:nvSpPr>
        <p:spPr/>
        <p:txBody>
          <a:bodyPr>
            <a:normAutofit/>
          </a:bodyPr>
          <a:lstStyle/>
          <a:p>
            <a:r>
              <a:rPr lang="en-US" dirty="0"/>
              <a:t>Call-outs to published papers</a:t>
            </a:r>
          </a:p>
        </p:txBody>
      </p:sp>
      <p:sp>
        <p:nvSpPr>
          <p:cNvPr id="3" name="Content Placeholder 2">
            <a:extLst>
              <a:ext uri="{FF2B5EF4-FFF2-40B4-BE49-F238E27FC236}">
                <a16:creationId xmlns:a16="http://schemas.microsoft.com/office/drawing/2014/main" id="{11FC0651-090F-513A-3F37-A98DAF5B5234}"/>
              </a:ext>
            </a:extLst>
          </p:cNvPr>
          <p:cNvSpPr>
            <a:spLocks noGrp="1"/>
          </p:cNvSpPr>
          <p:nvPr>
            <p:ph sz="quarter" idx="1"/>
          </p:nvPr>
        </p:nvSpPr>
        <p:spPr/>
        <p:txBody>
          <a:bodyPr>
            <a:normAutofit/>
          </a:bodyPr>
          <a:lstStyle/>
          <a:p>
            <a:r>
              <a:rPr lang="en-US" dirty="0"/>
              <a:t>… we want to have deeper contextualization not surface details based on Using Adaptive Learning Technologies to Personalize Instruction to Student Interests: The Impact of Relevant Contexts on Performance and Learning Outcomes… (Yadav et al., 2023)</a:t>
            </a:r>
          </a:p>
          <a:p>
            <a:endParaRPr lang="en-US" dirty="0"/>
          </a:p>
        </p:txBody>
      </p:sp>
    </p:spTree>
    <p:extLst>
      <p:ext uri="{BB962C8B-B14F-4D97-AF65-F5344CB8AC3E}">
        <p14:creationId xmlns:p14="http://schemas.microsoft.com/office/powerpoint/2010/main" val="199001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C80C-2524-4C72-40FE-76D4B5145760}"/>
              </a:ext>
            </a:extLst>
          </p:cNvPr>
          <p:cNvSpPr>
            <a:spLocks noGrp="1"/>
          </p:cNvSpPr>
          <p:nvPr>
            <p:ph type="title"/>
          </p:nvPr>
        </p:nvSpPr>
        <p:spPr/>
        <p:txBody>
          <a:bodyPr/>
          <a:lstStyle/>
          <a:p>
            <a:r>
              <a:rPr lang="en-US" dirty="0"/>
              <a:t>Chain of Thought Prompting</a:t>
            </a:r>
          </a:p>
        </p:txBody>
      </p:sp>
      <p:sp>
        <p:nvSpPr>
          <p:cNvPr id="3" name="Content Placeholder 2">
            <a:extLst>
              <a:ext uri="{FF2B5EF4-FFF2-40B4-BE49-F238E27FC236}">
                <a16:creationId xmlns:a16="http://schemas.microsoft.com/office/drawing/2014/main" id="{6EE27F6D-31AA-CBEA-569D-9E671CFC3018}"/>
              </a:ext>
            </a:extLst>
          </p:cNvPr>
          <p:cNvSpPr>
            <a:spLocks noGrp="1"/>
          </p:cNvSpPr>
          <p:nvPr>
            <p:ph sz="quarter" idx="1"/>
          </p:nvPr>
        </p:nvSpPr>
        <p:spPr/>
        <p:txBody>
          <a:bodyPr/>
          <a:lstStyle/>
          <a:p>
            <a:r>
              <a:rPr lang="en-US" dirty="0"/>
              <a:t>“Let’s think step by step.”</a:t>
            </a:r>
          </a:p>
          <a:p>
            <a:r>
              <a:rPr lang="en-US" dirty="0"/>
              <a:t>“Take a deep breath and work on this step by step.” (Yang et al., 2023)</a:t>
            </a:r>
          </a:p>
        </p:txBody>
      </p:sp>
    </p:spTree>
    <p:extLst>
      <p:ext uri="{BB962C8B-B14F-4D97-AF65-F5344CB8AC3E}">
        <p14:creationId xmlns:p14="http://schemas.microsoft.com/office/powerpoint/2010/main" val="117794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917E7-6E6A-CCA6-79C9-9642B8F2A87C}"/>
              </a:ext>
            </a:extLst>
          </p:cNvPr>
          <p:cNvSpPr>
            <a:spLocks noGrp="1"/>
          </p:cNvSpPr>
          <p:nvPr>
            <p:ph type="title"/>
          </p:nvPr>
        </p:nvSpPr>
        <p:spPr/>
        <p:txBody>
          <a:bodyPr/>
          <a:lstStyle/>
          <a:p>
            <a:r>
              <a:rPr lang="en-US" dirty="0"/>
              <a:t>Prompt Chaining</a:t>
            </a:r>
          </a:p>
        </p:txBody>
      </p:sp>
      <p:sp>
        <p:nvSpPr>
          <p:cNvPr id="3" name="Content Placeholder 2">
            <a:extLst>
              <a:ext uri="{FF2B5EF4-FFF2-40B4-BE49-F238E27FC236}">
                <a16:creationId xmlns:a16="http://schemas.microsoft.com/office/drawing/2014/main" id="{E55C714C-EA7C-CA74-357F-2228DA1F12A7}"/>
              </a:ext>
            </a:extLst>
          </p:cNvPr>
          <p:cNvSpPr>
            <a:spLocks noGrp="1"/>
          </p:cNvSpPr>
          <p:nvPr>
            <p:ph sz="quarter" idx="1"/>
          </p:nvPr>
        </p:nvSpPr>
        <p:spPr/>
        <p:txBody>
          <a:bodyPr/>
          <a:lstStyle/>
          <a:p>
            <a:r>
              <a:rPr lang="en-US" dirty="0"/>
              <a:t>First prompt generates information or plan that is then used in a second prompt</a:t>
            </a:r>
          </a:p>
        </p:txBody>
      </p:sp>
    </p:spTree>
    <p:extLst>
      <p:ext uri="{BB962C8B-B14F-4D97-AF65-F5344CB8AC3E}">
        <p14:creationId xmlns:p14="http://schemas.microsoft.com/office/powerpoint/2010/main" val="3586377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9257-ED1A-1D83-6D11-06454269195D}"/>
              </a:ext>
            </a:extLst>
          </p:cNvPr>
          <p:cNvSpPr>
            <a:spLocks noGrp="1"/>
          </p:cNvSpPr>
          <p:nvPr>
            <p:ph type="title"/>
          </p:nvPr>
        </p:nvSpPr>
        <p:spPr/>
        <p:txBody>
          <a:bodyPr/>
          <a:lstStyle/>
          <a:p>
            <a:r>
              <a:rPr lang="en-US" dirty="0"/>
              <a:t>Some current issues</a:t>
            </a:r>
          </a:p>
        </p:txBody>
      </p:sp>
      <p:sp>
        <p:nvSpPr>
          <p:cNvPr id="3" name="Content Placeholder 2">
            <a:extLst>
              <a:ext uri="{FF2B5EF4-FFF2-40B4-BE49-F238E27FC236}">
                <a16:creationId xmlns:a16="http://schemas.microsoft.com/office/drawing/2014/main" id="{41B2280D-CA33-4816-80D8-023E6BD8FAB0}"/>
              </a:ext>
            </a:extLst>
          </p:cNvPr>
          <p:cNvSpPr>
            <a:spLocks noGrp="1"/>
          </p:cNvSpPr>
          <p:nvPr>
            <p:ph idx="1"/>
          </p:nvPr>
        </p:nvSpPr>
        <p:spPr/>
        <p:txBody>
          <a:bodyPr>
            <a:normAutofit lnSpcReduction="10000"/>
          </a:bodyPr>
          <a:lstStyle/>
          <a:p>
            <a:r>
              <a:rPr lang="en-US" dirty="0"/>
              <a:t>“Averaged reasoning” </a:t>
            </a:r>
          </a:p>
          <a:p>
            <a:pPr lvl="1"/>
            <a:r>
              <a:rPr lang="en-US" dirty="0"/>
              <a:t>Ask them what a specific expert would say, they will give you what a generic expert would say</a:t>
            </a:r>
          </a:p>
          <a:p>
            <a:pPr lvl="1"/>
            <a:r>
              <a:rPr lang="en-US" dirty="0"/>
              <a:t>My Harry Potter adventure with my kids suddenly turned R rated, probably based on GPT reading too much fan fiction</a:t>
            </a:r>
          </a:p>
          <a:p>
            <a:pPr lvl="1"/>
            <a:endParaRPr lang="en-US" dirty="0"/>
          </a:p>
          <a:p>
            <a:r>
              <a:rPr lang="en-US" dirty="0"/>
              <a:t>Being too helpful in guessing what you “really want” </a:t>
            </a:r>
            <a:br>
              <a:rPr lang="en-US" dirty="0"/>
            </a:br>
            <a:r>
              <a:rPr lang="en-US" dirty="0"/>
              <a:t>(because what you asked for is uncommon/rare/weird)</a:t>
            </a:r>
          </a:p>
          <a:p>
            <a:endParaRPr lang="en-US" dirty="0"/>
          </a:p>
        </p:txBody>
      </p:sp>
    </p:spTree>
    <p:extLst>
      <p:ext uri="{BB962C8B-B14F-4D97-AF65-F5344CB8AC3E}">
        <p14:creationId xmlns:p14="http://schemas.microsoft.com/office/powerpoint/2010/main" val="364640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9257-ED1A-1D83-6D11-06454269195D}"/>
              </a:ext>
            </a:extLst>
          </p:cNvPr>
          <p:cNvSpPr>
            <a:spLocks noGrp="1"/>
          </p:cNvSpPr>
          <p:nvPr>
            <p:ph type="title"/>
          </p:nvPr>
        </p:nvSpPr>
        <p:spPr/>
        <p:txBody>
          <a:bodyPr/>
          <a:lstStyle/>
          <a:p>
            <a:r>
              <a:rPr lang="en-US" dirty="0"/>
              <a:t>Some current issues</a:t>
            </a:r>
          </a:p>
        </p:txBody>
      </p:sp>
      <p:sp>
        <p:nvSpPr>
          <p:cNvPr id="3" name="Content Placeholder 2">
            <a:extLst>
              <a:ext uri="{FF2B5EF4-FFF2-40B4-BE49-F238E27FC236}">
                <a16:creationId xmlns:a16="http://schemas.microsoft.com/office/drawing/2014/main" id="{41B2280D-CA33-4816-80D8-023E6BD8FAB0}"/>
              </a:ext>
            </a:extLst>
          </p:cNvPr>
          <p:cNvSpPr>
            <a:spLocks noGrp="1"/>
          </p:cNvSpPr>
          <p:nvPr>
            <p:ph idx="1"/>
          </p:nvPr>
        </p:nvSpPr>
        <p:spPr>
          <a:xfrm>
            <a:off x="612648" y="1828800"/>
            <a:ext cx="7886700" cy="3666245"/>
          </a:xfrm>
        </p:spPr>
        <p:txBody>
          <a:bodyPr>
            <a:normAutofit/>
          </a:bodyPr>
          <a:lstStyle/>
          <a:p>
            <a:r>
              <a:rPr lang="en-US" dirty="0"/>
              <a:t>Over-cooperativeness</a:t>
            </a:r>
          </a:p>
          <a:p>
            <a:pPr lvl="1"/>
            <a:r>
              <a:rPr lang="en-US" dirty="0"/>
              <a:t>Sometimes, when you ask it for more detail or explanation, it thinks you are telling it that it is wrong</a:t>
            </a:r>
          </a:p>
          <a:p>
            <a:pPr lvl="1"/>
            <a:r>
              <a:rPr lang="en-US" dirty="0"/>
              <a:t>And it will actually flip its answer</a:t>
            </a:r>
          </a:p>
          <a:p>
            <a:pPr lvl="1"/>
            <a:r>
              <a:rPr lang="en-US" dirty="0"/>
              <a:t>Annoying when using LLM to label or code data</a:t>
            </a:r>
          </a:p>
        </p:txBody>
      </p:sp>
    </p:spTree>
    <p:extLst>
      <p:ext uri="{BB962C8B-B14F-4D97-AF65-F5344CB8AC3E}">
        <p14:creationId xmlns:p14="http://schemas.microsoft.com/office/powerpoint/2010/main" val="229950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9257-ED1A-1D83-6D11-06454269195D}"/>
              </a:ext>
            </a:extLst>
          </p:cNvPr>
          <p:cNvSpPr>
            <a:spLocks noGrp="1"/>
          </p:cNvSpPr>
          <p:nvPr>
            <p:ph type="title"/>
          </p:nvPr>
        </p:nvSpPr>
        <p:spPr/>
        <p:txBody>
          <a:bodyPr/>
          <a:lstStyle/>
          <a:p>
            <a:r>
              <a:rPr lang="en-US" dirty="0"/>
              <a:t>Some current issues</a:t>
            </a:r>
          </a:p>
        </p:txBody>
      </p:sp>
      <p:sp>
        <p:nvSpPr>
          <p:cNvPr id="3" name="Content Placeholder 2">
            <a:extLst>
              <a:ext uri="{FF2B5EF4-FFF2-40B4-BE49-F238E27FC236}">
                <a16:creationId xmlns:a16="http://schemas.microsoft.com/office/drawing/2014/main" id="{41B2280D-CA33-4816-80D8-023E6BD8FAB0}"/>
              </a:ext>
            </a:extLst>
          </p:cNvPr>
          <p:cNvSpPr>
            <a:spLocks noGrp="1"/>
          </p:cNvSpPr>
          <p:nvPr>
            <p:ph idx="1"/>
          </p:nvPr>
        </p:nvSpPr>
        <p:spPr>
          <a:xfrm>
            <a:off x="612648" y="1828800"/>
            <a:ext cx="7886700" cy="3666245"/>
          </a:xfrm>
        </p:spPr>
        <p:txBody>
          <a:bodyPr>
            <a:normAutofit/>
          </a:bodyPr>
          <a:lstStyle/>
          <a:p>
            <a:r>
              <a:rPr lang="en-US" dirty="0"/>
              <a:t>Forgetting over time</a:t>
            </a:r>
          </a:p>
          <a:p>
            <a:pPr lvl="1"/>
            <a:r>
              <a:rPr lang="en-US" dirty="0"/>
              <a:t>Across iterative interaction, LLM can forget original prompt over time</a:t>
            </a:r>
          </a:p>
          <a:p>
            <a:pPr lvl="1"/>
            <a:r>
              <a:rPr lang="en-US" dirty="0"/>
              <a:t>Particularly likely to forget constraints</a:t>
            </a:r>
          </a:p>
          <a:p>
            <a:pPr lvl="1"/>
            <a:endParaRPr lang="en-US" dirty="0"/>
          </a:p>
        </p:txBody>
      </p:sp>
    </p:spTree>
    <p:extLst>
      <p:ext uri="{BB962C8B-B14F-4D97-AF65-F5344CB8AC3E}">
        <p14:creationId xmlns:p14="http://schemas.microsoft.com/office/powerpoint/2010/main" val="362844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E9257-ED1A-1D83-6D11-06454269195D}"/>
              </a:ext>
            </a:extLst>
          </p:cNvPr>
          <p:cNvSpPr>
            <a:spLocks noGrp="1"/>
          </p:cNvSpPr>
          <p:nvPr>
            <p:ph type="title"/>
          </p:nvPr>
        </p:nvSpPr>
        <p:spPr/>
        <p:txBody>
          <a:bodyPr/>
          <a:lstStyle/>
          <a:p>
            <a:r>
              <a:rPr lang="en-US" dirty="0"/>
              <a:t>Some current issues</a:t>
            </a:r>
          </a:p>
        </p:txBody>
      </p:sp>
      <p:sp>
        <p:nvSpPr>
          <p:cNvPr id="3" name="Content Placeholder 2">
            <a:extLst>
              <a:ext uri="{FF2B5EF4-FFF2-40B4-BE49-F238E27FC236}">
                <a16:creationId xmlns:a16="http://schemas.microsoft.com/office/drawing/2014/main" id="{41B2280D-CA33-4816-80D8-023E6BD8FAB0}"/>
              </a:ext>
            </a:extLst>
          </p:cNvPr>
          <p:cNvSpPr>
            <a:spLocks noGrp="1"/>
          </p:cNvSpPr>
          <p:nvPr>
            <p:ph idx="1"/>
          </p:nvPr>
        </p:nvSpPr>
        <p:spPr>
          <a:xfrm>
            <a:off x="612648" y="1828800"/>
            <a:ext cx="7886700" cy="3666245"/>
          </a:xfrm>
        </p:spPr>
        <p:txBody>
          <a:bodyPr>
            <a:normAutofit lnSpcReduction="10000"/>
          </a:bodyPr>
          <a:lstStyle/>
          <a:p>
            <a:r>
              <a:rPr lang="en-US" dirty="0"/>
              <a:t>Unreliability</a:t>
            </a:r>
          </a:p>
          <a:p>
            <a:pPr lvl="1"/>
            <a:r>
              <a:rPr lang="en-US" dirty="0"/>
              <a:t>The same query gets different results</a:t>
            </a:r>
          </a:p>
          <a:p>
            <a:pPr lvl="1"/>
            <a:r>
              <a:rPr lang="en-US" dirty="0"/>
              <a:t>Changes in version happen quietly and change results substantially</a:t>
            </a:r>
          </a:p>
          <a:p>
            <a:pPr lvl="1"/>
            <a:r>
              <a:rPr lang="en-US" dirty="0"/>
              <a:t>It refuses to do innocuous things it used to do</a:t>
            </a:r>
          </a:p>
          <a:p>
            <a:pPr lvl="2"/>
            <a:r>
              <a:rPr lang="en-US" dirty="0"/>
              <a:t>Trying to be safe makes it “too safe”</a:t>
            </a:r>
          </a:p>
          <a:p>
            <a:pPr lvl="2"/>
            <a:r>
              <a:rPr lang="en-US" dirty="0"/>
              <a:t>At one point recently, ChatGPT wouldn’t write a scary story for a child or recommend tourist activities in Philadelphia’s poorest neighborhood</a:t>
            </a:r>
          </a:p>
          <a:p>
            <a:endParaRPr lang="en-US" dirty="0"/>
          </a:p>
        </p:txBody>
      </p:sp>
    </p:spTree>
    <p:extLst>
      <p:ext uri="{BB962C8B-B14F-4D97-AF65-F5344CB8AC3E}">
        <p14:creationId xmlns:p14="http://schemas.microsoft.com/office/powerpoint/2010/main" val="31047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519B7-CA72-48A9-C2EE-BE16EAB99278}"/>
              </a:ext>
            </a:extLst>
          </p:cNvPr>
          <p:cNvSpPr>
            <a:spLocks noGrp="1"/>
          </p:cNvSpPr>
          <p:nvPr>
            <p:ph type="title"/>
          </p:nvPr>
        </p:nvSpPr>
        <p:spPr/>
        <p:txBody>
          <a:bodyPr/>
          <a:lstStyle/>
          <a:p>
            <a:r>
              <a:rPr lang="en-US" dirty="0"/>
              <a:t>Hallucinations</a:t>
            </a:r>
          </a:p>
        </p:txBody>
      </p:sp>
      <p:sp>
        <p:nvSpPr>
          <p:cNvPr id="3" name="Content Placeholder 2">
            <a:extLst>
              <a:ext uri="{FF2B5EF4-FFF2-40B4-BE49-F238E27FC236}">
                <a16:creationId xmlns:a16="http://schemas.microsoft.com/office/drawing/2014/main" id="{7C4B5580-C6B4-D95F-BA6C-D8C8E5281A43}"/>
              </a:ext>
            </a:extLst>
          </p:cNvPr>
          <p:cNvSpPr>
            <a:spLocks noGrp="1"/>
          </p:cNvSpPr>
          <p:nvPr>
            <p:ph idx="1"/>
          </p:nvPr>
        </p:nvSpPr>
        <p:spPr>
          <a:xfrm>
            <a:off x="628650" y="2226469"/>
            <a:ext cx="8305286" cy="3774281"/>
          </a:xfrm>
        </p:spPr>
        <p:txBody>
          <a:bodyPr>
            <a:normAutofit/>
          </a:bodyPr>
          <a:lstStyle/>
          <a:p>
            <a:r>
              <a:rPr lang="en-US" dirty="0"/>
              <a:t>Making up facts or references</a:t>
            </a:r>
          </a:p>
          <a:p>
            <a:endParaRPr lang="en-US" dirty="0"/>
          </a:p>
          <a:p>
            <a:r>
              <a:rPr lang="en-US" dirty="0"/>
              <a:t>ChatGPT is much better than it used to be</a:t>
            </a:r>
          </a:p>
          <a:p>
            <a:r>
              <a:rPr lang="en-US" dirty="0"/>
              <a:t>Still a major issue with other LLMs</a:t>
            </a:r>
          </a:p>
          <a:p>
            <a:pPr marL="0" indent="0">
              <a:buNone/>
            </a:pPr>
            <a:endParaRPr lang="en-US" dirty="0"/>
          </a:p>
        </p:txBody>
      </p:sp>
    </p:spTree>
    <p:extLst>
      <p:ext uri="{BB962C8B-B14F-4D97-AF65-F5344CB8AC3E}">
        <p14:creationId xmlns:p14="http://schemas.microsoft.com/office/powerpoint/2010/main" val="327481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D1CB-F73B-8290-1929-C6D4A9EB843E}"/>
              </a:ext>
            </a:extLst>
          </p:cNvPr>
          <p:cNvSpPr>
            <a:spLocks noGrp="1"/>
          </p:cNvSpPr>
          <p:nvPr>
            <p:ph type="title"/>
          </p:nvPr>
        </p:nvSpPr>
        <p:spPr/>
        <p:txBody>
          <a:bodyPr/>
          <a:lstStyle/>
          <a:p>
            <a:r>
              <a:rPr lang="en-US" dirty="0"/>
              <a:t>Prompt Engineering</a:t>
            </a:r>
          </a:p>
        </p:txBody>
      </p:sp>
      <p:sp>
        <p:nvSpPr>
          <p:cNvPr id="3" name="Content Placeholder 2">
            <a:extLst>
              <a:ext uri="{FF2B5EF4-FFF2-40B4-BE49-F238E27FC236}">
                <a16:creationId xmlns:a16="http://schemas.microsoft.com/office/drawing/2014/main" id="{50F4EB59-69DA-8E47-4A18-5DED0BFD5F40}"/>
              </a:ext>
            </a:extLst>
          </p:cNvPr>
          <p:cNvSpPr>
            <a:spLocks noGrp="1"/>
          </p:cNvSpPr>
          <p:nvPr>
            <p:ph sz="quarter" idx="1"/>
          </p:nvPr>
        </p:nvSpPr>
        <p:spPr/>
        <p:txBody>
          <a:bodyPr/>
          <a:lstStyle/>
          <a:p>
            <a:r>
              <a:rPr lang="en-US" dirty="0"/>
              <a:t>The primary way that most users interact with LLMs</a:t>
            </a:r>
          </a:p>
        </p:txBody>
      </p:sp>
      <p:pic>
        <p:nvPicPr>
          <p:cNvPr id="5" name="Picture 4">
            <a:extLst>
              <a:ext uri="{FF2B5EF4-FFF2-40B4-BE49-F238E27FC236}">
                <a16:creationId xmlns:a16="http://schemas.microsoft.com/office/drawing/2014/main" id="{B5D3FDEE-2947-C6A7-F03C-D06B7435543E}"/>
              </a:ext>
            </a:extLst>
          </p:cNvPr>
          <p:cNvPicPr>
            <a:picLocks noChangeAspect="1"/>
          </p:cNvPicPr>
          <p:nvPr/>
        </p:nvPicPr>
        <p:blipFill>
          <a:blip r:embed="rId2"/>
          <a:stretch>
            <a:fillRect/>
          </a:stretch>
        </p:blipFill>
        <p:spPr>
          <a:xfrm>
            <a:off x="1219200" y="2286000"/>
            <a:ext cx="7148179" cy="4633362"/>
          </a:xfrm>
          <a:prstGeom prst="rect">
            <a:avLst/>
          </a:prstGeom>
        </p:spPr>
      </p:pic>
    </p:spTree>
    <p:extLst>
      <p:ext uri="{BB962C8B-B14F-4D97-AF65-F5344CB8AC3E}">
        <p14:creationId xmlns:p14="http://schemas.microsoft.com/office/powerpoint/2010/main" val="299076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7933-1509-4264-39B0-DFC9BEBC4E9F}"/>
              </a:ext>
            </a:extLst>
          </p:cNvPr>
          <p:cNvSpPr>
            <a:spLocks noGrp="1"/>
          </p:cNvSpPr>
          <p:nvPr>
            <p:ph type="title"/>
          </p:nvPr>
        </p:nvSpPr>
        <p:spPr/>
        <p:txBody>
          <a:bodyPr/>
          <a:lstStyle/>
          <a:p>
            <a:r>
              <a:rPr lang="en-US" dirty="0"/>
              <a:t>Just a “Stochastic Parrot”?</a:t>
            </a:r>
          </a:p>
        </p:txBody>
      </p:sp>
      <p:sp>
        <p:nvSpPr>
          <p:cNvPr id="3" name="Content Placeholder 2">
            <a:extLst>
              <a:ext uri="{FF2B5EF4-FFF2-40B4-BE49-F238E27FC236}">
                <a16:creationId xmlns:a16="http://schemas.microsoft.com/office/drawing/2014/main" id="{AD906328-E9F8-C9DD-CB3B-8661C4A9F5E6}"/>
              </a:ext>
            </a:extLst>
          </p:cNvPr>
          <p:cNvSpPr>
            <a:spLocks noGrp="1"/>
          </p:cNvSpPr>
          <p:nvPr>
            <p:ph idx="1"/>
          </p:nvPr>
        </p:nvSpPr>
        <p:spPr/>
        <p:txBody>
          <a:bodyPr>
            <a:normAutofit/>
          </a:bodyPr>
          <a:lstStyle/>
          <a:p>
            <a:r>
              <a:rPr lang="en-US" dirty="0"/>
              <a:t>These tools create the most probable next word</a:t>
            </a:r>
          </a:p>
          <a:p>
            <a:r>
              <a:rPr lang="en-US" dirty="0"/>
              <a:t>So, some people refer to them as “stochastic parrots” (e.g. Bender et al., 2021) – which implies no understanding whatsoever </a:t>
            </a:r>
          </a:p>
          <a:p>
            <a:endParaRPr lang="en-US" dirty="0"/>
          </a:p>
          <a:p>
            <a:r>
              <a:rPr lang="en-US" dirty="0"/>
              <a:t>There’s an open debate, but I don’t think that’s quite right…</a:t>
            </a:r>
          </a:p>
        </p:txBody>
      </p:sp>
    </p:spTree>
    <p:extLst>
      <p:ext uri="{BB962C8B-B14F-4D97-AF65-F5344CB8AC3E}">
        <p14:creationId xmlns:p14="http://schemas.microsoft.com/office/powerpoint/2010/main" val="1046916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E7933-1509-4264-39B0-DFC9BEBC4E9F}"/>
              </a:ext>
            </a:extLst>
          </p:cNvPr>
          <p:cNvSpPr>
            <a:spLocks noGrp="1"/>
          </p:cNvSpPr>
          <p:nvPr>
            <p:ph type="title"/>
          </p:nvPr>
        </p:nvSpPr>
        <p:spPr/>
        <p:txBody>
          <a:bodyPr/>
          <a:lstStyle/>
          <a:p>
            <a:r>
              <a:rPr lang="en-US" dirty="0"/>
              <a:t>Just a “Stochastic Parrot”?</a:t>
            </a:r>
          </a:p>
        </p:txBody>
      </p:sp>
      <p:sp>
        <p:nvSpPr>
          <p:cNvPr id="3" name="Content Placeholder 2">
            <a:extLst>
              <a:ext uri="{FF2B5EF4-FFF2-40B4-BE49-F238E27FC236}">
                <a16:creationId xmlns:a16="http://schemas.microsoft.com/office/drawing/2014/main" id="{AD906328-E9F8-C9DD-CB3B-8661C4A9F5E6}"/>
              </a:ext>
            </a:extLst>
          </p:cNvPr>
          <p:cNvSpPr>
            <a:spLocks noGrp="1"/>
          </p:cNvSpPr>
          <p:nvPr>
            <p:ph idx="1"/>
          </p:nvPr>
        </p:nvSpPr>
        <p:spPr/>
        <p:txBody>
          <a:bodyPr>
            <a:normAutofit/>
          </a:bodyPr>
          <a:lstStyle/>
          <a:p>
            <a:r>
              <a:rPr lang="en-US" dirty="0"/>
              <a:t>There is some model underlying how the most likely next word is produced</a:t>
            </a:r>
          </a:p>
          <a:p>
            <a:endParaRPr lang="en-US" dirty="0"/>
          </a:p>
          <a:p>
            <a:r>
              <a:rPr lang="en-US" dirty="0"/>
              <a:t>Successful prompt engineering depends in part on being able to think like that model</a:t>
            </a:r>
          </a:p>
          <a:p>
            <a:r>
              <a:rPr lang="en-US" dirty="0"/>
              <a:t>And think of how to make the answer you want become the most probable one</a:t>
            </a:r>
          </a:p>
        </p:txBody>
      </p:sp>
    </p:spTree>
    <p:extLst>
      <p:ext uri="{BB962C8B-B14F-4D97-AF65-F5344CB8AC3E}">
        <p14:creationId xmlns:p14="http://schemas.microsoft.com/office/powerpoint/2010/main" val="36465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Next lecture</a:t>
            </a:r>
          </a:p>
        </p:txBody>
      </p:sp>
      <p:sp>
        <p:nvSpPr>
          <p:cNvPr id="3" name="Content Placeholder 2"/>
          <p:cNvSpPr>
            <a:spLocks noGrp="1"/>
          </p:cNvSpPr>
          <p:nvPr>
            <p:ph sz="quarter" idx="1"/>
          </p:nvPr>
        </p:nvSpPr>
        <p:spPr/>
        <p:txBody>
          <a:bodyPr/>
          <a:lstStyle/>
          <a:p>
            <a:r>
              <a:rPr lang="en-US" dirty="0">
                <a:solidFill>
                  <a:srgbClr val="000000"/>
                </a:solidFill>
                <a:latin typeface="Roboto" panose="02000000000000000000" pitchFamily="2" charset="0"/>
              </a:rPr>
              <a:t>Using Embeddings</a:t>
            </a:r>
            <a:endParaRPr lang="en-US" dirty="0"/>
          </a:p>
        </p:txBody>
      </p:sp>
    </p:spTree>
    <p:extLst>
      <p:ext uri="{BB962C8B-B14F-4D97-AF65-F5344CB8AC3E}">
        <p14:creationId xmlns:p14="http://schemas.microsoft.com/office/powerpoint/2010/main" val="359757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7ACB4-DE7B-9068-3F4F-3A2DBD4EFC60}"/>
              </a:ext>
            </a:extLst>
          </p:cNvPr>
          <p:cNvSpPr>
            <a:spLocks noGrp="1"/>
          </p:cNvSpPr>
          <p:nvPr>
            <p:ph type="title"/>
          </p:nvPr>
        </p:nvSpPr>
        <p:spPr>
          <a:xfrm>
            <a:off x="612648" y="76200"/>
            <a:ext cx="8153400" cy="990600"/>
          </a:xfrm>
        </p:spPr>
        <p:txBody>
          <a:bodyPr>
            <a:normAutofit/>
          </a:bodyPr>
          <a:lstStyle/>
          <a:p>
            <a:r>
              <a:rPr lang="en-US" dirty="0"/>
              <a:t>Prompt Engineering (Reprise)</a:t>
            </a:r>
          </a:p>
        </p:txBody>
      </p:sp>
      <p:sp>
        <p:nvSpPr>
          <p:cNvPr id="3" name="Content Placeholder 2">
            <a:extLst>
              <a:ext uri="{FF2B5EF4-FFF2-40B4-BE49-F238E27FC236}">
                <a16:creationId xmlns:a16="http://schemas.microsoft.com/office/drawing/2014/main" id="{9273D479-65E2-3445-78E7-6D157DF4F9FE}"/>
              </a:ext>
            </a:extLst>
          </p:cNvPr>
          <p:cNvSpPr>
            <a:spLocks noGrp="1"/>
          </p:cNvSpPr>
          <p:nvPr>
            <p:ph sz="quarter" idx="1"/>
          </p:nvPr>
        </p:nvSpPr>
        <p:spPr>
          <a:xfrm>
            <a:off x="612648" y="1600200"/>
            <a:ext cx="8153400" cy="5029200"/>
          </a:xfrm>
        </p:spPr>
        <p:txBody>
          <a:bodyPr>
            <a:normAutofit fontScale="92500" lnSpcReduction="10000"/>
          </a:bodyPr>
          <a:lstStyle/>
          <a:p>
            <a:r>
              <a:rPr lang="en-US" dirty="0"/>
              <a:t>Write a summary of how GPT works</a:t>
            </a:r>
          </a:p>
          <a:p>
            <a:r>
              <a:rPr lang="en-US" dirty="0"/>
              <a:t>Write a summary of how GPT works, for a 5</a:t>
            </a:r>
            <a:r>
              <a:rPr lang="en-US" baseline="30000" dirty="0"/>
              <a:t>th</a:t>
            </a:r>
            <a:r>
              <a:rPr lang="en-US" dirty="0"/>
              <a:t> grader, written at a 5</a:t>
            </a:r>
            <a:r>
              <a:rPr lang="en-US" baseline="30000" dirty="0"/>
              <a:t>th</a:t>
            </a:r>
            <a:r>
              <a:rPr lang="en-US" dirty="0"/>
              <a:t> grade reading level</a:t>
            </a:r>
          </a:p>
          <a:p>
            <a:r>
              <a:rPr lang="en-US" dirty="0"/>
              <a:t>Write a summary of how GPT works, written for a PhD in Machine Learning who has not read a research paper since 2017.</a:t>
            </a:r>
          </a:p>
          <a:p>
            <a:r>
              <a:rPr lang="en-US" dirty="0"/>
              <a:t>Write a summary of how GPT works, written for a highly-intelligent person who knows essentially nothing about artificial intelligence.</a:t>
            </a:r>
          </a:p>
          <a:p>
            <a:r>
              <a:rPr lang="en-US" dirty="0"/>
              <a:t>Ryan Baker is an Ivy League professor of Machine Learning. He is explaining to a general audience how GPT works. He says, “</a:t>
            </a:r>
          </a:p>
          <a:p>
            <a:endParaRPr lang="en-US" dirty="0"/>
          </a:p>
        </p:txBody>
      </p:sp>
    </p:spTree>
    <p:extLst>
      <p:ext uri="{BB962C8B-B14F-4D97-AF65-F5344CB8AC3E}">
        <p14:creationId xmlns:p14="http://schemas.microsoft.com/office/powerpoint/2010/main" val="2565381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4B4B-6F35-5D42-03A8-585F4126A8FD}"/>
              </a:ext>
            </a:extLst>
          </p:cNvPr>
          <p:cNvSpPr>
            <a:spLocks noGrp="1"/>
          </p:cNvSpPr>
          <p:nvPr>
            <p:ph type="title"/>
          </p:nvPr>
        </p:nvSpPr>
        <p:spPr/>
        <p:txBody>
          <a:bodyPr/>
          <a:lstStyle/>
          <a:p>
            <a:r>
              <a:rPr lang="en-US" dirty="0"/>
              <a:t>Two types of prompts</a:t>
            </a:r>
          </a:p>
        </p:txBody>
      </p:sp>
      <p:sp>
        <p:nvSpPr>
          <p:cNvPr id="3" name="Content Placeholder 2">
            <a:extLst>
              <a:ext uri="{FF2B5EF4-FFF2-40B4-BE49-F238E27FC236}">
                <a16:creationId xmlns:a16="http://schemas.microsoft.com/office/drawing/2014/main" id="{B77A080B-9CDC-B24E-5D64-23E960EBECBF}"/>
              </a:ext>
            </a:extLst>
          </p:cNvPr>
          <p:cNvSpPr>
            <a:spLocks noGrp="1"/>
          </p:cNvSpPr>
          <p:nvPr>
            <p:ph sz="quarter" idx="1"/>
          </p:nvPr>
        </p:nvSpPr>
        <p:spPr/>
        <p:txBody>
          <a:bodyPr/>
          <a:lstStyle/>
          <a:p>
            <a:r>
              <a:rPr lang="en-US" dirty="0"/>
              <a:t>Request prompts (Chatbot LLMs)</a:t>
            </a:r>
          </a:p>
          <a:p>
            <a:r>
              <a:rPr lang="en-US" dirty="0"/>
              <a:t>Completion prompts (Non-chatbot LLMs)</a:t>
            </a:r>
          </a:p>
        </p:txBody>
      </p:sp>
    </p:spTree>
    <p:extLst>
      <p:ext uri="{BB962C8B-B14F-4D97-AF65-F5344CB8AC3E}">
        <p14:creationId xmlns:p14="http://schemas.microsoft.com/office/powerpoint/2010/main" val="1381839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4FFBC-FC1A-2533-990F-1D730F2EFE11}"/>
              </a:ext>
            </a:extLst>
          </p:cNvPr>
          <p:cNvSpPr>
            <a:spLocks noGrp="1"/>
          </p:cNvSpPr>
          <p:nvPr>
            <p:ph type="title"/>
          </p:nvPr>
        </p:nvSpPr>
        <p:spPr/>
        <p:txBody>
          <a:bodyPr/>
          <a:lstStyle/>
          <a:p>
            <a:r>
              <a:rPr lang="en-US" dirty="0"/>
              <a:t>Praise-and-prompt</a:t>
            </a:r>
          </a:p>
        </p:txBody>
      </p:sp>
      <p:sp>
        <p:nvSpPr>
          <p:cNvPr id="3" name="Content Placeholder 2">
            <a:extLst>
              <a:ext uri="{FF2B5EF4-FFF2-40B4-BE49-F238E27FC236}">
                <a16:creationId xmlns:a16="http://schemas.microsoft.com/office/drawing/2014/main" id="{3332868A-0BE7-4C2C-7116-F7568CD37723}"/>
              </a:ext>
            </a:extLst>
          </p:cNvPr>
          <p:cNvSpPr>
            <a:spLocks noGrp="1"/>
          </p:cNvSpPr>
          <p:nvPr>
            <p:ph idx="1"/>
          </p:nvPr>
        </p:nvSpPr>
        <p:spPr>
          <a:xfrm>
            <a:off x="628650" y="2226469"/>
            <a:ext cx="7886700" cy="3609878"/>
          </a:xfrm>
        </p:spPr>
        <p:txBody>
          <a:bodyPr>
            <a:norm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You often get a better response if you tell ChatGPT it’s an expert</a:t>
            </a:r>
            <a:br>
              <a:rPr lang="en-US" sz="2000" dirty="0">
                <a:latin typeface="Calibri" panose="020F0502020204030204" pitchFamily="34" charset="0"/>
                <a:ea typeface="Calibri" panose="020F0502020204030204" pitchFamily="34" charset="0"/>
                <a:cs typeface="Calibri" panose="020F0502020204030204" pitchFamily="34" charset="0"/>
              </a:rPr>
            </a:br>
            <a:r>
              <a:rPr lang="en-US" sz="2000" dirty="0">
                <a:latin typeface="Calibri" panose="020F0502020204030204" pitchFamily="34" charset="0"/>
                <a:ea typeface="Calibri" panose="020F0502020204030204" pitchFamily="34" charset="0"/>
                <a:cs typeface="Calibri" panose="020F0502020204030204" pitchFamily="34" charset="0"/>
              </a:rPr>
              <a:t>(and the more expert, the better: use words like “famous”, “award-winning”, or specific institutions)</a:t>
            </a:r>
            <a:br>
              <a:rPr lang="en-US" sz="2000" dirty="0">
                <a:latin typeface="Calibri" panose="020F0502020204030204" pitchFamily="34" charset="0"/>
                <a:ea typeface="Calibri" panose="020F0502020204030204" pitchFamily="34" charset="0"/>
                <a:cs typeface="Calibri" panose="020F0502020204030204" pitchFamily="34" charset="0"/>
              </a:rPr>
            </a:br>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Doing so makes the answers associated with experts – and the characteristics associated with those answers – the most likely</a:t>
            </a:r>
          </a:p>
          <a:p>
            <a:endParaRPr lang="en-US" sz="2000" dirty="0">
              <a:latin typeface="Calibri" panose="020F0502020204030204" pitchFamily="34" charset="0"/>
              <a:ea typeface="Calibri" panose="020F0502020204030204" pitchFamily="34" charset="0"/>
              <a:cs typeface="Calibri" panose="020F0502020204030204" pitchFamily="34" charset="0"/>
            </a:endParaRPr>
          </a:p>
          <a:p>
            <a:r>
              <a:rPr lang="en-US" sz="2000" dirty="0">
                <a:latin typeface="Calibri" panose="020F0502020204030204" pitchFamily="34" charset="0"/>
                <a:ea typeface="Calibri" panose="020F0502020204030204" pitchFamily="34" charset="0"/>
                <a:cs typeface="Calibri" panose="020F0502020204030204" pitchFamily="34" charset="0"/>
              </a:rPr>
              <a:t>In general, ChatGPT and other LLMs are good at perspective-taking</a:t>
            </a:r>
          </a:p>
          <a:p>
            <a:endParaRPr lang="en-US" sz="2000" dirty="0">
              <a:latin typeface="Calibri" panose="020F0502020204030204" pitchFamily="34" charset="0"/>
              <a:ea typeface="Calibri" panose="020F0502020204030204" pitchFamily="34" charset="0"/>
              <a:cs typeface="Calibri" panose="020F0502020204030204" pitchFamily="34" charset="0"/>
            </a:endParaRPr>
          </a:p>
          <a:p>
            <a:endParaRPr lang="en-US"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902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8653-2AAE-A169-E616-A19AF5BC6EC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2F8648-1E50-6312-B28B-6CA730B7842D}"/>
              </a:ext>
            </a:extLst>
          </p:cNvPr>
          <p:cNvSpPr>
            <a:spLocks noGrp="1"/>
          </p:cNvSpPr>
          <p:nvPr>
            <p:ph sz="quarter" idx="1"/>
          </p:nvPr>
        </p:nvSpPr>
        <p:spPr/>
        <p:txBody>
          <a:bodyPr/>
          <a:lstStyle/>
          <a:p>
            <a:endParaRPr lang="en-US"/>
          </a:p>
        </p:txBody>
      </p:sp>
      <p:pic>
        <p:nvPicPr>
          <p:cNvPr id="5" name="Picture 4">
            <a:extLst>
              <a:ext uri="{FF2B5EF4-FFF2-40B4-BE49-F238E27FC236}">
                <a16:creationId xmlns:a16="http://schemas.microsoft.com/office/drawing/2014/main" id="{EB6AAAC7-8608-2A3F-4BA9-5710EA7638FB}"/>
              </a:ext>
            </a:extLst>
          </p:cNvPr>
          <p:cNvPicPr>
            <a:picLocks noChangeAspect="1"/>
          </p:cNvPicPr>
          <p:nvPr/>
        </p:nvPicPr>
        <p:blipFill>
          <a:blip r:embed="rId2"/>
          <a:stretch>
            <a:fillRect/>
          </a:stretch>
        </p:blipFill>
        <p:spPr>
          <a:xfrm>
            <a:off x="1497063" y="79720"/>
            <a:ext cx="6149873" cy="6698560"/>
          </a:xfrm>
          <a:prstGeom prst="rect">
            <a:avLst/>
          </a:prstGeom>
        </p:spPr>
      </p:pic>
    </p:spTree>
    <p:extLst>
      <p:ext uri="{BB962C8B-B14F-4D97-AF65-F5344CB8AC3E}">
        <p14:creationId xmlns:p14="http://schemas.microsoft.com/office/powerpoint/2010/main" val="46588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F7B5-37FA-3BC6-5E8D-8D357EE06C2E}"/>
              </a:ext>
            </a:extLst>
          </p:cNvPr>
          <p:cNvSpPr>
            <a:spLocks noGrp="1"/>
          </p:cNvSpPr>
          <p:nvPr>
            <p:ph type="title"/>
          </p:nvPr>
        </p:nvSpPr>
        <p:spPr/>
        <p:txBody>
          <a:bodyPr/>
          <a:lstStyle/>
          <a:p>
            <a:r>
              <a:rPr lang="en-US" dirty="0"/>
              <a:t>Iteration in Interaction</a:t>
            </a:r>
          </a:p>
        </p:txBody>
      </p:sp>
      <p:sp>
        <p:nvSpPr>
          <p:cNvPr id="3" name="Content Placeholder 2">
            <a:extLst>
              <a:ext uri="{FF2B5EF4-FFF2-40B4-BE49-F238E27FC236}">
                <a16:creationId xmlns:a16="http://schemas.microsoft.com/office/drawing/2014/main" id="{E198337E-4BEC-CFED-6422-B3524ECE5522}"/>
              </a:ext>
            </a:extLst>
          </p:cNvPr>
          <p:cNvSpPr>
            <a:spLocks noGrp="1"/>
          </p:cNvSpPr>
          <p:nvPr>
            <p:ph idx="1"/>
          </p:nvPr>
        </p:nvSpPr>
        <p:spPr>
          <a:xfrm>
            <a:off x="628650" y="2226469"/>
            <a:ext cx="7886700" cy="3654266"/>
          </a:xfrm>
        </p:spPr>
        <p:txBody>
          <a:bodyPr>
            <a:normAutofit/>
          </a:bodyPr>
          <a:lstStyle/>
          <a:p>
            <a:r>
              <a:rPr lang="en-US" dirty="0"/>
              <a:t>If you don’t entirely like what it gives you at first, you can correct it, or ask for clarification, or ask for modifications, or ask it to redo</a:t>
            </a:r>
          </a:p>
          <a:p>
            <a:endParaRPr lang="en-US" dirty="0"/>
          </a:p>
          <a:p>
            <a:pPr marL="0" indent="0">
              <a:buNone/>
            </a:pPr>
            <a:endParaRPr lang="en-US" dirty="0"/>
          </a:p>
        </p:txBody>
      </p:sp>
    </p:spTree>
    <p:extLst>
      <p:ext uri="{BB962C8B-B14F-4D97-AF65-F5344CB8AC3E}">
        <p14:creationId xmlns:p14="http://schemas.microsoft.com/office/powerpoint/2010/main" val="284558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0D094-E102-FE81-B75E-182D5288AFD3}"/>
              </a:ext>
            </a:extLst>
          </p:cNvPr>
          <p:cNvSpPr>
            <a:spLocks noGrp="1"/>
          </p:cNvSpPr>
          <p:nvPr>
            <p:ph type="title"/>
          </p:nvPr>
        </p:nvSpPr>
        <p:spPr/>
        <p:txBody>
          <a:bodyPr/>
          <a:lstStyle/>
          <a:p>
            <a:r>
              <a:rPr lang="en-US" dirty="0"/>
              <a:t>Iteration</a:t>
            </a:r>
          </a:p>
        </p:txBody>
      </p:sp>
      <p:sp>
        <p:nvSpPr>
          <p:cNvPr id="3" name="Content Placeholder 2">
            <a:extLst>
              <a:ext uri="{FF2B5EF4-FFF2-40B4-BE49-F238E27FC236}">
                <a16:creationId xmlns:a16="http://schemas.microsoft.com/office/drawing/2014/main" id="{ACC04271-CB53-58FE-5F61-A997529AE3DE}"/>
              </a:ext>
            </a:extLst>
          </p:cNvPr>
          <p:cNvSpPr>
            <a:spLocks noGrp="1"/>
          </p:cNvSpPr>
          <p:nvPr>
            <p:ph sz="quarter" idx="1"/>
          </p:nvPr>
        </p:nvSpPr>
        <p:spPr/>
        <p:txBody>
          <a:bodyPr>
            <a:normAutofit fontScale="92500" lnSpcReduction="20000"/>
          </a:bodyPr>
          <a:lstStyle/>
          <a:p>
            <a:r>
              <a:rPr lang="en-US" dirty="0"/>
              <a:t>Can be an explicit strategy (Barany et al., 2024)</a:t>
            </a:r>
          </a:p>
          <a:p>
            <a:endParaRPr lang="en-US" dirty="0"/>
          </a:p>
          <a:p>
            <a:r>
              <a:rPr lang="en-US" dirty="0"/>
              <a:t>You are a researcher helping develop a qualitative codebook for text data of a math tutor's interactions with students. I will give you the first draft of the codebook, and then the data being coded, in batches. Please help me refine the codes and codebook, focusing on instructional strategies or techniques</a:t>
            </a:r>
          </a:p>
          <a:p>
            <a:endParaRPr lang="en-US" dirty="0"/>
          </a:p>
          <a:p>
            <a:r>
              <a:rPr lang="en-US" dirty="0"/>
              <a:t>[Every 4 data batches] </a:t>
            </a:r>
          </a:p>
          <a:p>
            <a:r>
              <a:rPr lang="en-US" dirty="0"/>
              <a:t>Please give me a refined codebook, with examples, based on all X batches of data so far</a:t>
            </a:r>
          </a:p>
        </p:txBody>
      </p:sp>
    </p:spTree>
    <p:extLst>
      <p:ext uri="{BB962C8B-B14F-4D97-AF65-F5344CB8AC3E}">
        <p14:creationId xmlns:p14="http://schemas.microsoft.com/office/powerpoint/2010/main" val="1562492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97E3-AE4B-F632-497F-76E201330AAD}"/>
              </a:ext>
            </a:extLst>
          </p:cNvPr>
          <p:cNvSpPr>
            <a:spLocks noGrp="1"/>
          </p:cNvSpPr>
          <p:nvPr>
            <p:ph type="title"/>
          </p:nvPr>
        </p:nvSpPr>
        <p:spPr/>
        <p:txBody>
          <a:bodyPr/>
          <a:lstStyle/>
          <a:p>
            <a:r>
              <a:rPr lang="en-US" dirty="0"/>
              <a:t>Giving constraints</a:t>
            </a:r>
          </a:p>
        </p:txBody>
      </p:sp>
      <p:sp>
        <p:nvSpPr>
          <p:cNvPr id="3" name="Content Placeholder 2">
            <a:extLst>
              <a:ext uri="{FF2B5EF4-FFF2-40B4-BE49-F238E27FC236}">
                <a16:creationId xmlns:a16="http://schemas.microsoft.com/office/drawing/2014/main" id="{AF55D799-C9E0-C8EA-B1BF-10626B99EC9B}"/>
              </a:ext>
            </a:extLst>
          </p:cNvPr>
          <p:cNvSpPr>
            <a:spLocks noGrp="1"/>
          </p:cNvSpPr>
          <p:nvPr>
            <p:ph sz="quarter" idx="1"/>
          </p:nvPr>
        </p:nvSpPr>
        <p:spPr/>
        <p:txBody>
          <a:bodyPr/>
          <a:lstStyle/>
          <a:p>
            <a:r>
              <a:rPr lang="en-US" b="0" i="0" dirty="0">
                <a:solidFill>
                  <a:srgbClr val="0D0D0D"/>
                </a:solidFill>
                <a:effectLst/>
                <a:latin typeface="Söhne"/>
              </a:rPr>
              <a:t>Let's have a dialogue in Simple Korean. Please use simple words and limit all responses to a maximum of 15 words. You are a friendly neighbor asking my opinion about the president. Please start the conversation.</a:t>
            </a:r>
          </a:p>
          <a:p>
            <a:endParaRPr lang="en-US" dirty="0">
              <a:solidFill>
                <a:srgbClr val="0D0D0D"/>
              </a:solidFill>
              <a:latin typeface="Söhne"/>
            </a:endParaRPr>
          </a:p>
          <a:p>
            <a:r>
              <a:rPr lang="en-US" dirty="0">
                <a:solidFill>
                  <a:srgbClr val="0D0D0D"/>
                </a:solidFill>
                <a:latin typeface="Söhne"/>
              </a:rPr>
              <a:t>Write it at the level of a sixth grader.</a:t>
            </a:r>
            <a:endParaRPr lang="en-US" dirty="0"/>
          </a:p>
        </p:txBody>
      </p:sp>
    </p:spTree>
    <p:extLst>
      <p:ext uri="{BB962C8B-B14F-4D97-AF65-F5344CB8AC3E}">
        <p14:creationId xmlns:p14="http://schemas.microsoft.com/office/powerpoint/2010/main" val="2990521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1698</TotalTime>
  <Words>957</Words>
  <Application>Microsoft Office PowerPoint</Application>
  <PresentationFormat>On-screen Show (4:3)</PresentationFormat>
  <Paragraphs>85</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Söhne</vt:lpstr>
      <vt:lpstr>Calibri</vt:lpstr>
      <vt:lpstr>Roboto</vt:lpstr>
      <vt:lpstr>Tw Cen MT</vt:lpstr>
      <vt:lpstr>Wingdings</vt:lpstr>
      <vt:lpstr>Wingdings 2</vt:lpstr>
      <vt:lpstr>Median</vt:lpstr>
      <vt:lpstr>Week 7 Video 3</vt:lpstr>
      <vt:lpstr>Prompt Engineering</vt:lpstr>
      <vt:lpstr>Prompt Engineering (Reprise)</vt:lpstr>
      <vt:lpstr>Two types of prompts</vt:lpstr>
      <vt:lpstr>Praise-and-prompt</vt:lpstr>
      <vt:lpstr>PowerPoint Presentation</vt:lpstr>
      <vt:lpstr>Iteration in Interaction</vt:lpstr>
      <vt:lpstr>Iteration</vt:lpstr>
      <vt:lpstr>Giving constraints</vt:lpstr>
      <vt:lpstr>Reminders of what not to do</vt:lpstr>
      <vt:lpstr>Tweaking by example</vt:lpstr>
      <vt:lpstr>Call-outs to published papers</vt:lpstr>
      <vt:lpstr>Chain of Thought Prompting</vt:lpstr>
      <vt:lpstr>Prompt Chaining</vt:lpstr>
      <vt:lpstr>Some current issues</vt:lpstr>
      <vt:lpstr>Some current issues</vt:lpstr>
      <vt:lpstr>Some current issues</vt:lpstr>
      <vt:lpstr>Some current issues</vt:lpstr>
      <vt:lpstr>Hallucinations</vt:lpstr>
      <vt:lpstr>Just a “Stochastic Parrot”?</vt:lpstr>
      <vt:lpstr>Just a “Stochastic Parrot”?</vt:lpstr>
      <vt:lpstr>Next lecture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video 1: Behavior detection   (v1, 6.13.13)</dc:title>
  <dc:creator>KG</dc:creator>
  <cp:lastModifiedBy>Ryan</cp:lastModifiedBy>
  <cp:revision>248</cp:revision>
  <dcterms:created xsi:type="dcterms:W3CDTF">2013-06-14T05:25:54Z</dcterms:created>
  <dcterms:modified xsi:type="dcterms:W3CDTF">2024-03-15T11:47:06Z</dcterms:modified>
</cp:coreProperties>
</file>