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74" r:id="rId2"/>
    <p:sldId id="1280" r:id="rId3"/>
    <p:sldId id="576" r:id="rId4"/>
    <p:sldId id="1278" r:id="rId5"/>
    <p:sldId id="1279" r:id="rId6"/>
    <p:sldId id="1281" r:id="rId7"/>
    <p:sldId id="1290" r:id="rId8"/>
    <p:sldId id="1282" r:id="rId9"/>
    <p:sldId id="1283" r:id="rId10"/>
    <p:sldId id="1291" r:id="rId11"/>
    <p:sldId id="1284" r:id="rId12"/>
    <p:sldId id="1285" r:id="rId13"/>
    <p:sldId id="1286" r:id="rId14"/>
    <p:sldId id="1287" r:id="rId15"/>
    <p:sldId id="1288" r:id="rId16"/>
    <p:sldId id="1289" r:id="rId17"/>
    <p:sldId id="4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74" y="7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Using Embeddings with Large Language Models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7 Video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B468-7754-A9EA-AD81-6CC021E5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DFFA-754C-4D6E-E54E-187DBACE03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You can store those embeddings locally or embed them into the LLM’s knowledge base</a:t>
            </a:r>
          </a:p>
          <a:p>
            <a:pPr lvl="1"/>
            <a:r>
              <a:rPr lang="en-US" dirty="0"/>
              <a:t>You might want to store them locally in order to search through them and decide which ones you want to add to the LLM’s knowledge base in a specific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6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F4B4-1DA4-2DF1-071B-1D500F1E6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Use Cases in EDM/LA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D83AC-42B9-3B0C-F42A-EA0BFD2000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D6E0-04AC-7BEA-AE64-8E17C61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Key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C1DD-C67C-7F4C-4677-1B0CA82160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Embeddings can be used to provide key info to LLM for use in generating responses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JeepyTA</a:t>
            </a:r>
            <a:r>
              <a:rPr lang="en-US" dirty="0"/>
              <a:t> project at Penn provides past forum responses and grading feedback from instructor to LLM to use as examples </a:t>
            </a:r>
          </a:p>
        </p:txBody>
      </p:sp>
    </p:spTree>
    <p:extLst>
      <p:ext uri="{BB962C8B-B14F-4D97-AF65-F5344CB8AC3E}">
        <p14:creationId xmlns:p14="http://schemas.microsoft.com/office/powerpoint/2010/main" val="404093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1759-03DA-6E53-7F69-E43446448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59F29-CC06-8987-849A-F76302D95D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3F3CEF-128E-50B9-1BD2-0644B856C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63" y="544882"/>
            <a:ext cx="7286474" cy="576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D6E0-04AC-7BEA-AE64-8E17C61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distance between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C1DD-C67C-7F4C-4677-1B0CA82160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Embeddings can be used to transform text into a representation that can be compared to other text representations in terms of distance</a:t>
            </a:r>
          </a:p>
          <a:p>
            <a:endParaRPr lang="en-US" dirty="0"/>
          </a:p>
          <a:p>
            <a:r>
              <a:rPr lang="en-US" dirty="0"/>
              <a:t>For example, to determine which reference answer a student answer is closest to (Schneider et al., 2023)</a:t>
            </a:r>
          </a:p>
          <a:p>
            <a:r>
              <a:rPr lang="en-US" dirty="0"/>
              <a:t>Or to cluster mathematics word problems or course descriptions</a:t>
            </a:r>
          </a:p>
          <a:p>
            <a:r>
              <a:rPr lang="en-US" dirty="0"/>
              <a:t>Or to classify texts into categories (Wang et al., 2023; </a:t>
            </a:r>
            <a:r>
              <a:rPr lang="en-US" dirty="0" err="1"/>
              <a:t>Surawochet</a:t>
            </a:r>
            <a:r>
              <a:rPr lang="en-US" dirty="0"/>
              <a:t> et al., 2024)</a:t>
            </a:r>
          </a:p>
          <a:p>
            <a:r>
              <a:rPr lang="en-US" dirty="0"/>
              <a:t>Or for outlier detection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1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D6E0-04AC-7BEA-AE64-8E17C61C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C1DD-C67C-7F4C-4677-1B0CA82160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Embeddings can be used to transform text into a representation that can be used as features in models predicting other constructs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1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27D0-C951-0F34-AA79-AFFA33E1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DCFD-EF41-4F6C-4994-872F6109E4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now transform text into very high-quality multi-dimensional representations</a:t>
            </a:r>
          </a:p>
          <a:p>
            <a:r>
              <a:rPr lang="en-US" dirty="0"/>
              <a:t>LOTS of uses</a:t>
            </a:r>
          </a:p>
          <a:p>
            <a:endParaRPr lang="en-US" dirty="0"/>
          </a:p>
          <a:p>
            <a:r>
              <a:rPr lang="en-US" dirty="0"/>
              <a:t>Not many citation examples yet in EDM/LA, as of this recording</a:t>
            </a:r>
          </a:p>
          <a:p>
            <a:r>
              <a:rPr lang="en-US" dirty="0"/>
              <a:t>The next edition of </a:t>
            </a:r>
            <a:r>
              <a:rPr lang="en-US"/>
              <a:t>this course </a:t>
            </a:r>
            <a:r>
              <a:rPr lang="en-US" dirty="0"/>
              <a:t>will have many examples, I’m sure</a:t>
            </a:r>
          </a:p>
        </p:txBody>
      </p:sp>
    </p:spTree>
    <p:extLst>
      <p:ext uri="{BB962C8B-B14F-4D97-AF65-F5344CB8AC3E}">
        <p14:creationId xmlns:p14="http://schemas.microsoft.com/office/powerpoint/2010/main" val="105556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Using Fine-Tuning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8C80-36B0-45F4-1FA1-4931903E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743D-DD20-11CB-D296-54EF64786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Thanks to Maciej </a:t>
            </a:r>
            <a:r>
              <a:rPr lang="en-US" dirty="0" err="1"/>
              <a:t>Pankiewicz</a:t>
            </a:r>
            <a:r>
              <a:rPr lang="en-US" dirty="0"/>
              <a:t>, Andres Zambrano, </a:t>
            </a:r>
            <a:r>
              <a:rPr lang="en-US" dirty="0" err="1"/>
              <a:t>Xiner</a:t>
            </a:r>
            <a:r>
              <a:rPr lang="en-US" dirty="0"/>
              <a:t> “Rachel” Liu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590B94-C084-D907-E356-10778AE7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7" y="5367337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01C68E4-56FC-7AB6-4114-517E61E14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62" y="5358670"/>
            <a:ext cx="1125538" cy="149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0EBE923-6667-9897-57B3-2A30B32B6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565" y="5350580"/>
            <a:ext cx="1321435" cy="15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8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D1CB-F73B-8290-1929-C6D4A9EB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EB59-69DA-8E47-4A18-5DED0BFD5F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mentioned last lecture, most of the use of LLMs in our field is prompt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07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D1CB-F73B-8290-1929-C6D4A9EB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EB59-69DA-8E47-4A18-5DED0BFD5F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 prompt engineering isn’t a particularly optimal way to add information into the LLM’s knowledge base</a:t>
            </a:r>
          </a:p>
          <a:p>
            <a:endParaRPr lang="en-US" dirty="0"/>
          </a:p>
          <a:p>
            <a:r>
              <a:rPr lang="en-US" dirty="0"/>
              <a:t>Sure, you could just append all the info to the beginning of your prompt</a:t>
            </a:r>
          </a:p>
          <a:p>
            <a:pPr lvl="1"/>
            <a:r>
              <a:rPr lang="en-US" dirty="0"/>
              <a:t>Clunky</a:t>
            </a:r>
          </a:p>
          <a:p>
            <a:pPr lvl="1"/>
            <a:r>
              <a:rPr lang="en-US" dirty="0"/>
              <a:t>Expensive</a:t>
            </a:r>
          </a:p>
          <a:p>
            <a:pPr lvl="1"/>
            <a:r>
              <a:rPr lang="en-US" dirty="0"/>
              <a:t>Not always the best results; after a certain scope, can lead to forgetting</a:t>
            </a:r>
          </a:p>
        </p:txBody>
      </p:sp>
    </p:spTree>
    <p:extLst>
      <p:ext uri="{BB962C8B-B14F-4D97-AF65-F5344CB8AC3E}">
        <p14:creationId xmlns:p14="http://schemas.microsoft.com/office/powerpoint/2010/main" val="357085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0F1A-9F92-4DEE-9808-F57FDC05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E8DA6-2AE4-3B50-7B3E-1980FD0816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alternative: adding information to the LLM’s knowledge base through embeddings</a:t>
            </a:r>
          </a:p>
        </p:txBody>
      </p:sp>
    </p:spTree>
    <p:extLst>
      <p:ext uri="{BB962C8B-B14F-4D97-AF65-F5344CB8AC3E}">
        <p14:creationId xmlns:p14="http://schemas.microsoft.com/office/powerpoint/2010/main" val="12986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781A-23B4-2170-BE07-0B4EF9BB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1C2D-6EBB-B8C6-5172-A0270E49E7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first step for an LLM to work with text is to convert it to an embedding</a:t>
            </a:r>
          </a:p>
          <a:p>
            <a:r>
              <a:rPr lang="en-US" dirty="0"/>
              <a:t>A multi-dimensional vector of numbers</a:t>
            </a:r>
          </a:p>
          <a:p>
            <a:r>
              <a:rPr lang="en-US" dirty="0"/>
              <a:t>Each token in text converted to multi-dimensional vector by a neural network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EBC425-CD63-4419-9228-BD54FDB9B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933" y="4372535"/>
            <a:ext cx="4262968" cy="225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781A-23B4-2170-BE07-0B4EF9BB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1C2D-6EBB-B8C6-5172-A0270E49E7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dimension of the multi-dimensional space represents some aspect of the semantic or syntactic properties of the token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815EF9-93DB-72EF-A2C4-9CE19B9BE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417711"/>
            <a:ext cx="4720168" cy="24989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18ACE5-10D4-3739-E55B-AB5637C6E703}"/>
              </a:ext>
            </a:extLst>
          </p:cNvPr>
          <p:cNvSpPr txBox="1"/>
          <p:nvPr/>
        </p:nvSpPr>
        <p:spPr>
          <a:xfrm>
            <a:off x="1504884" y="5916623"/>
            <a:ext cx="68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AB916C-4F22-E045-8369-45FE9380CFE0}"/>
              </a:ext>
            </a:extLst>
          </p:cNvPr>
          <p:cNvSpPr txBox="1"/>
          <p:nvPr/>
        </p:nvSpPr>
        <p:spPr>
          <a:xfrm>
            <a:off x="2505042" y="6260068"/>
            <a:ext cx="121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Mammal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AE022F-7F35-B9A4-C566-27694C6A0C57}"/>
              </a:ext>
            </a:extLst>
          </p:cNvPr>
          <p:cNvSpPr txBox="1"/>
          <p:nvPr/>
        </p:nvSpPr>
        <p:spPr>
          <a:xfrm>
            <a:off x="4038600" y="6337041"/>
            <a:ext cx="95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9BBB67-0B8F-796D-653B-A25CAAC59AAD}"/>
              </a:ext>
            </a:extLst>
          </p:cNvPr>
          <p:cNvSpPr txBox="1"/>
          <p:nvPr/>
        </p:nvSpPr>
        <p:spPr>
          <a:xfrm>
            <a:off x="4853452" y="6071630"/>
            <a:ext cx="192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Attitude towards Bananas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9FE289E-B4AB-4D73-8DCD-99B4DAD71F71}"/>
              </a:ext>
            </a:extLst>
          </p:cNvPr>
          <p:cNvCxnSpPr/>
          <p:nvPr/>
        </p:nvCxnSpPr>
        <p:spPr>
          <a:xfrm flipV="1">
            <a:off x="2057400" y="5791200"/>
            <a:ext cx="129052" cy="280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9E9AB37-F507-90C2-A0CC-4C9044FFEAF3}"/>
              </a:ext>
            </a:extLst>
          </p:cNvPr>
          <p:cNvCxnSpPr>
            <a:cxnSpLocks/>
          </p:cNvCxnSpPr>
          <p:nvPr/>
        </p:nvCxnSpPr>
        <p:spPr>
          <a:xfrm flipV="1">
            <a:off x="2983474" y="5855732"/>
            <a:ext cx="0" cy="46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50F5AE-F542-66F2-B521-394924589A97}"/>
              </a:ext>
            </a:extLst>
          </p:cNvPr>
          <p:cNvCxnSpPr>
            <a:cxnSpLocks/>
          </p:cNvCxnSpPr>
          <p:nvPr/>
        </p:nvCxnSpPr>
        <p:spPr>
          <a:xfrm flipV="1">
            <a:off x="4495800" y="57912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2D19FF8-9D0F-6000-9D9A-FE44880BC441}"/>
              </a:ext>
            </a:extLst>
          </p:cNvPr>
          <p:cNvCxnSpPr>
            <a:cxnSpLocks/>
          </p:cNvCxnSpPr>
          <p:nvPr/>
        </p:nvCxnSpPr>
        <p:spPr>
          <a:xfrm flipV="1">
            <a:off x="5815510" y="5855732"/>
            <a:ext cx="0" cy="295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5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B468-7754-A9EA-AD81-6CC021E5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DFFA-754C-4D6E-E54E-187DBACE03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new to current generation of LLMs</a:t>
            </a:r>
          </a:p>
          <a:p>
            <a:endParaRPr lang="en-US" dirty="0"/>
          </a:p>
          <a:p>
            <a:r>
              <a:rPr lang="en-US" dirty="0"/>
              <a:t>First major embedding approach was Word2Vec (2013), based on a neural network approach but much simpler than GPT’s embeddings</a:t>
            </a:r>
          </a:p>
        </p:txBody>
      </p:sp>
    </p:spTree>
    <p:extLst>
      <p:ext uri="{BB962C8B-B14F-4D97-AF65-F5344CB8AC3E}">
        <p14:creationId xmlns:p14="http://schemas.microsoft.com/office/powerpoint/2010/main" val="32253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B468-7754-A9EA-AD81-6CC021E5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DFFA-754C-4D6E-E54E-187DBACE03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Most LLMs have publicly available tools for transforming tokens into embeddings</a:t>
            </a:r>
          </a:p>
          <a:p>
            <a:r>
              <a:rPr lang="en-US" dirty="0"/>
              <a:t>You can add those embeddings into the LLM’s knowledge base</a:t>
            </a:r>
          </a:p>
          <a:p>
            <a:r>
              <a:rPr lang="en-US" dirty="0"/>
              <a:t>A fast way to give the LLM additional information that it treats as its own when you use 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1746</TotalTime>
  <Words>477</Words>
  <Application>Microsoft Office PowerPoint</Application>
  <PresentationFormat>On-screen Show (4:3)</PresentationFormat>
  <Paragraphs>60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Roboto</vt:lpstr>
      <vt:lpstr>Tw Cen MT</vt:lpstr>
      <vt:lpstr>Wingdings</vt:lpstr>
      <vt:lpstr>Wingdings 2</vt:lpstr>
      <vt:lpstr>Median</vt:lpstr>
      <vt:lpstr>Week 7 Video 4</vt:lpstr>
      <vt:lpstr>Today’s Lecture</vt:lpstr>
      <vt:lpstr>Prompt Engineering</vt:lpstr>
      <vt:lpstr>Prompt Engineering</vt:lpstr>
      <vt:lpstr>Embeddings</vt:lpstr>
      <vt:lpstr>Embeddings</vt:lpstr>
      <vt:lpstr>Embeddings</vt:lpstr>
      <vt:lpstr>Embeddings</vt:lpstr>
      <vt:lpstr>Embeddings</vt:lpstr>
      <vt:lpstr>Embeddings</vt:lpstr>
      <vt:lpstr>Many Use Cases in EDM/LA</vt:lpstr>
      <vt:lpstr>Providing Key Info</vt:lpstr>
      <vt:lpstr>PowerPoint Presentation</vt:lpstr>
      <vt:lpstr>Finding distance between texts</vt:lpstr>
      <vt:lpstr>Feature generation</vt:lpstr>
      <vt:lpstr>Embeddings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266</cp:revision>
  <dcterms:created xsi:type="dcterms:W3CDTF">2013-06-14T05:25:54Z</dcterms:created>
  <dcterms:modified xsi:type="dcterms:W3CDTF">2024-04-07T13:16:38Z</dcterms:modified>
</cp:coreProperties>
</file>