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474" r:id="rId2"/>
    <p:sldId id="1280" r:id="rId3"/>
    <p:sldId id="1281" r:id="rId4"/>
    <p:sldId id="1282" r:id="rId5"/>
    <p:sldId id="1283" r:id="rId6"/>
    <p:sldId id="1284" r:id="rId7"/>
    <p:sldId id="1285" r:id="rId8"/>
    <p:sldId id="1287" r:id="rId9"/>
    <p:sldId id="1288" r:id="rId10"/>
    <p:sldId id="1289" r:id="rId11"/>
    <p:sldId id="1290" r:id="rId12"/>
    <p:sldId id="1286" r:id="rId13"/>
    <p:sldId id="47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ol" initials="C" lastIdx="5" clrIdx="0"/>
  <p:cmAuthor id="1" name="CIS" initials="C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FF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7" y="523"/>
      </p:cViewPr>
      <p:guideLst>
        <p:guide orient="horz" pos="1620"/>
        <p:guide pos="288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0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BCDF91-9D13-43F9-9625-2225DCAC869D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6DED6F-7A84-44C9-B17B-E3EDBF527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55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DED6F-7A84-44C9-B17B-E3EDBF527E1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439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DED6F-7A84-44C9-B17B-E3EDBF527E1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920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E6D4F41-B7F8-450D-8DE6-B92F1B21BFCD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40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66FEB1-07DF-4982-8EF2-A7244CDFE6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4F41-B7F8-450D-8DE6-B92F1B21BFCD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EB1-07DF-4982-8EF2-A7244CDFE6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1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2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4"/>
            <a:ext cx="2209800" cy="365125"/>
          </a:xfrm>
        </p:spPr>
        <p:txBody>
          <a:bodyPr/>
          <a:lstStyle/>
          <a:p>
            <a:fld id="{6E6D4F41-B7F8-450D-8DE6-B92F1B21BFCD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5" y="6248208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366FEB1-07DF-4982-8EF2-A7244CDFE6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4F41-B7F8-450D-8DE6-B92F1B21BFCD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66FEB1-07DF-4982-8EF2-A7244CDFE6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2" y="2743202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4F41-B7F8-450D-8DE6-B92F1B21BFCD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2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366FEB1-07DF-4982-8EF2-A7244CDFE6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E6D4F41-B7F8-450D-8DE6-B92F1B21BFCD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366FEB1-07DF-4982-8EF2-A7244CDFE6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1"/>
            <a:ext cx="8153400" cy="869951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E6D4F41-B7F8-450D-8DE6-B92F1B21BFCD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366FEB1-07DF-4982-8EF2-A7244CDFE6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4F41-B7F8-450D-8DE6-B92F1B21BFCD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66FEB1-07DF-4982-8EF2-A7244CDFE6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4F41-B7F8-450D-8DE6-B92F1B21BFCD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66FEB1-07DF-4982-8EF2-A7244CDFE6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1"/>
            <a:ext cx="8077200" cy="869951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4F41-B7F8-450D-8DE6-B92F1B21BFCD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66FEB1-07DF-4982-8EF2-A7244CDFE6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E6D4F41-B7F8-450D-8DE6-B92F1B21BFCD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9"/>
          </a:xfrm>
        </p:spPr>
        <p:txBody>
          <a:bodyPr rtlCol="0"/>
          <a:lstStyle>
            <a:lvl1pPr>
              <a:defRPr sz="2800"/>
            </a:lvl1pPr>
          </a:lstStyle>
          <a:p>
            <a:fld id="{1366FEB1-07DF-4982-8EF2-A7244CDFE6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8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E6D4F41-B7F8-450D-8DE6-B92F1B21BFCD}" type="datetimeFigureOut">
              <a:rPr lang="en-US" smtClean="0"/>
              <a:pPr/>
              <a:t>4/7/2024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4" y="6248208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3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366FEB1-07DF-4982-8EF2-A7244CDFE6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1371602" y="2743202"/>
            <a:ext cx="7123113" cy="2819399"/>
          </a:xfrm>
        </p:spPr>
        <p:txBody>
          <a:bodyPr>
            <a:normAutofit/>
          </a:bodyPr>
          <a:lstStyle/>
          <a:p>
            <a:r>
              <a:rPr lang="en-US" dirty="0"/>
              <a:t>Fine-Tuning Large Language Models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Week 7 Video 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3B132-3119-FDC0-EBE6-928DAC5C9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F4F30-4541-3FF6-6F72-A91BD013CE1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Do a task that is hard to explain</a:t>
            </a:r>
          </a:p>
          <a:p>
            <a:endParaRPr lang="en-US" dirty="0"/>
          </a:p>
          <a:p>
            <a:r>
              <a:rPr lang="en-US" dirty="0"/>
              <a:t>Write discussion forum post responses like Ryan Baker (</a:t>
            </a:r>
            <a:r>
              <a:rPr lang="en-US" dirty="0" err="1"/>
              <a:t>JeepyTA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13121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D74D8-82A6-B2D2-BD7E-03E07AB53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Pre-condition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795D2-0497-7636-3BEC-CF305D0369C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You need to have examples already</a:t>
            </a:r>
          </a:p>
          <a:p>
            <a:r>
              <a:rPr lang="en-US" dirty="0"/>
              <a:t>Or a process that can generate those examples</a:t>
            </a:r>
          </a:p>
          <a:p>
            <a:pPr lvl="1"/>
            <a:r>
              <a:rPr lang="en-US" dirty="0"/>
              <a:t>Such as showing humans LLM responses and asking them to identify incorrect ones, and suggest a better alternative </a:t>
            </a:r>
          </a:p>
          <a:p>
            <a:pPr lvl="1"/>
            <a:r>
              <a:rPr lang="en-US" dirty="0"/>
              <a:t>Used by </a:t>
            </a:r>
            <a:r>
              <a:rPr lang="en-US" dirty="0" err="1"/>
              <a:t>Khanmigo</a:t>
            </a:r>
            <a:r>
              <a:rPr lang="en-US" dirty="0"/>
              <a:t> (personal communication, Kristen </a:t>
            </a:r>
            <a:r>
              <a:rPr lang="en-US" dirty="0" err="1"/>
              <a:t>DiCerbo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05328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0F6D9-9C5C-B498-7C22-5AA65517B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41977-38A5-5229-1394-526A2C722AC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High initial cost and training time</a:t>
            </a:r>
          </a:p>
          <a:p>
            <a:r>
              <a:rPr lang="en-US" dirty="0"/>
              <a:t>Locks you into a model version when better ones may become available later</a:t>
            </a:r>
          </a:p>
          <a:p>
            <a:r>
              <a:rPr lang="en-US" dirty="0"/>
              <a:t>Changes the output, not the knowledge base</a:t>
            </a:r>
          </a:p>
          <a:p>
            <a:pPr lvl="1"/>
            <a:r>
              <a:rPr lang="en-US" dirty="0"/>
              <a:t>If you want the LLM to have additional knowledge, use embeddings</a:t>
            </a:r>
          </a:p>
        </p:txBody>
      </p:sp>
    </p:spTree>
    <p:extLst>
      <p:ext uri="{BB962C8B-B14F-4D97-AF65-F5344CB8AC3E}">
        <p14:creationId xmlns:p14="http://schemas.microsoft.com/office/powerpoint/2010/main" val="293150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Next 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Roboto" panose="02000000000000000000" pitchFamily="2" charset="0"/>
              </a:rPr>
              <a:t>Week 8: Advanced Topics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579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48C80-36B0-45F4-1FA1-4931903EF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Lecture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8743D-DD20-11CB-D296-54EF64786C3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Thanks to Maciej </a:t>
            </a:r>
            <a:r>
              <a:rPr lang="en-US" dirty="0" err="1"/>
              <a:t>Pankiewicz</a:t>
            </a:r>
            <a:r>
              <a:rPr lang="en-US" dirty="0"/>
              <a:t>, Andres Zambrano, </a:t>
            </a:r>
            <a:r>
              <a:rPr lang="en-US" dirty="0" err="1"/>
              <a:t>Xiner</a:t>
            </a:r>
            <a:r>
              <a:rPr lang="en-US" dirty="0"/>
              <a:t> “Rachel” Liu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9590B94-C084-D907-E356-10778AE76F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1137" y="5367337"/>
            <a:ext cx="1457325" cy="145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401C68E4-56FC-7AB6-4114-517E61E149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062" y="5358670"/>
            <a:ext cx="1125538" cy="1499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F0EBE923-6667-9897-57B3-2A30B32B64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2565" y="5350580"/>
            <a:ext cx="1321435" cy="1507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484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F55DB-6696-E838-3228-0605998F5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Fine-Tuning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1ABC6-814B-77DE-6BBF-C55C4FE7D55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As noted before, LLMs consist of an extremely complex neural network with an input layer, hidden layers, attention mechanisms, and an output layer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6B3B3023-7A7C-B107-3B1B-BD0F8AB66D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24200" y="2989671"/>
            <a:ext cx="2771775" cy="333492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4434848-3890-9AD9-8BE4-29F1DC035E47}"/>
              </a:ext>
            </a:extLst>
          </p:cNvPr>
          <p:cNvSpPr txBox="1"/>
          <p:nvPr/>
        </p:nvSpPr>
        <p:spPr>
          <a:xfrm>
            <a:off x="76200" y="6400800"/>
            <a:ext cx="876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Image courtesy of glosser.ca used under Creative Commons Licensing</a:t>
            </a:r>
          </a:p>
        </p:txBody>
      </p:sp>
    </p:spTree>
    <p:extLst>
      <p:ext uri="{BB962C8B-B14F-4D97-AF65-F5344CB8AC3E}">
        <p14:creationId xmlns:p14="http://schemas.microsoft.com/office/powerpoint/2010/main" val="288210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F55DB-6696-E838-3228-0605998F5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Fine-Tuning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1ABC6-814B-77DE-6BBF-C55C4FE7D55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 fine-tuning, the developer provide additional inputs and outputs, and the neural network is modified to better fit the new data</a:t>
            </a:r>
          </a:p>
          <a:p>
            <a:endParaRPr lang="en-US" dirty="0"/>
          </a:p>
          <a:p>
            <a:r>
              <a:rPr lang="en-US" dirty="0"/>
              <a:t>Modifying the weights of the network to accomplish this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07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F55DB-6696-E838-3228-0605998F5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Fine-Tuning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1ABC6-814B-77DE-6BBF-C55C4FE7D55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Fine-tuning modifies the weights of this network to better fit a specific data set</a:t>
            </a:r>
          </a:p>
          <a:p>
            <a:pPr lvl="1"/>
            <a:r>
              <a:rPr lang="en-US" dirty="0"/>
              <a:t>According to OpenAI’s website, modifies hidden layer weights, attention mechanism weights, hyperparameter weights, and output layer weights</a:t>
            </a:r>
          </a:p>
          <a:p>
            <a:pPr lvl="1"/>
            <a:endParaRPr lang="en-US" dirty="0"/>
          </a:p>
          <a:p>
            <a:r>
              <a:rPr lang="en-US" dirty="0"/>
              <a:t>According to OpenAI can produce clear differences in output for as few as 50 examples</a:t>
            </a:r>
          </a:p>
          <a:p>
            <a:pPr lvl="1"/>
            <a:r>
              <a:rPr lang="en-US" dirty="0"/>
              <a:t>The more data, the better</a:t>
            </a:r>
          </a:p>
          <a:p>
            <a:pPr lvl="1"/>
            <a:r>
              <a:rPr lang="en-US" dirty="0"/>
              <a:t>Evidence of diminishing returns as amount of data increases</a:t>
            </a:r>
          </a:p>
        </p:txBody>
      </p:sp>
    </p:spTree>
    <p:extLst>
      <p:ext uri="{BB962C8B-B14F-4D97-AF65-F5344CB8AC3E}">
        <p14:creationId xmlns:p14="http://schemas.microsoft.com/office/powerpoint/2010/main" val="4284100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81CAC-745B-C2E5-3D2F-AB3A6D0C7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Fine-Tuning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78843-CBA7-58E3-C705-617E6AA8D26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Particularly useful if you are sending the same long prompt over and over</a:t>
            </a:r>
          </a:p>
          <a:p>
            <a:r>
              <a:rPr lang="en-US" dirty="0"/>
              <a:t>Replaces an ongoing cost (repeatedly sending the same long prompt) with a one-time cost (fine-tuning)</a:t>
            </a:r>
          </a:p>
          <a:p>
            <a:r>
              <a:rPr lang="en-US" dirty="0"/>
              <a:t>Also increases speed (no need to repeatedly process the same long prompt)</a:t>
            </a:r>
          </a:p>
        </p:txBody>
      </p:sp>
    </p:spTree>
    <p:extLst>
      <p:ext uri="{BB962C8B-B14F-4D97-AF65-F5344CB8AC3E}">
        <p14:creationId xmlns:p14="http://schemas.microsoft.com/office/powerpoint/2010/main" val="2396814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81CAC-745B-C2E5-3D2F-AB3A6D0C7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Fine-Tuning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78843-CBA7-58E3-C705-617E6AA8D26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way around deprecation</a:t>
            </a:r>
          </a:p>
          <a:p>
            <a:r>
              <a:rPr lang="en-US" dirty="0"/>
              <a:t>Once you’ve fine-tuned a model, OpenAI retains it even if the base model is no longer available</a:t>
            </a:r>
          </a:p>
          <a:p>
            <a:r>
              <a:rPr lang="en-US" dirty="0"/>
              <a:t>WARNING: This is not guaranteed</a:t>
            </a:r>
          </a:p>
        </p:txBody>
      </p:sp>
    </p:spTree>
    <p:extLst>
      <p:ext uri="{BB962C8B-B14F-4D97-AF65-F5344CB8AC3E}">
        <p14:creationId xmlns:p14="http://schemas.microsoft.com/office/powerpoint/2010/main" val="3415439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3B132-3119-FDC0-EBE6-928DAC5C9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F4F30-4541-3FF6-6F72-A91BD013CE1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Change style, tone, or format </a:t>
            </a:r>
            <a:r>
              <a:rPr lang="en-US" i="1" dirty="0"/>
              <a:t>to match examples</a:t>
            </a:r>
          </a:p>
          <a:p>
            <a:endParaRPr lang="en-US" i="1" dirty="0"/>
          </a:p>
          <a:p>
            <a:r>
              <a:rPr lang="en-US" dirty="0"/>
              <a:t>If you just need a general change, prompt engineering is usually easier and faster</a:t>
            </a:r>
          </a:p>
        </p:txBody>
      </p:sp>
    </p:spTree>
    <p:extLst>
      <p:ext uri="{BB962C8B-B14F-4D97-AF65-F5344CB8AC3E}">
        <p14:creationId xmlns:p14="http://schemas.microsoft.com/office/powerpoint/2010/main" val="454548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3B132-3119-FDC0-EBE6-928DAC5C9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F4F30-4541-3FF6-6F72-A91BD013CE1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Correct cases where prompting produces incorrect examples</a:t>
            </a:r>
          </a:p>
          <a:p>
            <a:r>
              <a:rPr lang="en-US" dirty="0"/>
              <a:t>Give it the examples and tell it what to say</a:t>
            </a:r>
          </a:p>
          <a:p>
            <a:r>
              <a:rPr lang="en-US" dirty="0"/>
              <a:t>With enough examples, it can start to find the pattern underlying where its responses are not what you want</a:t>
            </a:r>
          </a:p>
        </p:txBody>
      </p:sp>
    </p:spTree>
    <p:extLst>
      <p:ext uri="{BB962C8B-B14F-4D97-AF65-F5344CB8AC3E}">
        <p14:creationId xmlns:p14="http://schemas.microsoft.com/office/powerpoint/2010/main" val="22102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1772</TotalTime>
  <Words>417</Words>
  <Application>Microsoft Office PowerPoint</Application>
  <PresentationFormat>On-screen Show (4:3)</PresentationFormat>
  <Paragraphs>52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Calibri</vt:lpstr>
      <vt:lpstr>Roboto</vt:lpstr>
      <vt:lpstr>Tw Cen MT</vt:lpstr>
      <vt:lpstr>Wingdings</vt:lpstr>
      <vt:lpstr>Wingdings 2</vt:lpstr>
      <vt:lpstr>Median</vt:lpstr>
      <vt:lpstr>Week 7 Video 5</vt:lpstr>
      <vt:lpstr>Today’s Lecture</vt:lpstr>
      <vt:lpstr>Fine-Tuning</vt:lpstr>
      <vt:lpstr>Fine-Tuning</vt:lpstr>
      <vt:lpstr>Fine-Tuning</vt:lpstr>
      <vt:lpstr>Fine-Tuning</vt:lpstr>
      <vt:lpstr>Fine-Tuning</vt:lpstr>
      <vt:lpstr>Use cases</vt:lpstr>
      <vt:lpstr>Use cases</vt:lpstr>
      <vt:lpstr>Use cases</vt:lpstr>
      <vt:lpstr>Pre-condition</vt:lpstr>
      <vt:lpstr>Limitations</vt:lpstr>
      <vt:lpstr>Next 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3, video 1: Behavior detection   (v1, 6.13.13)</dc:title>
  <dc:creator>KG</dc:creator>
  <cp:lastModifiedBy>Ryan Baker</cp:lastModifiedBy>
  <cp:revision>284</cp:revision>
  <dcterms:created xsi:type="dcterms:W3CDTF">2013-06-14T05:25:54Z</dcterms:created>
  <dcterms:modified xsi:type="dcterms:W3CDTF">2024-04-07T13:45:18Z</dcterms:modified>
</cp:coreProperties>
</file>