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474" r:id="rId2"/>
    <p:sldId id="902" r:id="rId3"/>
    <p:sldId id="903" r:id="rId4"/>
    <p:sldId id="904" r:id="rId5"/>
    <p:sldId id="905" r:id="rId6"/>
    <p:sldId id="918" r:id="rId7"/>
    <p:sldId id="920" r:id="rId8"/>
    <p:sldId id="922" r:id="rId9"/>
    <p:sldId id="930" r:id="rId10"/>
    <p:sldId id="929" r:id="rId11"/>
    <p:sldId id="928" r:id="rId12"/>
    <p:sldId id="927" r:id="rId13"/>
    <p:sldId id="926" r:id="rId14"/>
    <p:sldId id="924" r:id="rId15"/>
    <p:sldId id="923" r:id="rId16"/>
    <p:sldId id="917" r:id="rId17"/>
    <p:sldId id="915" r:id="rId18"/>
    <p:sldId id="935" r:id="rId19"/>
    <p:sldId id="936" r:id="rId20"/>
    <p:sldId id="937" r:id="rId21"/>
    <p:sldId id="940" r:id="rId22"/>
    <p:sldId id="906" r:id="rId23"/>
    <p:sldId id="946" r:id="rId24"/>
    <p:sldId id="947" r:id="rId25"/>
    <p:sldId id="949" r:id="rId26"/>
    <p:sldId id="950" r:id="rId27"/>
    <p:sldId id="952" r:id="rId28"/>
    <p:sldId id="954" r:id="rId29"/>
    <p:sldId id="955" r:id="rId30"/>
    <p:sldId id="907" r:id="rId31"/>
    <p:sldId id="957" r:id="rId32"/>
    <p:sldId id="964" r:id="rId33"/>
    <p:sldId id="966" r:id="rId34"/>
    <p:sldId id="959" r:id="rId35"/>
    <p:sldId id="984" r:id="rId36"/>
    <p:sldId id="960" r:id="rId37"/>
    <p:sldId id="961" r:id="rId38"/>
    <p:sldId id="968" r:id="rId39"/>
    <p:sldId id="988" r:id="rId40"/>
    <p:sldId id="908" r:id="rId41"/>
    <p:sldId id="969" r:id="rId42"/>
    <p:sldId id="970" r:id="rId43"/>
    <p:sldId id="985" r:id="rId44"/>
    <p:sldId id="975" r:id="rId45"/>
    <p:sldId id="978" r:id="rId46"/>
    <p:sldId id="976" r:id="rId47"/>
    <p:sldId id="986" r:id="rId48"/>
    <p:sldId id="971" r:id="rId49"/>
    <p:sldId id="972" r:id="rId50"/>
    <p:sldId id="973" r:id="rId51"/>
    <p:sldId id="987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92" y="7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Reinforcement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8 Video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</a:t>
            </a:r>
          </a:p>
        </p:txBody>
      </p:sp>
    </p:spTree>
    <p:extLst>
      <p:ext uri="{BB962C8B-B14F-4D97-AF65-F5344CB8AC3E}">
        <p14:creationId xmlns:p14="http://schemas.microsoft.com/office/powerpoint/2010/main" val="400366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</a:t>
            </a:r>
          </a:p>
        </p:txBody>
      </p:sp>
    </p:spTree>
    <p:extLst>
      <p:ext uri="{BB962C8B-B14F-4D97-AF65-F5344CB8AC3E}">
        <p14:creationId xmlns:p14="http://schemas.microsoft.com/office/powerpoint/2010/main" val="98651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</a:t>
            </a:r>
          </a:p>
        </p:txBody>
      </p:sp>
    </p:spTree>
    <p:extLst>
      <p:ext uri="{BB962C8B-B14F-4D97-AF65-F5344CB8AC3E}">
        <p14:creationId xmlns:p14="http://schemas.microsoft.com/office/powerpoint/2010/main" val="9845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</p:txBody>
      </p:sp>
    </p:spTree>
    <p:extLst>
      <p:ext uri="{BB962C8B-B14F-4D97-AF65-F5344CB8AC3E}">
        <p14:creationId xmlns:p14="http://schemas.microsoft.com/office/powerpoint/2010/main" val="39475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I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90350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balance must be struck between</a:t>
            </a:r>
          </a:p>
          <a:p>
            <a:pPr lvl="1"/>
            <a:r>
              <a:rPr lang="en-US" dirty="0"/>
              <a:t>Exploration</a:t>
            </a:r>
          </a:p>
          <a:p>
            <a:pPr lvl="1"/>
            <a:r>
              <a:rPr lang="en-US" dirty="0"/>
              <a:t>Exploitation</a:t>
            </a:r>
          </a:p>
          <a:p>
            <a:pPr lvl="1"/>
            <a:endParaRPr lang="en-US" dirty="0"/>
          </a:p>
          <a:p>
            <a:r>
              <a:rPr lang="en-US" dirty="0"/>
              <a:t>Depends on how certain bandit is about reward each action is likely to give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3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AFD-53CB-9424-75D5-081726D5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9DED-A72A-3701-D773-C8353F47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0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At each round, agent also receives “context” feature vector </a:t>
            </a:r>
          </a:p>
          <a:p>
            <a:r>
              <a:rPr lang="en-US" dirty="0">
                <a:solidFill>
                  <a:srgbClr val="C00000"/>
                </a:solidFill>
              </a:rPr>
              <a:t>Agent figures out how the relationship between actions and reward depends on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3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students in my EDM class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</p:txBody>
      </p:sp>
    </p:spTree>
    <p:extLst>
      <p:ext uri="{BB962C8B-B14F-4D97-AF65-F5344CB8AC3E}">
        <p14:creationId xmlns:p14="http://schemas.microsoft.com/office/powerpoint/2010/main" val="27000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Different than most of what we have studied in this MOOC</a:t>
            </a:r>
          </a:p>
          <a:p>
            <a:endParaRPr lang="en-US" dirty="0"/>
          </a:p>
          <a:p>
            <a:r>
              <a:rPr lang="en-US" dirty="0"/>
              <a:t>Most of what we have studied has been about an algorithm learning information (which perhaps it shares with us)</a:t>
            </a:r>
          </a:p>
          <a:p>
            <a:pPr lvl="1"/>
            <a:r>
              <a:rPr lang="en-US" dirty="0"/>
              <a:t>Although some Foundation Models are an exception to this</a:t>
            </a:r>
          </a:p>
          <a:p>
            <a:pPr lvl="1"/>
            <a:endParaRPr lang="en-US" dirty="0"/>
          </a:p>
          <a:p>
            <a:r>
              <a:rPr lang="en-US" dirty="0"/>
              <a:t>This session is about an algorithm learning what to </a:t>
            </a:r>
            <a:r>
              <a:rPr lang="en-US" b="1" i="1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220154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students in my EDM class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  <a:p>
            <a:r>
              <a:rPr lang="en-US" dirty="0">
                <a:solidFill>
                  <a:srgbClr val="C00000"/>
                </a:solidFill>
              </a:rPr>
              <a:t>It turns out that lecture works better earlier in class, and that jokes work better if very few students are looking at me</a:t>
            </a:r>
          </a:p>
        </p:txBody>
      </p:sp>
    </p:spTree>
    <p:extLst>
      <p:ext uri="{BB962C8B-B14F-4D97-AF65-F5344CB8AC3E}">
        <p14:creationId xmlns:p14="http://schemas.microsoft.com/office/powerpoint/2010/main" val="149078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Non-Stationary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Reward is changing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Necessary to check for change in reward functions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Is current performance outside the expected range? If so, something has changed</a:t>
            </a:r>
          </a:p>
        </p:txBody>
      </p:sp>
    </p:spTree>
    <p:extLst>
      <p:ext uri="{BB962C8B-B14F-4D97-AF65-F5344CB8AC3E}">
        <p14:creationId xmlns:p14="http://schemas.microsoft.com/office/powerpoint/2010/main" val="146346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88BE-4219-E2DE-55D8-618A0734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MDP </a:t>
            </a:r>
            <a:br>
              <a:rPr lang="en-US" dirty="0"/>
            </a:br>
            <a:r>
              <a:rPr lang="en-US" dirty="0"/>
              <a:t>(Markov Decision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3840-7AA7-4B20-8A7A-529C1173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Adds a key dimension: state</a:t>
            </a:r>
          </a:p>
          <a:p>
            <a:endParaRPr lang="en-US" dirty="0"/>
          </a:p>
          <a:p>
            <a:r>
              <a:rPr lang="en-US" dirty="0"/>
              <a:t>The model now assumes that the environment has multiple possible states</a:t>
            </a:r>
          </a:p>
          <a:p>
            <a:endParaRPr lang="en-US" dirty="0"/>
          </a:p>
          <a:p>
            <a:r>
              <a:rPr lang="en-US" dirty="0"/>
              <a:t>And reward for action varies based on state</a:t>
            </a:r>
          </a:p>
          <a:p>
            <a:endParaRPr lang="en-US" dirty="0"/>
          </a:p>
          <a:p>
            <a:r>
              <a:rPr lang="en-US" dirty="0"/>
              <a:t>Another way of representing context</a:t>
            </a:r>
          </a:p>
        </p:txBody>
      </p:sp>
    </p:spTree>
    <p:extLst>
      <p:ext uri="{BB962C8B-B14F-4D97-AF65-F5344CB8AC3E}">
        <p14:creationId xmlns:p14="http://schemas.microsoft.com/office/powerpoint/2010/main" val="13197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r>
              <a:rPr lang="en-US" dirty="0"/>
              <a:t>Perhaps if daddy is silly, dancing is best</a:t>
            </a:r>
          </a:p>
          <a:p>
            <a:r>
              <a:rPr lang="en-US" dirty="0"/>
              <a:t>But if daddy is busy, sneaking into the kitchen and climbing on a ladder is best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EC35-AB7F-AD11-8260-E6AE897A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MDP needs to learn more things than a MAB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67D6A-BF87-A9E6-54A3-06618119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states </a:t>
            </a:r>
          </a:p>
          <a:p>
            <a:r>
              <a:rPr lang="en-US" dirty="0"/>
              <a:t>The set of transition probabilities between states based on what the action was</a:t>
            </a:r>
          </a:p>
          <a:p>
            <a:r>
              <a:rPr lang="en-US" dirty="0"/>
              <a:t>The mapping between actions and rewards for each state</a:t>
            </a:r>
          </a:p>
          <a:p>
            <a:pPr lvl="1"/>
            <a:r>
              <a:rPr lang="en-US" dirty="0"/>
              <a:t>State + Action = Reward</a:t>
            </a:r>
          </a:p>
        </p:txBody>
      </p:sp>
    </p:spTree>
    <p:extLst>
      <p:ext uri="{BB962C8B-B14F-4D97-AF65-F5344CB8AC3E}">
        <p14:creationId xmlns:p14="http://schemas.microsoft.com/office/powerpoint/2010/main" val="6612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0CDF-8335-CA46-12B0-D275EA65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Gets complex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7475-B407-E8F1-1417-3F1F728C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Cookie|Dad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Silly|Dad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Happy|Dad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Action=Poop)</a:t>
            </a:r>
          </a:p>
          <a:p>
            <a:endParaRPr lang="en-US" dirty="0"/>
          </a:p>
          <a:p>
            <a:r>
              <a:rPr lang="en-US" dirty="0"/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val="405398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4A66-328A-AC54-77D2-EBBAB89A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Finite-Horizon MDP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CBFD-CD6D-6780-BA00-48D585A24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Adds caveat that there is a maximum number of steps</a:t>
            </a:r>
          </a:p>
          <a:p>
            <a:endParaRPr lang="en-US" dirty="0"/>
          </a:p>
          <a:p>
            <a:r>
              <a:rPr lang="en-US" dirty="0"/>
              <a:t>Useful info if interaction won’t go on forever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true number of steps is never infinite, but often we don’t know it – if we do, some calculations easier</a:t>
            </a:r>
          </a:p>
        </p:txBody>
      </p:sp>
    </p:spTree>
    <p:extLst>
      <p:ext uri="{BB962C8B-B14F-4D97-AF65-F5344CB8AC3E}">
        <p14:creationId xmlns:p14="http://schemas.microsoft.com/office/powerpoint/2010/main" val="38240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Incidentally, “Markov”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Transitions between states take only previous state into account, not further back</a:t>
            </a:r>
          </a:p>
        </p:txBody>
      </p:sp>
    </p:spTree>
    <p:extLst>
      <p:ext uri="{BB962C8B-B14F-4D97-AF65-F5344CB8AC3E}">
        <p14:creationId xmlns:p14="http://schemas.microsoft.com/office/powerpoint/2010/main" val="257404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seen in Hidden Markov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previous lecture</a:t>
            </a:r>
          </a:p>
          <a:p>
            <a:r>
              <a:rPr lang="en-US" dirty="0"/>
              <a:t>Used to model and predict transitions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1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B64F-192B-D848-0EE4-CA08B6F8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Reinforcement Learning: </a:t>
            </a:r>
            <a:br>
              <a:rPr lang="en-US" dirty="0"/>
            </a:br>
            <a:r>
              <a:rPr lang="en-US" dirty="0"/>
              <a:t>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6DD7-1A36-00E0-FB0D-1A670E2F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 reinforcement learning (RL), the goal is for an agent to learn a policy π—a mapping from states to actions or probability distributions over actions—that incurs high reward (Sutton and </a:t>
            </a:r>
            <a:r>
              <a:rPr lang="en-US" dirty="0" err="1"/>
              <a:t>Barto</a:t>
            </a:r>
            <a:r>
              <a:rPr lang="en-US" dirty="0"/>
              <a:t>, 1998). The policy specifies for each state what action the agent should take.”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Doroudi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207790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POMDP</a:t>
            </a:r>
            <a:br>
              <a:rPr lang="en-US" dirty="0"/>
            </a:br>
            <a:r>
              <a:rPr lang="en-US" dirty="0"/>
              <a:t>(Partial-Order MDP)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POMDP, we cannot observe the state</a:t>
            </a:r>
          </a:p>
          <a:p>
            <a:r>
              <a:rPr lang="en-US" dirty="0"/>
              <a:t>We have observations (separate from the rewards) related to the states</a:t>
            </a:r>
          </a:p>
          <a:p>
            <a:r>
              <a:rPr lang="en-US" dirty="0"/>
              <a:t>Algorithm can infer probability of states based on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is trying to figure out my state, to figure out what action to take to get a cookie</a:t>
            </a:r>
          </a:p>
          <a:p>
            <a:endParaRPr lang="en-US" dirty="0"/>
          </a:p>
          <a:p>
            <a:r>
              <a:rPr lang="en-US" dirty="0"/>
              <a:t>She doesn’t know if I feel happy or grumpy</a:t>
            </a:r>
          </a:p>
          <a:p>
            <a:r>
              <a:rPr lang="en-US" dirty="0"/>
              <a:t>But based on my facial expression and tone of voice, there is a 50% chance of happy, a 20% chance of silly, a 10% chance of grumpy…</a:t>
            </a:r>
          </a:p>
        </p:txBody>
      </p:sp>
    </p:spTree>
    <p:extLst>
      <p:ext uri="{BB962C8B-B14F-4D97-AF65-F5344CB8AC3E}">
        <p14:creationId xmlns:p14="http://schemas.microsoft.com/office/powerpoint/2010/main" val="23212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You’ll sometimes see papers talking about Q-learning</a:t>
            </a:r>
          </a:p>
          <a:p>
            <a:endParaRPr lang="en-US" dirty="0"/>
          </a:p>
          <a:p>
            <a:r>
              <a:rPr lang="en-US" dirty="0"/>
              <a:t>Q-learning is the most popular algorithm for fitting the parameters of an MDP/POMDP</a:t>
            </a:r>
          </a:p>
          <a:p>
            <a:pPr lvl="1"/>
            <a:r>
              <a:rPr lang="en-US" dirty="0"/>
              <a:t>Introduces a time discounting factor, with hyperparameter deciding how much to discount future rewards (and therefore how much to explore versus exploit)</a:t>
            </a:r>
          </a:p>
          <a:p>
            <a:pPr lvl="1"/>
            <a:r>
              <a:rPr lang="en-US" dirty="0"/>
              <a:t>Fits a State + Action = Reward function</a:t>
            </a:r>
          </a:p>
          <a:p>
            <a:pPr lvl="2"/>
            <a:r>
              <a:rPr lang="en-US" dirty="0"/>
              <a:t>Keeps a summary of predicted reward for each state/action combo</a:t>
            </a:r>
          </a:p>
          <a:p>
            <a:pPr lvl="2"/>
            <a:r>
              <a:rPr lang="en-US" dirty="0"/>
              <a:t>Repeatedly updates predicted reward as new evidence comes in</a:t>
            </a:r>
          </a:p>
        </p:txBody>
      </p:sp>
    </p:spTree>
    <p:extLst>
      <p:ext uri="{BB962C8B-B14F-4D97-AF65-F5344CB8AC3E}">
        <p14:creationId xmlns:p14="http://schemas.microsoft.com/office/powerpoint/2010/main" val="254101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Q-learning/Deep Q-Network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updating reward estimate based on simple updating function </a:t>
            </a:r>
          </a:p>
          <a:p>
            <a:r>
              <a:rPr lang="en-US" dirty="0"/>
              <a:t>Uses a (convolutional) neural network to fit</a:t>
            </a:r>
          </a:p>
          <a:p>
            <a:r>
              <a:rPr lang="en-US" dirty="0"/>
              <a:t>State + Action = Reward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most of the rewards we have talked about have been immediate (cookie!)</a:t>
            </a:r>
          </a:p>
          <a:p>
            <a:endParaRPr lang="en-US" dirty="0"/>
          </a:p>
          <a:p>
            <a:r>
              <a:rPr lang="en-US" dirty="0"/>
              <a:t>But in education, the rewards we care about are often not immediate</a:t>
            </a:r>
          </a:p>
          <a:p>
            <a:pPr lvl="1"/>
            <a:r>
              <a:rPr lang="en-US" dirty="0"/>
              <a:t>Immediate performance versus long-term retention</a:t>
            </a:r>
          </a:p>
          <a:p>
            <a:pPr lvl="1"/>
            <a:r>
              <a:rPr lang="en-US" dirty="0"/>
              <a:t>Immediate performance versus preparation for future learning</a:t>
            </a:r>
          </a:p>
          <a:p>
            <a:pPr lvl="1"/>
            <a:r>
              <a:rPr lang="en-US" dirty="0"/>
              <a:t>Improved grades or attendance in the short-term versus graduating from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(Shen &amp; Chi,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students used intelligent tutoring system</a:t>
            </a:r>
          </a:p>
          <a:p>
            <a:r>
              <a:rPr lang="en-US" dirty="0"/>
              <a:t>Reward either based on immediate performance or long-term learning</a:t>
            </a:r>
          </a:p>
          <a:p>
            <a:r>
              <a:rPr lang="en-US" dirty="0"/>
              <a:t>Ensemble of different RL methods</a:t>
            </a:r>
          </a:p>
          <a:p>
            <a:r>
              <a:rPr lang="en-US" dirty="0"/>
              <a:t>However, no differences in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6319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approach: choose or infer a short-term proxy for long-term reward </a:t>
            </a:r>
          </a:p>
          <a:p>
            <a:r>
              <a:rPr lang="en-US" dirty="0"/>
              <a:t>Evaluate success of proxy and overall approach using final reward</a:t>
            </a:r>
          </a:p>
          <a:p>
            <a:r>
              <a:rPr lang="en-US" dirty="0"/>
              <a:t>Tune proxy and overall approach using final reward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(Ju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used intelligent tutoring system</a:t>
            </a:r>
          </a:p>
          <a:p>
            <a:r>
              <a:rPr lang="en-US" dirty="0"/>
              <a:t>True reward: pre-post test gains</a:t>
            </a:r>
          </a:p>
          <a:p>
            <a:r>
              <a:rPr lang="en-US" dirty="0"/>
              <a:t>Proxy: </a:t>
            </a:r>
          </a:p>
          <a:p>
            <a:pPr lvl="1"/>
            <a:r>
              <a:rPr lang="en-US" dirty="0"/>
              <a:t>142 features of student performance at action-by-action level</a:t>
            </a:r>
          </a:p>
          <a:p>
            <a:pPr lvl="1"/>
            <a:r>
              <a:rPr lang="en-US" dirty="0"/>
              <a:t>Neural network used to predict pre-post test gains from features</a:t>
            </a:r>
          </a:p>
          <a:p>
            <a:pPr lvl="1"/>
            <a:r>
              <a:rPr lang="en-US" dirty="0"/>
              <a:t>Changes in predicting pre-post test gains used as proxy reward</a:t>
            </a:r>
          </a:p>
          <a:p>
            <a:r>
              <a:rPr lang="en-US" dirty="0"/>
              <a:t>Policies induced using proxy rewards and Deep Q-Network</a:t>
            </a:r>
          </a:p>
          <a:p>
            <a:r>
              <a:rPr lang="en-US" dirty="0"/>
              <a:t>Paper didn’t discuss overall learning differences</a:t>
            </a:r>
          </a:p>
        </p:txBody>
      </p:sp>
    </p:spTree>
    <p:extLst>
      <p:ext uri="{BB962C8B-B14F-4D97-AF65-F5344CB8AC3E}">
        <p14:creationId xmlns:p14="http://schemas.microsoft.com/office/powerpoint/2010/main" val="32901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6CA0-FD7B-CBBF-1773-0F22973F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just scratches the surface…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157B4-DA0F-AC8F-78FD-AC0F3389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Tons of different ways to do</a:t>
            </a:r>
          </a:p>
          <a:p>
            <a:pPr lvl="1"/>
            <a:r>
              <a:rPr lang="en-US" dirty="0"/>
              <a:t>Multi-armed Bandits</a:t>
            </a:r>
          </a:p>
          <a:p>
            <a:pPr lvl="1"/>
            <a:r>
              <a:rPr lang="en-US" dirty="0"/>
              <a:t>POMDPs</a:t>
            </a:r>
          </a:p>
          <a:p>
            <a:pPr lvl="1"/>
            <a:r>
              <a:rPr lang="en-US" dirty="0"/>
              <a:t>Deep-Learning variants</a:t>
            </a:r>
          </a:p>
          <a:p>
            <a:pPr lvl="2"/>
            <a:r>
              <a:rPr lang="en-US" dirty="0"/>
              <a:t>The same explosion of complexity as seen in DKT-Family algorithms</a:t>
            </a:r>
          </a:p>
          <a:p>
            <a:pPr lvl="2"/>
            <a:r>
              <a:rPr lang="en-US" dirty="0"/>
              <a:t>Algorithms that do multiple passes through data so far to figure out better policy</a:t>
            </a:r>
          </a:p>
          <a:p>
            <a:pPr lvl="2"/>
            <a:r>
              <a:rPr lang="en-US" dirty="0"/>
              <a:t>Algorithms with multiple neural networks optimizing different aspects of the overall problem (such as estimation of long-term reward, selection of immediate policy, shift from exploration to exploitation, context,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4925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026F9-39CA-2D21-58C6-7AD6F91FC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RLHF used in LLMs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AD0B-9B27-7ECC-D1B5-FDAC86F686A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RLHF (Reinforcement Learning from Human Feedback) used in LLMs is simpler than this</a:t>
            </a:r>
          </a:p>
          <a:p>
            <a:r>
              <a:rPr lang="en-US" dirty="0"/>
              <a:t>Just thumbs-up/thumbs-down feedback on responses</a:t>
            </a:r>
          </a:p>
          <a:p>
            <a:r>
              <a:rPr lang="en-US" dirty="0"/>
              <a:t>This simplicity of reward makes it easier for humans to give feedback</a:t>
            </a:r>
          </a:p>
        </p:txBody>
      </p:sp>
    </p:spTree>
    <p:extLst>
      <p:ext uri="{BB962C8B-B14F-4D97-AF65-F5344CB8AC3E}">
        <p14:creationId xmlns:p14="http://schemas.microsoft.com/office/powerpoint/2010/main" val="13260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47A7-5D43-F014-3AA8-565D25FC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Reinforcement Learning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1D0F-611A-AAB7-9AD5-95ED6DA2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Multi-Arm Bandits</a:t>
            </a:r>
          </a:p>
          <a:p>
            <a:r>
              <a:rPr lang="en-US" dirty="0"/>
              <a:t>Markov Decision Processes</a:t>
            </a:r>
          </a:p>
          <a:p>
            <a:r>
              <a:rPr lang="en-US" dirty="0"/>
              <a:t>Deep Learning</a:t>
            </a:r>
          </a:p>
        </p:txBody>
      </p:sp>
    </p:spTree>
    <p:extLst>
      <p:ext uri="{BB962C8B-B14F-4D97-AF65-F5344CB8AC3E}">
        <p14:creationId xmlns:p14="http://schemas.microsoft.com/office/powerpoint/2010/main" val="182059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</p:txBody>
      </p:sp>
    </p:spTree>
    <p:extLst>
      <p:ext uri="{BB962C8B-B14F-4D97-AF65-F5344CB8AC3E}">
        <p14:creationId xmlns:p14="http://schemas.microsoft.com/office/powerpoint/2010/main" val="39678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</p:txBody>
      </p:sp>
    </p:spTree>
    <p:extLst>
      <p:ext uri="{BB962C8B-B14F-4D97-AF65-F5344CB8AC3E}">
        <p14:creationId xmlns:p14="http://schemas.microsoft.com/office/powerpoint/2010/main" val="199437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  <a:p>
            <a:r>
              <a:rPr lang="en-US" dirty="0"/>
              <a:t>But there </a:t>
            </a:r>
            <a:r>
              <a:rPr lang="en-US" b="1" i="1" dirty="0"/>
              <a:t>are</a:t>
            </a:r>
            <a:r>
              <a:rPr lang="en-US" dirty="0"/>
              <a:t> some actual examples of real-world use</a:t>
            </a:r>
          </a:p>
        </p:txBody>
      </p:sp>
    </p:spTree>
    <p:extLst>
      <p:ext uri="{BB962C8B-B14F-4D97-AF65-F5344CB8AC3E}">
        <p14:creationId xmlns:p14="http://schemas.microsoft.com/office/powerpoint/2010/main" val="380036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D62C-F727-71A2-4A35-E2778D84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Mandel et al. (2014)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2F57-CFF8-712B-D566-5F17B26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Educational game Refraction, used by children over internet to learn fractions</a:t>
            </a:r>
          </a:p>
          <a:p>
            <a:r>
              <a:rPr lang="en-US" dirty="0"/>
              <a:t>6 mathematics concepts</a:t>
            </a:r>
          </a:p>
          <a:p>
            <a:r>
              <a:rPr lang="en-US" dirty="0"/>
              <a:t>4500 features representing gameplay </a:t>
            </a:r>
          </a:p>
          <a:p>
            <a:pPr lvl="1"/>
            <a:r>
              <a:rPr lang="en-US" dirty="0"/>
              <a:t>Distilled to 100 features using neural network</a:t>
            </a:r>
          </a:p>
          <a:p>
            <a:pPr lvl="1"/>
            <a:r>
              <a:rPr lang="en-US" dirty="0"/>
              <a:t>Then distilled to 2-3 features using PCA</a:t>
            </a:r>
          </a:p>
          <a:p>
            <a:r>
              <a:rPr lang="en-US" dirty="0"/>
              <a:t>Input to POMDP</a:t>
            </a:r>
          </a:p>
          <a:p>
            <a:r>
              <a:rPr lang="en-US" dirty="0"/>
              <a:t>Students play game longer without quitting with POMDP than random or expert sequence</a:t>
            </a:r>
          </a:p>
        </p:txBody>
      </p:sp>
    </p:spTree>
    <p:extLst>
      <p:ext uri="{BB962C8B-B14F-4D97-AF65-F5344CB8AC3E}">
        <p14:creationId xmlns:p14="http://schemas.microsoft.com/office/powerpoint/2010/main" val="130225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C59-A8DA-8C43-4B35-91A1C5E9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Clement et al.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86303-3DFC-76A5-6D8C-6E9D0ADC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Arithmetic mathematics game used in schools</a:t>
            </a:r>
          </a:p>
          <a:p>
            <a:r>
              <a:rPr lang="en-US" dirty="0"/>
              <a:t>7 math knowledge components</a:t>
            </a:r>
          </a:p>
          <a:p>
            <a:r>
              <a:rPr lang="en-US" dirty="0"/>
              <a:t>Multi-arm bandits used to select KC order</a:t>
            </a:r>
          </a:p>
          <a:p>
            <a:r>
              <a:rPr lang="en-US" dirty="0"/>
              <a:t>With MAB compared to expert-designed sequence</a:t>
            </a:r>
          </a:p>
          <a:p>
            <a:pPr lvl="1"/>
            <a:r>
              <a:rPr lang="en-US" dirty="0"/>
              <a:t>Students reach higher levels</a:t>
            </a:r>
          </a:p>
          <a:p>
            <a:pPr lvl="1"/>
            <a:r>
              <a:rPr lang="en-US" dirty="0"/>
              <a:t>Higher proportion of students complete at least one exercise</a:t>
            </a:r>
          </a:p>
          <a:p>
            <a:pPr lvl="1"/>
            <a:r>
              <a:rPr lang="en-US" dirty="0"/>
              <a:t>Higher pre-post learning gains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9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Shen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ITS for college logic</a:t>
            </a:r>
          </a:p>
          <a:p>
            <a:r>
              <a:rPr lang="en-US" dirty="0"/>
              <a:t>Students completed average of 23 problems across 6 levels over average of 5.5 hours</a:t>
            </a:r>
          </a:p>
          <a:p>
            <a:r>
              <a:rPr lang="en-US" dirty="0"/>
              <a:t>MDP or POMDP decided whether student should complete problem or receive worked example</a:t>
            </a:r>
          </a:p>
          <a:p>
            <a:r>
              <a:rPr lang="en-US" dirty="0"/>
              <a:t>Better learning for MDP than POMDP or random</a:t>
            </a:r>
          </a:p>
        </p:txBody>
      </p:sp>
    </p:spTree>
    <p:extLst>
      <p:ext uri="{BB962C8B-B14F-4D97-AF65-F5344CB8AC3E}">
        <p14:creationId xmlns:p14="http://schemas.microsoft.com/office/powerpoint/2010/main" val="26287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Segal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Unnamed 7</a:t>
            </a:r>
            <a:r>
              <a:rPr lang="en-US" baseline="30000" dirty="0"/>
              <a:t>th</a:t>
            </a:r>
            <a:r>
              <a:rPr lang="en-US" dirty="0"/>
              <a:t>-grade math e-learning system</a:t>
            </a:r>
          </a:p>
          <a:p>
            <a:r>
              <a:rPr lang="en-US" dirty="0"/>
              <a:t>Multiple practice sessions of 10 questions each</a:t>
            </a:r>
          </a:p>
          <a:p>
            <a:r>
              <a:rPr lang="en-US" dirty="0"/>
              <a:t>Topic selected by multi-armed bandit</a:t>
            </a:r>
          </a:p>
          <a:p>
            <a:r>
              <a:rPr lang="en-US" dirty="0"/>
              <a:t>Authors claim higher learning for multi-armed bandit than control conditions</a:t>
            </a:r>
          </a:p>
          <a:p>
            <a:pPr lvl="1"/>
            <a:r>
              <a:rPr lang="en-US" dirty="0"/>
              <a:t>But then say sample was not large enough to demonstrate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7797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“Introduction to Linear Algebra” online mini-course for Amazon.com employees</a:t>
            </a:r>
          </a:p>
          <a:p>
            <a:r>
              <a:rPr lang="en-US" dirty="0"/>
              <a:t>3 skills</a:t>
            </a:r>
          </a:p>
          <a:p>
            <a:r>
              <a:rPr lang="en-US" dirty="0"/>
              <a:t>4 activities per skill</a:t>
            </a:r>
          </a:p>
          <a:p>
            <a:pPr lvl="1"/>
            <a:r>
              <a:rPr lang="en-US" dirty="0"/>
              <a:t>Video explanations</a:t>
            </a:r>
          </a:p>
          <a:p>
            <a:pPr lvl="1"/>
            <a:r>
              <a:rPr lang="en-US" dirty="0"/>
              <a:t>Written descriptions</a:t>
            </a:r>
          </a:p>
          <a:p>
            <a:pPr lvl="1"/>
            <a:r>
              <a:rPr lang="en-US" dirty="0"/>
              <a:t>Worked examples </a:t>
            </a:r>
          </a:p>
          <a:p>
            <a:pPr lvl="1"/>
            <a:r>
              <a:rPr lang="en-US" dirty="0"/>
              <a:t>Assessment questions</a:t>
            </a:r>
          </a:p>
          <a:p>
            <a:r>
              <a:rPr lang="en-US" dirty="0"/>
              <a:t>RL used to sequence (and skip) activities</a:t>
            </a:r>
          </a:p>
        </p:txBody>
      </p:sp>
    </p:spTree>
    <p:extLst>
      <p:ext uri="{BB962C8B-B14F-4D97-AF65-F5344CB8AC3E}">
        <p14:creationId xmlns:p14="http://schemas.microsoft.com/office/powerpoint/2010/main" val="7969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rate of course completion for RL than linear or self-directed</a:t>
            </a:r>
          </a:p>
          <a:p>
            <a:pPr lvl="1"/>
            <a:r>
              <a:rPr lang="en-US" dirty="0"/>
              <a:t>Learners completed course with much less content for RL than other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398057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2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learning gains for RL than linear</a:t>
            </a:r>
          </a:p>
          <a:p>
            <a:r>
              <a:rPr lang="en-US" dirty="0"/>
              <a:t>Strong appearance of lower learning gains for RL than self-directed</a:t>
            </a:r>
          </a:p>
          <a:p>
            <a:pPr lvl="1"/>
            <a:r>
              <a:rPr lang="en-US" dirty="0"/>
              <a:t>Graph looks significant based on error bars</a:t>
            </a:r>
          </a:p>
          <a:p>
            <a:pPr lvl="1"/>
            <a:r>
              <a:rPr lang="en-US" dirty="0"/>
              <a:t>But paper claims p&gt;0.05 (exact p value not given)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698679-20D5-B617-2CB6-2390C9E5D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67123"/>
            <a:ext cx="5486400" cy="249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3527-6B82-4BCC-8472-44A9CE21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314C-76B1-3068-7DC8-87078FB6A6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Multimodal Learning Analytics</a:t>
            </a:r>
          </a:p>
        </p:txBody>
      </p:sp>
    </p:spTree>
    <p:extLst>
      <p:ext uri="{BB962C8B-B14F-4D97-AF65-F5344CB8AC3E}">
        <p14:creationId xmlns:p14="http://schemas.microsoft.com/office/powerpoint/2010/main" val="381703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agent needs to make a sequence of choices</a:t>
            </a:r>
          </a:p>
          <a:p>
            <a:r>
              <a:rPr lang="en-US" dirty="0"/>
              <a:t>The goal is to maximize “reward” over time based on experience</a:t>
            </a:r>
          </a:p>
          <a:p>
            <a:pPr lvl="1"/>
            <a:r>
              <a:rPr lang="en-US" dirty="0"/>
              <a:t>Reward is anything we can assign better or worse numbers to</a:t>
            </a:r>
          </a:p>
          <a:p>
            <a:r>
              <a:rPr lang="en-US" dirty="0"/>
              <a:t>Set of possible actions A, finite and typically small</a:t>
            </a:r>
          </a:p>
          <a:p>
            <a:r>
              <a:rPr lang="en-US" dirty="0"/>
              <a:t>One action per decision point (“round”)</a:t>
            </a:r>
          </a:p>
          <a:p>
            <a:r>
              <a:rPr lang="en-US" dirty="0"/>
              <a:t>Each time an action A is made, a reward R is received</a:t>
            </a:r>
          </a:p>
          <a:p>
            <a:r>
              <a:rPr lang="en-US" dirty="0"/>
              <a:t>Reward is related only to action</a:t>
            </a:r>
          </a:p>
          <a:p>
            <a:pPr lvl="1"/>
            <a:r>
              <a:rPr lang="en-US" dirty="0"/>
              <a:t>All rewards are independent from each other and other factors</a:t>
            </a:r>
          </a:p>
          <a:p>
            <a:pPr lvl="1"/>
            <a:r>
              <a:rPr lang="en-US" dirty="0"/>
              <a:t>No contextual or temporal effects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3-year wants me to give her cookies</a:t>
            </a:r>
          </a:p>
          <a:p>
            <a:r>
              <a:rPr lang="en-US" dirty="0"/>
              <a:t>She can giggle, dance, cry, hit, bite, or poop in her pants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she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4443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</p:txBody>
      </p:sp>
    </p:spTree>
    <p:extLst>
      <p:ext uri="{BB962C8B-B14F-4D97-AF65-F5344CB8AC3E}">
        <p14:creationId xmlns:p14="http://schemas.microsoft.com/office/powerpoint/2010/main" val="20654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</a:t>
            </a:r>
          </a:p>
        </p:txBody>
      </p:sp>
    </p:spTree>
    <p:extLst>
      <p:ext uri="{BB962C8B-B14F-4D97-AF65-F5344CB8AC3E}">
        <p14:creationId xmlns:p14="http://schemas.microsoft.com/office/powerpoint/2010/main" val="17281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5330</TotalTime>
  <Words>2267</Words>
  <Application>Microsoft Office PowerPoint</Application>
  <PresentationFormat>On-screen Show (4:3)</PresentationFormat>
  <Paragraphs>272</Paragraphs>
  <Slides>51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6" baseType="lpstr">
      <vt:lpstr>Calibri</vt:lpstr>
      <vt:lpstr>Tw Cen MT</vt:lpstr>
      <vt:lpstr>Wingdings</vt:lpstr>
      <vt:lpstr>Wingdings 2</vt:lpstr>
      <vt:lpstr>Median</vt:lpstr>
      <vt:lpstr>Week 8 Video 4</vt:lpstr>
      <vt:lpstr>Reinforcement Learning</vt:lpstr>
      <vt:lpstr>Reinforcement Learning:  A Definition</vt:lpstr>
      <vt:lpstr>Core Reinforcement Learning Frameworks</vt:lpstr>
      <vt:lpstr>Multi-Arm Bandits (the Base Case)</vt:lpstr>
      <vt:lpstr>Multi-Arm Bandits (the Base Case)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Multi-Arm Bandits (the Base Case)</vt:lpstr>
      <vt:lpstr>Contextual Multi-Arm Bandits</vt:lpstr>
      <vt:lpstr>Contextual Multi-Arm Bandits</vt:lpstr>
      <vt:lpstr>Example</vt:lpstr>
      <vt:lpstr>Example</vt:lpstr>
      <vt:lpstr>Non-Stationary Bandits</vt:lpstr>
      <vt:lpstr>MDP  (Markov Decision Process)</vt:lpstr>
      <vt:lpstr>Example</vt:lpstr>
      <vt:lpstr>Example</vt:lpstr>
      <vt:lpstr>A MDP needs to learn more things than a MAB</vt:lpstr>
      <vt:lpstr>Gets complex quickly</vt:lpstr>
      <vt:lpstr>Finite-Horizon MDP</vt:lpstr>
      <vt:lpstr>Incidentally, “Markov”</vt:lpstr>
      <vt:lpstr>Also seen in Hidden Markov Models</vt:lpstr>
      <vt:lpstr>POMDP (Partial-Order MDP)</vt:lpstr>
      <vt:lpstr>Example</vt:lpstr>
      <vt:lpstr>Q-learning</vt:lpstr>
      <vt:lpstr>Deep Q-learning/Deep Q-Network</vt:lpstr>
      <vt:lpstr>Delayed Rewards</vt:lpstr>
      <vt:lpstr>Example (Shen &amp; Chi, 2016)</vt:lpstr>
      <vt:lpstr>Delayed Rewards</vt:lpstr>
      <vt:lpstr>Example (Ju et al., 2020)</vt:lpstr>
      <vt:lpstr>This just scratches the surface…</vt:lpstr>
      <vt:lpstr>RLHF used in LLMs</vt:lpstr>
      <vt:lpstr>Applications</vt:lpstr>
      <vt:lpstr>Applications</vt:lpstr>
      <vt:lpstr>Applications</vt:lpstr>
      <vt:lpstr>Applications</vt:lpstr>
      <vt:lpstr>Mandel et al. (2014)</vt:lpstr>
      <vt:lpstr>Clement et al. (2015)</vt:lpstr>
      <vt:lpstr>Shen et al. (2018)</vt:lpstr>
      <vt:lpstr>Segal et al. (2018)</vt:lpstr>
      <vt:lpstr>Bassen et al. (2020)</vt:lpstr>
      <vt:lpstr>Bassen et al. (2020)</vt:lpstr>
      <vt:lpstr>Bassen et al. (2020)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 Baker</cp:lastModifiedBy>
  <cp:revision>233</cp:revision>
  <dcterms:created xsi:type="dcterms:W3CDTF">2013-06-14T05:25:54Z</dcterms:created>
  <dcterms:modified xsi:type="dcterms:W3CDTF">2024-04-07T12:26:11Z</dcterms:modified>
</cp:coreProperties>
</file>