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413" r:id="rId3"/>
    <p:sldId id="534" r:id="rId4"/>
    <p:sldId id="535" r:id="rId5"/>
    <p:sldId id="265" r:id="rId6"/>
    <p:sldId id="524" r:id="rId7"/>
    <p:sldId id="525" r:id="rId8"/>
    <p:sldId id="274" r:id="rId9"/>
    <p:sldId id="285" r:id="rId10"/>
    <p:sldId id="520" r:id="rId11"/>
    <p:sldId id="513" r:id="rId12"/>
    <p:sldId id="380" r:id="rId13"/>
    <p:sldId id="381" r:id="rId14"/>
    <p:sldId id="399" r:id="rId15"/>
    <p:sldId id="527" r:id="rId16"/>
    <p:sldId id="515" r:id="rId17"/>
    <p:sldId id="519" r:id="rId18"/>
    <p:sldId id="536" r:id="rId19"/>
    <p:sldId id="531" r:id="rId20"/>
    <p:sldId id="533" r:id="rId21"/>
    <p:sldId id="266" r:id="rId22"/>
    <p:sldId id="538" r:id="rId23"/>
    <p:sldId id="403" r:id="rId24"/>
    <p:sldId id="411" r:id="rId25"/>
    <p:sldId id="529" r:id="rId26"/>
    <p:sldId id="537" r:id="rId27"/>
    <p:sldId id="377" r:id="rId28"/>
    <p:sldId id="271" r:id="rId29"/>
    <p:sldId id="387" r:id="rId30"/>
    <p:sldId id="510" r:id="rId31"/>
    <p:sldId id="272" r:id="rId32"/>
    <p:sldId id="289" r:id="rId33"/>
    <p:sldId id="539" r:id="rId34"/>
    <p:sldId id="523" r:id="rId35"/>
    <p:sldId id="532" r:id="rId36"/>
    <p:sldId id="530" r:id="rId37"/>
    <p:sldId id="30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60" autoAdjust="0"/>
  </p:normalViewPr>
  <p:slideViewPr>
    <p:cSldViewPr>
      <p:cViewPr varScale="1">
        <p:scale>
          <a:sx n="77" d="100"/>
          <a:sy n="77" d="100"/>
        </p:scale>
        <p:origin x="1579"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3/17/2024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5F639B-656A-4369-84E0-F13809BA208C}" type="slidenum">
              <a:rPr lang="en-US" smtClean="0"/>
              <a:pPr/>
              <a:t>18</a:t>
            </a:fld>
            <a:endParaRPr lang="en-US"/>
          </a:p>
        </p:txBody>
      </p:sp>
    </p:spTree>
    <p:extLst>
      <p:ext uri="{BB962C8B-B14F-4D97-AF65-F5344CB8AC3E}">
        <p14:creationId xmlns:p14="http://schemas.microsoft.com/office/powerpoint/2010/main" val="437983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5F639B-656A-4369-84E0-F13809BA208C}" type="slidenum">
              <a:rPr lang="en-US" smtClean="0"/>
              <a:pPr/>
              <a:t>26</a:t>
            </a:fld>
            <a:endParaRPr lang="en-US"/>
          </a:p>
        </p:txBody>
      </p:sp>
    </p:spTree>
    <p:extLst>
      <p:ext uri="{BB962C8B-B14F-4D97-AF65-F5344CB8AC3E}">
        <p14:creationId xmlns:p14="http://schemas.microsoft.com/office/powerpoint/2010/main" val="1632409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5F639B-656A-4369-84E0-F13809BA208C}" type="slidenum">
              <a:rPr lang="en-US" smtClean="0"/>
              <a:pPr/>
              <a:t>27</a:t>
            </a:fld>
            <a:endParaRPr lang="en-US"/>
          </a:p>
        </p:txBody>
      </p:sp>
    </p:spTree>
    <p:extLst>
      <p:ext uri="{BB962C8B-B14F-4D97-AF65-F5344CB8AC3E}">
        <p14:creationId xmlns:p14="http://schemas.microsoft.com/office/powerpoint/2010/main" val="2869112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777E0E-AA0C-4CA6-9370-9BDDCA793804}" type="datetimeFigureOut">
              <a:rPr lang="en-US" smtClean="0"/>
              <a:pPr/>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777E0E-AA0C-4CA6-9370-9BDDCA793804}" type="datetimeFigureOut">
              <a:rPr lang="en-US" smtClean="0"/>
              <a:pPr/>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777E0E-AA0C-4CA6-9370-9BDDCA793804}" type="datetimeFigureOut">
              <a:rPr lang="en-US" smtClean="0"/>
              <a:pPr/>
              <a:t>3/17/2024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777E0E-AA0C-4CA6-9370-9BDDCA793804}" type="datetimeFigureOut">
              <a:rPr lang="en-US" smtClean="0"/>
              <a:pPr/>
              <a:t>3/17/2024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3/17/2024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3/17/2024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upenn.edu/learninganalytics/ryanbaker/ITS2022/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rybaker@upenn.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Adaptive Learning Systems</a:t>
            </a:r>
          </a:p>
        </p:txBody>
      </p:sp>
      <p:sp>
        <p:nvSpPr>
          <p:cNvPr id="3" name="Subtitle 2"/>
          <p:cNvSpPr>
            <a:spLocks noGrp="1"/>
          </p:cNvSpPr>
          <p:nvPr>
            <p:ph type="subTitle" idx="1"/>
          </p:nvPr>
        </p:nvSpPr>
        <p:spPr/>
        <p:txBody>
          <a:bodyPr/>
          <a:lstStyle/>
          <a:p>
            <a:r>
              <a:rPr lang="en-US" dirty="0"/>
              <a:t>EDUC5183</a:t>
            </a:r>
            <a:br>
              <a:rPr lang="en-US"/>
            </a:br>
            <a:r>
              <a:rPr lang="en-US"/>
              <a:t>Summer </a:t>
            </a:r>
            <a:r>
              <a:rPr lang="en-US" dirty="0"/>
              <a:t>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76541E-810B-E811-E473-D1646A45FA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86F8F3-EBD0-4822-C760-3BD1A7C2D8E4}"/>
              </a:ext>
            </a:extLst>
          </p:cNvPr>
          <p:cNvSpPr>
            <a:spLocks noGrp="1"/>
          </p:cNvSpPr>
          <p:nvPr>
            <p:ph type="title"/>
          </p:nvPr>
        </p:nvSpPr>
        <p:spPr/>
        <p:txBody>
          <a:bodyPr/>
          <a:lstStyle/>
          <a:p>
            <a:r>
              <a:rPr lang="en-US" dirty="0"/>
              <a:t>How this class is going to work</a:t>
            </a:r>
          </a:p>
        </p:txBody>
      </p:sp>
      <p:sp>
        <p:nvSpPr>
          <p:cNvPr id="3" name="Content Placeholder 2">
            <a:extLst>
              <a:ext uri="{FF2B5EF4-FFF2-40B4-BE49-F238E27FC236}">
                <a16:creationId xmlns:a16="http://schemas.microsoft.com/office/drawing/2014/main" id="{6A1669A4-E4D5-6B76-3044-325296EA5610}"/>
              </a:ext>
            </a:extLst>
          </p:cNvPr>
          <p:cNvSpPr>
            <a:spLocks noGrp="1"/>
          </p:cNvSpPr>
          <p:nvPr>
            <p:ph idx="1"/>
          </p:nvPr>
        </p:nvSpPr>
        <p:spPr>
          <a:xfrm>
            <a:off x="457200" y="1600200"/>
            <a:ext cx="8229600" cy="4983162"/>
          </a:xfrm>
        </p:spPr>
        <p:txBody>
          <a:bodyPr>
            <a:normAutofit fontScale="85000" lnSpcReduction="20000"/>
          </a:bodyPr>
          <a:lstStyle/>
          <a:p>
            <a:pPr algn="l"/>
            <a:r>
              <a:rPr lang="en-US" b="0" i="0" dirty="0">
                <a:solidFill>
                  <a:srgbClr val="222222"/>
                </a:solidFill>
                <a:effectLst/>
                <a:latin typeface="Arial" panose="020B0604020202020204" pitchFamily="34" charset="0"/>
              </a:rPr>
              <a:t>Watch </a:t>
            </a:r>
            <a:r>
              <a:rPr lang="en-US" dirty="0">
                <a:solidFill>
                  <a:srgbClr val="222222"/>
                </a:solidFill>
                <a:latin typeface="Arial" panose="020B0604020202020204" pitchFamily="34" charset="0"/>
              </a:rPr>
              <a:t>each week’s videos on the website</a:t>
            </a:r>
          </a:p>
          <a:p>
            <a:pPr algn="l"/>
            <a:r>
              <a:rPr lang="en-US" b="0" i="0" dirty="0">
                <a:solidFill>
                  <a:srgbClr val="222222"/>
                </a:solidFill>
                <a:effectLst/>
                <a:latin typeface="Arial" panose="020B0604020202020204" pitchFamily="34" charset="0"/>
              </a:rPr>
              <a:t>Do any interactive activities for the week on the website</a:t>
            </a:r>
          </a:p>
          <a:p>
            <a:pPr algn="l"/>
            <a:r>
              <a:rPr lang="en-US" b="0" i="0" dirty="0">
                <a:solidFill>
                  <a:srgbClr val="222222"/>
                </a:solidFill>
                <a:effectLst/>
                <a:latin typeface="Arial" panose="020B0604020202020204" pitchFamily="34" charset="0"/>
              </a:rPr>
              <a:t>Read the readings</a:t>
            </a:r>
          </a:p>
          <a:p>
            <a:pPr algn="l"/>
            <a:r>
              <a:rPr lang="en-US" b="0" i="0" dirty="0">
                <a:solidFill>
                  <a:srgbClr val="222222"/>
                </a:solidFill>
                <a:effectLst/>
                <a:latin typeface="Arial" panose="020B0604020202020204" pitchFamily="34" charset="0"/>
              </a:rPr>
              <a:t>Participate in the discussion forums </a:t>
            </a:r>
          </a:p>
          <a:p>
            <a:pPr algn="l"/>
            <a:r>
              <a:rPr lang="en-US" b="0" i="0" dirty="0">
                <a:solidFill>
                  <a:srgbClr val="222222"/>
                </a:solidFill>
                <a:effectLst/>
                <a:latin typeface="Arial" panose="020B0604020202020204" pitchFamily="34" charset="0"/>
              </a:rPr>
              <a:t>Participat</a:t>
            </a:r>
            <a:r>
              <a:rPr lang="en-US" dirty="0">
                <a:solidFill>
                  <a:srgbClr val="222222"/>
                </a:solidFill>
                <a:latin typeface="Arial" panose="020B0604020202020204" pitchFamily="34" charset="0"/>
              </a:rPr>
              <a:t>e in the </a:t>
            </a:r>
            <a:r>
              <a:rPr lang="en-US" dirty="0" err="1">
                <a:solidFill>
                  <a:srgbClr val="222222"/>
                </a:solidFill>
                <a:latin typeface="Arial" panose="020B0604020202020204" pitchFamily="34" charset="0"/>
              </a:rPr>
              <a:t>vivi-sd</a:t>
            </a:r>
            <a:r>
              <a:rPr lang="en-US" dirty="0">
                <a:solidFill>
                  <a:srgbClr val="222222"/>
                </a:solidFill>
                <a:latin typeface="Arial" panose="020B0604020202020204" pitchFamily="34" charset="0"/>
              </a:rPr>
              <a:t> scaffolded group conversations</a:t>
            </a:r>
            <a:endParaRPr lang="en-US" b="0" i="0" dirty="0">
              <a:solidFill>
                <a:srgbClr val="222222"/>
              </a:solidFill>
              <a:effectLst/>
              <a:latin typeface="Arial" panose="020B0604020202020204" pitchFamily="34" charset="0"/>
            </a:endParaRPr>
          </a:p>
          <a:p>
            <a:pPr algn="l"/>
            <a:r>
              <a:rPr lang="en-US" b="0" i="0" dirty="0">
                <a:solidFill>
                  <a:srgbClr val="222222"/>
                </a:solidFill>
                <a:effectLst/>
                <a:latin typeface="Arial" panose="020B0604020202020204" pitchFamily="34" charset="0"/>
              </a:rPr>
              <a:t>Attend weekly AMA sessions</a:t>
            </a:r>
            <a:r>
              <a:rPr lang="en-US" dirty="0">
                <a:solidFill>
                  <a:srgbClr val="222222"/>
                </a:solidFill>
                <a:latin typeface="Arial" panose="020B0604020202020204" pitchFamily="34" charset="0"/>
              </a:rPr>
              <a:t>, ask questions, and</a:t>
            </a:r>
            <a:r>
              <a:rPr lang="en-US" b="0" i="0" dirty="0">
                <a:solidFill>
                  <a:srgbClr val="222222"/>
                </a:solidFill>
                <a:effectLst/>
                <a:latin typeface="Arial" panose="020B0604020202020204" pitchFamily="34" charset="0"/>
              </a:rPr>
              <a:t> discuss the topics</a:t>
            </a:r>
          </a:p>
          <a:p>
            <a:pPr algn="l"/>
            <a:r>
              <a:rPr lang="en-US" b="0" i="0" dirty="0">
                <a:solidFill>
                  <a:srgbClr val="222222"/>
                </a:solidFill>
                <a:effectLst/>
                <a:latin typeface="Arial" panose="020B0604020202020204" pitchFamily="34" charset="0"/>
              </a:rPr>
              <a:t>You are also welcome at my office hours</a:t>
            </a:r>
          </a:p>
          <a:p>
            <a:pPr algn="l"/>
            <a:r>
              <a:rPr lang="en-US" b="0" i="0" dirty="0">
                <a:solidFill>
                  <a:srgbClr val="222222"/>
                </a:solidFill>
                <a:effectLst/>
                <a:latin typeface="Arial" panose="020B0604020202020204" pitchFamily="34" charset="0"/>
              </a:rPr>
              <a:t>Do the assignments, and post to the forum when you have questions or comments</a:t>
            </a:r>
          </a:p>
          <a:p>
            <a:endParaRPr lang="en-US" dirty="0"/>
          </a:p>
        </p:txBody>
      </p:sp>
    </p:spTree>
    <p:extLst>
      <p:ext uri="{BB962C8B-B14F-4D97-AF65-F5344CB8AC3E}">
        <p14:creationId xmlns:p14="http://schemas.microsoft.com/office/powerpoint/2010/main" val="3089446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AF0D0-8CA3-442A-9EB6-F1D7E01C1A53}"/>
              </a:ext>
            </a:extLst>
          </p:cNvPr>
          <p:cNvSpPr>
            <a:spLocks noGrp="1"/>
          </p:cNvSpPr>
          <p:nvPr>
            <p:ph type="title"/>
          </p:nvPr>
        </p:nvSpPr>
        <p:spPr/>
        <p:txBody>
          <a:bodyPr/>
          <a:lstStyle/>
          <a:p>
            <a:r>
              <a:rPr lang="en-US" dirty="0"/>
              <a:t>Course website</a:t>
            </a:r>
          </a:p>
        </p:txBody>
      </p:sp>
      <p:sp>
        <p:nvSpPr>
          <p:cNvPr id="4" name="Rectangle 1">
            <a:extLst>
              <a:ext uri="{FF2B5EF4-FFF2-40B4-BE49-F238E27FC236}">
                <a16:creationId xmlns:a16="http://schemas.microsoft.com/office/drawing/2014/main" id="{C14C1EAF-3667-428A-B105-09A8186F228B}"/>
              </a:ext>
            </a:extLst>
          </p:cNvPr>
          <p:cNvSpPr>
            <a:spLocks noGrp="1" noChangeArrowheads="1"/>
          </p:cNvSpPr>
          <p:nvPr>
            <p:ph idx="1"/>
          </p:nvPr>
        </p:nvSpPr>
        <p:spPr bwMode="auto">
          <a:xfrm>
            <a:off x="457200" y="3678515"/>
            <a:ext cx="82296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2"/>
              </a:rPr>
              <a:t>https://www.upenn.edu/learninganalytics/ryanbaker/ITS2022/index.html</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87907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Schedule</a:t>
            </a: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Schedule</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Updated versions will be available on the course webpage</a:t>
            </a:r>
          </a:p>
          <a:p>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Schedule</a:t>
            </a:r>
          </a:p>
        </p:txBody>
      </p:sp>
      <p:sp>
        <p:nvSpPr>
          <p:cNvPr id="3" name="Content Placeholder 2"/>
          <p:cNvSpPr>
            <a:spLocks noGrp="1"/>
          </p:cNvSpPr>
          <p:nvPr>
            <p:ph idx="1"/>
          </p:nvPr>
        </p:nvSpPr>
        <p:spPr/>
        <p:txBody>
          <a:bodyPr>
            <a:normAutofit/>
          </a:bodyPr>
          <a:lstStyle/>
          <a:p>
            <a:r>
              <a:rPr lang="en-US" dirty="0"/>
              <a:t>If any schedule changes happen due to unforeseen circumstances </a:t>
            </a:r>
          </a:p>
          <a:p>
            <a:endParaRPr lang="en-US" dirty="0"/>
          </a:p>
          <a:p>
            <a:r>
              <a:rPr lang="en-US" dirty="0"/>
              <a:t>Online schedule will be kept up-to-date</a:t>
            </a:r>
          </a:p>
          <a:p>
            <a:endParaRPr lang="en-US" dirty="0"/>
          </a:p>
        </p:txBody>
      </p:sp>
    </p:spTree>
    <p:extLst>
      <p:ext uri="{BB962C8B-B14F-4D97-AF65-F5344CB8AC3E}">
        <p14:creationId xmlns:p14="http://schemas.microsoft.com/office/powerpoint/2010/main" val="1855533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123B-6B1E-4538-BA05-195611A87DC4}"/>
              </a:ext>
            </a:extLst>
          </p:cNvPr>
          <p:cNvSpPr>
            <a:spLocks noGrp="1"/>
          </p:cNvSpPr>
          <p:nvPr>
            <p:ph type="title"/>
          </p:nvPr>
        </p:nvSpPr>
        <p:spPr/>
        <p:txBody>
          <a:bodyPr/>
          <a:lstStyle/>
          <a:p>
            <a:r>
              <a:rPr lang="en-US" dirty="0"/>
              <a:t>Readings</a:t>
            </a:r>
          </a:p>
        </p:txBody>
      </p:sp>
      <p:sp>
        <p:nvSpPr>
          <p:cNvPr id="3" name="Content Placeholder 2">
            <a:extLst>
              <a:ext uri="{FF2B5EF4-FFF2-40B4-BE49-F238E27FC236}">
                <a16:creationId xmlns:a16="http://schemas.microsoft.com/office/drawing/2014/main" id="{E5485432-35FE-46D0-9A48-2A061206D3ED}"/>
              </a:ext>
            </a:extLst>
          </p:cNvPr>
          <p:cNvSpPr>
            <a:spLocks noGrp="1"/>
          </p:cNvSpPr>
          <p:nvPr>
            <p:ph idx="1"/>
          </p:nvPr>
        </p:nvSpPr>
        <p:spPr/>
        <p:txBody>
          <a:bodyPr/>
          <a:lstStyle/>
          <a:p>
            <a:r>
              <a:rPr lang="en-US"/>
              <a:t>https://drive.google.com/drive/folders/1qH8RV6kV6wDsJpxhe60H2symrLWyrILF</a:t>
            </a:r>
            <a:endParaRPr lang="en-US" dirty="0"/>
          </a:p>
          <a:p>
            <a:endParaRPr lang="en-US" dirty="0"/>
          </a:p>
        </p:txBody>
      </p:sp>
    </p:spTree>
    <p:extLst>
      <p:ext uri="{BB962C8B-B14F-4D97-AF65-F5344CB8AC3E}">
        <p14:creationId xmlns:p14="http://schemas.microsoft.com/office/powerpoint/2010/main" val="580684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7991C-D974-4FED-9433-CA4B77160065}"/>
              </a:ext>
            </a:extLst>
          </p:cNvPr>
          <p:cNvSpPr>
            <a:spLocks noGrp="1"/>
          </p:cNvSpPr>
          <p:nvPr>
            <p:ph type="title"/>
          </p:nvPr>
        </p:nvSpPr>
        <p:spPr/>
        <p:txBody>
          <a:bodyPr/>
          <a:lstStyle/>
          <a:p>
            <a:r>
              <a:rPr lang="en-US" dirty="0"/>
              <a:t>Course Discussion Forum</a:t>
            </a:r>
          </a:p>
        </p:txBody>
      </p:sp>
      <p:sp>
        <p:nvSpPr>
          <p:cNvPr id="4" name="Rectangle 1">
            <a:extLst>
              <a:ext uri="{FF2B5EF4-FFF2-40B4-BE49-F238E27FC236}">
                <a16:creationId xmlns:a16="http://schemas.microsoft.com/office/drawing/2014/main" id="{0B1443D6-EE37-4515-87D0-8543FC497765}"/>
              </a:ext>
            </a:extLst>
          </p:cNvPr>
          <p:cNvSpPr>
            <a:spLocks noGrp="1" noChangeArrowheads="1"/>
          </p:cNvSpPr>
          <p:nvPr>
            <p:ph idx="1"/>
          </p:nvPr>
        </p:nvSpPr>
        <p:spPr bwMode="auto">
          <a:xfrm>
            <a:off x="457200" y="3570794"/>
            <a:ext cx="2052165"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1155CC"/>
                </a:solidFill>
                <a:cs typeface="Arial" panose="020B0604020202020204" pitchFamily="34" charset="0"/>
              </a:rPr>
              <a:t>[need link]</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0024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4FBC7-7651-4423-BB6F-A4B693EEF1E9}"/>
              </a:ext>
            </a:extLst>
          </p:cNvPr>
          <p:cNvSpPr>
            <a:spLocks noGrp="1"/>
          </p:cNvSpPr>
          <p:nvPr>
            <p:ph type="title"/>
          </p:nvPr>
        </p:nvSpPr>
        <p:spPr/>
        <p:txBody>
          <a:bodyPr/>
          <a:lstStyle/>
          <a:p>
            <a:r>
              <a:rPr lang="en-US" dirty="0"/>
              <a:t>Course Discussion Forum</a:t>
            </a:r>
          </a:p>
        </p:txBody>
      </p:sp>
      <p:sp>
        <p:nvSpPr>
          <p:cNvPr id="3" name="Content Placeholder 2">
            <a:extLst>
              <a:ext uri="{FF2B5EF4-FFF2-40B4-BE49-F238E27FC236}">
                <a16:creationId xmlns:a16="http://schemas.microsoft.com/office/drawing/2014/main" id="{EEE54CD0-B4F2-4C22-9DC4-578FF16F6FB9}"/>
              </a:ext>
            </a:extLst>
          </p:cNvPr>
          <p:cNvSpPr>
            <a:spLocks noGrp="1"/>
          </p:cNvSpPr>
          <p:nvPr>
            <p:ph idx="1"/>
          </p:nvPr>
        </p:nvSpPr>
        <p:spPr>
          <a:xfrm>
            <a:off x="457200" y="1600200"/>
            <a:ext cx="8229600" cy="5257800"/>
          </a:xfrm>
        </p:spPr>
        <p:txBody>
          <a:bodyPr>
            <a:normAutofit/>
          </a:bodyPr>
          <a:lstStyle/>
          <a:p>
            <a:r>
              <a:rPr lang="en-US" dirty="0"/>
              <a:t>Hand in assignments there</a:t>
            </a:r>
          </a:p>
          <a:p>
            <a:r>
              <a:rPr lang="en-US" dirty="0"/>
              <a:t>Comment on other students’ assignments there</a:t>
            </a:r>
          </a:p>
          <a:p>
            <a:endParaRPr lang="en-US" dirty="0"/>
          </a:p>
          <a:p>
            <a:r>
              <a:rPr lang="en-US" dirty="0"/>
              <a:t>Discuss the readings and lectures there</a:t>
            </a:r>
          </a:p>
        </p:txBody>
      </p:sp>
    </p:spTree>
    <p:extLst>
      <p:ext uri="{BB962C8B-B14F-4D97-AF65-F5344CB8AC3E}">
        <p14:creationId xmlns:p14="http://schemas.microsoft.com/office/powerpoint/2010/main" val="28419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7991C-D974-4FED-9433-CA4B77160065}"/>
              </a:ext>
            </a:extLst>
          </p:cNvPr>
          <p:cNvSpPr>
            <a:spLocks noGrp="1"/>
          </p:cNvSpPr>
          <p:nvPr>
            <p:ph type="title"/>
          </p:nvPr>
        </p:nvSpPr>
        <p:spPr/>
        <p:txBody>
          <a:bodyPr>
            <a:normAutofit/>
          </a:bodyPr>
          <a:lstStyle/>
          <a:p>
            <a:r>
              <a:rPr lang="en-US" dirty="0"/>
              <a:t>Course Discussion Forum</a:t>
            </a:r>
          </a:p>
        </p:txBody>
      </p:sp>
      <p:sp>
        <p:nvSpPr>
          <p:cNvPr id="3" name="Content Placeholder 2">
            <a:extLst>
              <a:ext uri="{FF2B5EF4-FFF2-40B4-BE49-F238E27FC236}">
                <a16:creationId xmlns:a16="http://schemas.microsoft.com/office/drawing/2014/main" id="{2686EEA7-FDC8-F482-7F2A-446E28B1CC4D}"/>
              </a:ext>
            </a:extLst>
          </p:cNvPr>
          <p:cNvSpPr txBox="1">
            <a:spLocks/>
          </p:cNvSpPr>
          <p:nvPr/>
        </p:nvSpPr>
        <p:spPr>
          <a:xfrm>
            <a:off x="609600" y="1600200"/>
            <a:ext cx="8229600" cy="525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0" fontAlgn="base" hangingPunct="0">
              <a:spcBef>
                <a:spcPct val="0"/>
              </a:spcBef>
              <a:spcAft>
                <a:spcPct val="0"/>
              </a:spcAft>
            </a:pPr>
            <a:r>
              <a:rPr lang="en-US" altLang="en-US" b="0" i="0" dirty="0">
                <a:solidFill>
                  <a:srgbClr val="1F1F1F"/>
                </a:solidFill>
                <a:effectLst/>
                <a:latin typeface="Google Sans"/>
              </a:rPr>
              <a:t>This semester</a:t>
            </a:r>
            <a:r>
              <a:rPr lang="en-US" altLang="en-US" dirty="0">
                <a:solidFill>
                  <a:srgbClr val="1F1F1F"/>
                </a:solidFill>
                <a:latin typeface="Google Sans"/>
              </a:rPr>
              <a:t>, we will be joined by our LLM-powered TA, </a:t>
            </a:r>
            <a:r>
              <a:rPr lang="en-US" altLang="en-US" dirty="0" err="1">
                <a:solidFill>
                  <a:srgbClr val="1F1F1F"/>
                </a:solidFill>
                <a:latin typeface="Google Sans"/>
              </a:rPr>
              <a:t>JeepyTA</a:t>
            </a:r>
            <a:endParaRPr lang="en-US" altLang="en-US" dirty="0">
              <a:solidFill>
                <a:srgbClr val="1F1F1F"/>
              </a:solidFill>
              <a:latin typeface="Google Sans"/>
            </a:endParaRPr>
          </a:p>
          <a:p>
            <a:pPr lvl="1" eaLnBrk="0" fontAlgn="base" hangingPunct="0">
              <a:spcBef>
                <a:spcPct val="0"/>
              </a:spcBef>
              <a:spcAft>
                <a:spcPct val="0"/>
              </a:spcAft>
            </a:pPr>
            <a:r>
              <a:rPr lang="en-US" altLang="en-US" dirty="0">
                <a:solidFill>
                  <a:srgbClr val="1F1F1F"/>
                </a:solidFill>
                <a:latin typeface="Google Sans"/>
              </a:rPr>
              <a:t>Not just basic GPT-4; we’ve done some fine-tuning</a:t>
            </a:r>
          </a:p>
          <a:p>
            <a:pPr eaLnBrk="0" fontAlgn="base" hangingPunct="0">
              <a:spcBef>
                <a:spcPct val="0"/>
              </a:spcBef>
              <a:spcAft>
                <a:spcPct val="0"/>
              </a:spcAft>
            </a:pPr>
            <a:r>
              <a:rPr kumimoji="0" lang="en-US" altLang="en-US" b="0" i="0" u="none" strike="noStrike" cap="none" normalizeH="0" baseline="0" dirty="0" err="1">
                <a:ln>
                  <a:noFill/>
                </a:ln>
                <a:solidFill>
                  <a:srgbClr val="1F1F1F"/>
                </a:solidFill>
                <a:effectLst/>
                <a:latin typeface="Google Sans"/>
              </a:rPr>
              <a:t>JeepyTA</a:t>
            </a:r>
            <a:r>
              <a:rPr kumimoji="0" lang="en-US" altLang="en-US" b="0" i="0" u="none" strike="noStrike" cap="none" normalizeH="0" baseline="0" dirty="0">
                <a:ln>
                  <a:noFill/>
                </a:ln>
                <a:solidFill>
                  <a:srgbClr val="1F1F1F"/>
                </a:solidFill>
                <a:effectLst/>
                <a:latin typeface="Google Sans"/>
              </a:rPr>
              <a:t> will respond to some of your posts when we aren’t </a:t>
            </a:r>
            <a:r>
              <a:rPr lang="en-US" altLang="en-US" dirty="0">
                <a:solidFill>
                  <a:srgbClr val="1F1F1F"/>
                </a:solidFill>
                <a:latin typeface="Google Sans"/>
              </a:rPr>
              <a:t>available, and will answer them faster than we can</a:t>
            </a:r>
          </a:p>
          <a:p>
            <a:pPr marL="457200" lvl="1" indent="0">
              <a:buNone/>
            </a:pPr>
            <a:endParaRPr lang="en-US" dirty="0"/>
          </a:p>
        </p:txBody>
      </p:sp>
    </p:spTree>
    <p:extLst>
      <p:ext uri="{BB962C8B-B14F-4D97-AF65-F5344CB8AC3E}">
        <p14:creationId xmlns:p14="http://schemas.microsoft.com/office/powerpoint/2010/main" val="1476447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1419F-8F62-1585-D505-7A14A371DFEF}"/>
              </a:ext>
            </a:extLst>
          </p:cNvPr>
          <p:cNvSpPr>
            <a:spLocks noGrp="1"/>
          </p:cNvSpPr>
          <p:nvPr>
            <p:ph type="title"/>
          </p:nvPr>
        </p:nvSpPr>
        <p:spPr/>
        <p:txBody>
          <a:bodyPr/>
          <a:lstStyle/>
          <a:p>
            <a:r>
              <a:rPr lang="en-US" dirty="0"/>
              <a:t>VIVI-SD Discussions</a:t>
            </a:r>
          </a:p>
        </p:txBody>
      </p:sp>
      <p:sp>
        <p:nvSpPr>
          <p:cNvPr id="3" name="Content Placeholder 2">
            <a:extLst>
              <a:ext uri="{FF2B5EF4-FFF2-40B4-BE49-F238E27FC236}">
                <a16:creationId xmlns:a16="http://schemas.microsoft.com/office/drawing/2014/main" id="{F10634BD-3427-2639-028F-449CE5DEB25D}"/>
              </a:ext>
            </a:extLst>
          </p:cNvPr>
          <p:cNvSpPr>
            <a:spLocks noGrp="1"/>
          </p:cNvSpPr>
          <p:nvPr>
            <p:ph idx="1"/>
          </p:nvPr>
        </p:nvSpPr>
        <p:spPr/>
        <p:txBody>
          <a:bodyPr>
            <a:normAutofit fontScale="85000" lnSpcReduction="20000"/>
          </a:bodyPr>
          <a:lstStyle/>
          <a:p>
            <a:r>
              <a:rPr lang="en-US" dirty="0"/>
              <a:t>This semester you will have discussions in VIVI-SD rather than breakout rooms</a:t>
            </a:r>
          </a:p>
          <a:p>
            <a:endParaRPr lang="en-US" dirty="0"/>
          </a:p>
          <a:p>
            <a:r>
              <a:rPr lang="en-US" dirty="0"/>
              <a:t>With your classmates</a:t>
            </a:r>
          </a:p>
          <a:p>
            <a:r>
              <a:rPr lang="en-US" dirty="0"/>
              <a:t>Organized by “Virtual Ryan”</a:t>
            </a:r>
          </a:p>
          <a:p>
            <a:pPr lvl="1"/>
            <a:r>
              <a:rPr lang="en-US" dirty="0"/>
              <a:t>Starts off and scaffolds your conversations</a:t>
            </a:r>
          </a:p>
          <a:p>
            <a:pPr lvl="1"/>
            <a:r>
              <a:rPr lang="en-US" dirty="0"/>
              <a:t>Not yet as impressive as we hope to make it</a:t>
            </a:r>
          </a:p>
          <a:p>
            <a:pPr lvl="1"/>
            <a:r>
              <a:rPr lang="en-US" dirty="0"/>
              <a:t>This semester’s data will build next semester’s adaptivity</a:t>
            </a:r>
          </a:p>
          <a:p>
            <a:endParaRPr lang="en-US" dirty="0"/>
          </a:p>
          <a:p>
            <a:r>
              <a:rPr lang="en-US" dirty="0"/>
              <a:t>You will have until the due date to schedule and conduct these discussions</a:t>
            </a:r>
          </a:p>
          <a:p>
            <a:endParaRPr lang="en-US" dirty="0"/>
          </a:p>
        </p:txBody>
      </p:sp>
    </p:spTree>
    <p:extLst>
      <p:ext uri="{BB962C8B-B14F-4D97-AF65-F5344CB8AC3E}">
        <p14:creationId xmlns:p14="http://schemas.microsoft.com/office/powerpoint/2010/main" val="1246870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440680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83CAF-7DCA-03C7-48F5-91A125841B1D}"/>
              </a:ext>
            </a:extLst>
          </p:cNvPr>
          <p:cNvSpPr>
            <a:spLocks noGrp="1"/>
          </p:cNvSpPr>
          <p:nvPr>
            <p:ph type="title"/>
          </p:nvPr>
        </p:nvSpPr>
        <p:spPr/>
        <p:txBody>
          <a:bodyPr/>
          <a:lstStyle/>
          <a:p>
            <a:r>
              <a:rPr lang="en-US" dirty="0"/>
              <a:t>VIVI-SD</a:t>
            </a:r>
          </a:p>
        </p:txBody>
      </p:sp>
      <p:sp>
        <p:nvSpPr>
          <p:cNvPr id="3" name="Content Placeholder 2">
            <a:extLst>
              <a:ext uri="{FF2B5EF4-FFF2-40B4-BE49-F238E27FC236}">
                <a16:creationId xmlns:a16="http://schemas.microsoft.com/office/drawing/2014/main" id="{309265C4-7F11-7757-1E13-86D8D9354F4E}"/>
              </a:ext>
            </a:extLst>
          </p:cNvPr>
          <p:cNvSpPr>
            <a:spLocks noGrp="1"/>
          </p:cNvSpPr>
          <p:nvPr>
            <p:ph idx="1"/>
          </p:nvPr>
        </p:nvSpPr>
        <p:spPr/>
        <p:txBody>
          <a:bodyPr>
            <a:normAutofit fontScale="92500" lnSpcReduction="20000"/>
          </a:bodyPr>
          <a:lstStyle/>
          <a:p>
            <a:r>
              <a:rPr lang="en-US" dirty="0"/>
              <a:t>Please form a VIVI-SD group of 3 and email cfporter@gse.upenn.edu to let her know your group</a:t>
            </a:r>
          </a:p>
          <a:p>
            <a:endParaRPr lang="en-US" dirty="0"/>
          </a:p>
          <a:p>
            <a:r>
              <a:rPr lang="en-US" dirty="0"/>
              <a:t>Do this ASAP</a:t>
            </a:r>
          </a:p>
          <a:p>
            <a:endParaRPr lang="en-US" dirty="0"/>
          </a:p>
          <a:p>
            <a:r>
              <a:rPr lang="en-US" dirty="0"/>
              <a:t>If you don’t know folks on the class, post to the </a:t>
            </a:r>
            <a:r>
              <a:rPr lang="en-US" dirty="0" err="1"/>
              <a:t>JeepyTA</a:t>
            </a:r>
            <a:r>
              <a:rPr lang="en-US" dirty="0"/>
              <a:t> forum</a:t>
            </a:r>
          </a:p>
          <a:p>
            <a:r>
              <a:rPr lang="en-US" dirty="0"/>
              <a:t>If you still can’t find people to partner with, re-post and tag me</a:t>
            </a:r>
          </a:p>
          <a:p>
            <a:endParaRPr lang="en-US" dirty="0"/>
          </a:p>
          <a:p>
            <a:pPr marL="0" indent="0">
              <a:buNone/>
            </a:pPr>
            <a:endParaRPr lang="en-US" dirty="0"/>
          </a:p>
        </p:txBody>
      </p:sp>
    </p:spTree>
    <p:extLst>
      <p:ext uri="{BB962C8B-B14F-4D97-AF65-F5344CB8AC3E}">
        <p14:creationId xmlns:p14="http://schemas.microsoft.com/office/powerpoint/2010/main" val="665174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p:txBody>
          <a:bodyPr>
            <a:normAutofit/>
          </a:bodyPr>
          <a:lstStyle/>
          <a:p>
            <a:r>
              <a:rPr lang="en-US" dirty="0"/>
              <a:t>System Review</a:t>
            </a:r>
          </a:p>
          <a:p>
            <a:endParaRPr lang="en-US" dirty="0"/>
          </a:p>
          <a:p>
            <a:r>
              <a:rPr lang="en-US" dirty="0"/>
              <a:t>Semester Paper</a:t>
            </a:r>
          </a:p>
          <a:p>
            <a:endParaRPr lang="en-US" dirty="0"/>
          </a:p>
          <a:p>
            <a:r>
              <a:rPr lang="en-US" dirty="0"/>
              <a:t>Let’s take a quick look at each</a:t>
            </a:r>
          </a:p>
          <a:p>
            <a:endParaRPr lang="en-US" dirty="0"/>
          </a:p>
          <a:p>
            <a:r>
              <a:rPr lang="en-US" dirty="0"/>
              <a:t>Any questions?</a:t>
            </a:r>
          </a:p>
          <a:p>
            <a:endParaRPr lang="en-US" dirty="0"/>
          </a:p>
          <a:p>
            <a:pPr marL="0" indent="0">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3E5313-CB9C-162B-5124-E9CDAB2F57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A5B2D2-6F07-45F0-38CB-E7324BD2A81A}"/>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9D9E9927-554B-6AA7-C4FA-B384E4DC182B}"/>
              </a:ext>
            </a:extLst>
          </p:cNvPr>
          <p:cNvSpPr>
            <a:spLocks noGrp="1"/>
          </p:cNvSpPr>
          <p:nvPr>
            <p:ph idx="1"/>
          </p:nvPr>
        </p:nvSpPr>
        <p:spPr/>
        <p:txBody>
          <a:bodyPr>
            <a:normAutofit lnSpcReduction="10000"/>
          </a:bodyPr>
          <a:lstStyle/>
          <a:p>
            <a:r>
              <a:rPr lang="en-US" dirty="0"/>
              <a:t>Note that you have to select a topic for your System Review paper really soon</a:t>
            </a:r>
          </a:p>
          <a:p>
            <a:endParaRPr lang="en-US" dirty="0"/>
          </a:p>
          <a:p>
            <a:r>
              <a:rPr lang="en-US" dirty="0"/>
              <a:t>Summer classes have a very condensed schedule compared to Spring/Fall classes</a:t>
            </a:r>
          </a:p>
          <a:p>
            <a:endParaRPr lang="en-US" dirty="0"/>
          </a:p>
          <a:p>
            <a:r>
              <a:rPr lang="en-US" dirty="0"/>
              <a:t>Don’t worry! There aren’t really any wrong choices for your topic (if you stick to the suggested list)</a:t>
            </a:r>
          </a:p>
          <a:p>
            <a:pPr marL="0" indent="0">
              <a:buNone/>
            </a:pPr>
            <a:endParaRPr lang="en-US" dirty="0"/>
          </a:p>
        </p:txBody>
      </p:sp>
    </p:spTree>
    <p:extLst>
      <p:ext uri="{BB962C8B-B14F-4D97-AF65-F5344CB8AC3E}">
        <p14:creationId xmlns:p14="http://schemas.microsoft.com/office/powerpoint/2010/main" val="1145739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Due Dates</a:t>
            </a:r>
          </a:p>
        </p:txBody>
      </p:sp>
      <p:sp>
        <p:nvSpPr>
          <p:cNvPr id="3" name="Content Placeholder 2"/>
          <p:cNvSpPr>
            <a:spLocks noGrp="1"/>
          </p:cNvSpPr>
          <p:nvPr>
            <p:ph idx="1"/>
          </p:nvPr>
        </p:nvSpPr>
        <p:spPr/>
        <p:txBody>
          <a:bodyPr>
            <a:normAutofit/>
          </a:bodyPr>
          <a:lstStyle/>
          <a:p>
            <a:r>
              <a:rPr lang="en-US" dirty="0"/>
              <a:t>Please try to meet all homework due dates </a:t>
            </a:r>
          </a:p>
          <a:p>
            <a:endParaRPr lang="en-US" dirty="0"/>
          </a:p>
          <a:p>
            <a:r>
              <a:rPr lang="en-US" dirty="0"/>
              <a:t>Given the state of the world these days, I intend to be more flexible than usual on extensions – but please note that the Summer grading schedule is a little unforgiving</a:t>
            </a:r>
          </a:p>
          <a:p>
            <a:pPr lvl="1"/>
            <a:r>
              <a:rPr lang="en-US" dirty="0"/>
              <a:t>Extensions can easily turn into incompletes</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892389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Plagiarism and Cheating: </a:t>
            </a:r>
            <a:br>
              <a:rPr lang="en-US" dirty="0"/>
            </a:br>
            <a:r>
              <a:rPr lang="en-US" dirty="0"/>
              <a:t>Boilerplate Slide</a:t>
            </a:r>
          </a:p>
        </p:txBody>
      </p:sp>
      <p:sp>
        <p:nvSpPr>
          <p:cNvPr id="3" name="Content Placeholder 2"/>
          <p:cNvSpPr>
            <a:spLocks noGrp="1"/>
          </p:cNvSpPr>
          <p:nvPr>
            <p:ph idx="1"/>
          </p:nvPr>
        </p:nvSpPr>
        <p:spPr/>
        <p:txBody>
          <a:bodyPr>
            <a:normAutofit/>
          </a:bodyPr>
          <a:lstStyle/>
          <a:p>
            <a:r>
              <a:rPr lang="en-US" dirty="0"/>
              <a:t>Don’t do it</a:t>
            </a:r>
          </a:p>
          <a:p>
            <a:endParaRPr lang="en-US" dirty="0"/>
          </a:p>
          <a:p>
            <a:r>
              <a:rPr lang="en-US" dirty="0"/>
              <a:t>If you have any questions about what it is, talk to me </a:t>
            </a:r>
            <a:r>
              <a:rPr lang="en-US" b="1" i="1" dirty="0"/>
              <a:t>before</a:t>
            </a:r>
            <a:r>
              <a:rPr lang="en-US" dirty="0"/>
              <a:t> you turn in an assignment that involves either of these</a:t>
            </a:r>
          </a:p>
          <a:p>
            <a:endParaRPr lang="en-US" dirty="0"/>
          </a:p>
          <a:p>
            <a:r>
              <a:rPr lang="en-US" dirty="0"/>
              <a:t>University regulations will be followed to the letter</a:t>
            </a:r>
          </a:p>
          <a:p>
            <a:endParaRPr lang="en-US" dirty="0"/>
          </a:p>
        </p:txBody>
      </p:sp>
    </p:spTree>
    <p:extLst>
      <p:ext uri="{BB962C8B-B14F-4D97-AF65-F5344CB8AC3E}">
        <p14:creationId xmlns:p14="http://schemas.microsoft.com/office/powerpoint/2010/main" val="875533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Plagiarism and Cheating: </a:t>
            </a:r>
            <a:br>
              <a:rPr lang="en-US" dirty="0"/>
            </a:br>
            <a:r>
              <a:rPr lang="en-US" dirty="0"/>
              <a:t>Note</a:t>
            </a:r>
          </a:p>
        </p:txBody>
      </p:sp>
      <p:sp>
        <p:nvSpPr>
          <p:cNvPr id="3" name="Content Placeholder 2"/>
          <p:cNvSpPr>
            <a:spLocks noGrp="1"/>
          </p:cNvSpPr>
          <p:nvPr>
            <p:ph idx="1"/>
          </p:nvPr>
        </p:nvSpPr>
        <p:spPr/>
        <p:txBody>
          <a:bodyPr>
            <a:normAutofit/>
          </a:bodyPr>
          <a:lstStyle/>
          <a:p>
            <a:r>
              <a:rPr lang="en-US" dirty="0"/>
              <a:t>Having said that </a:t>
            </a:r>
          </a:p>
          <a:p>
            <a:endParaRPr lang="en-US" dirty="0"/>
          </a:p>
          <a:p>
            <a:r>
              <a:rPr lang="en-US" dirty="0"/>
              <a:t>I will not be a stickler on use of quotation marks, etc.</a:t>
            </a:r>
          </a:p>
          <a:p>
            <a:r>
              <a:rPr lang="en-US" dirty="0"/>
              <a:t>Just make sure it’s clear what are your ideas, and what comes from someone else</a:t>
            </a:r>
          </a:p>
          <a:p>
            <a:endParaRPr lang="en-US" dirty="0"/>
          </a:p>
        </p:txBody>
      </p:sp>
    </p:spTree>
    <p:extLst>
      <p:ext uri="{BB962C8B-B14F-4D97-AF65-F5344CB8AC3E}">
        <p14:creationId xmlns:p14="http://schemas.microsoft.com/office/powerpoint/2010/main" val="3257510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3E8BD-6397-65F2-4AC7-9304D8D120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9F8537-2B48-3930-936E-54DA5B06D5DA}"/>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A537B08B-13C7-E42E-04C5-166B75FD12CC}"/>
              </a:ext>
            </a:extLst>
          </p:cNvPr>
          <p:cNvPicPr>
            <a:picLocks noChangeAspect="1"/>
          </p:cNvPicPr>
          <p:nvPr/>
        </p:nvPicPr>
        <p:blipFill>
          <a:blip r:embed="rId3"/>
          <a:stretch>
            <a:fillRect/>
          </a:stretch>
        </p:blipFill>
        <p:spPr>
          <a:xfrm>
            <a:off x="76201" y="0"/>
            <a:ext cx="9075796" cy="6126163"/>
          </a:xfrm>
          <a:prstGeom prst="rect">
            <a:avLst/>
          </a:prstGeom>
        </p:spPr>
      </p:pic>
    </p:spTree>
    <p:extLst>
      <p:ext uri="{BB962C8B-B14F-4D97-AF65-F5344CB8AC3E}">
        <p14:creationId xmlns:p14="http://schemas.microsoft.com/office/powerpoint/2010/main" val="2539458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a:t>
            </a:r>
          </a:p>
        </p:txBody>
      </p:sp>
      <p:sp>
        <p:nvSpPr>
          <p:cNvPr id="3" name="Content Placeholder 2"/>
          <p:cNvSpPr>
            <a:spLocks noGrp="1"/>
          </p:cNvSpPr>
          <p:nvPr>
            <p:ph idx="1"/>
          </p:nvPr>
        </p:nvSpPr>
        <p:spPr>
          <a:xfrm>
            <a:off x="457200" y="1600200"/>
            <a:ext cx="8686800" cy="5105400"/>
          </a:xfrm>
        </p:spPr>
        <p:txBody>
          <a:bodyPr>
            <a:normAutofit/>
          </a:bodyPr>
          <a:lstStyle/>
          <a:p>
            <a:r>
              <a:rPr lang="en-US" dirty="0"/>
              <a:t>System Review (25% of grade)</a:t>
            </a:r>
          </a:p>
          <a:p>
            <a:r>
              <a:rPr lang="en-US" dirty="0"/>
              <a:t>Semester Paper Prospectus (14% of grade)</a:t>
            </a:r>
          </a:p>
          <a:p>
            <a:r>
              <a:rPr lang="en-US" dirty="0"/>
              <a:t>Semester Paper (25% of grade)</a:t>
            </a:r>
          </a:p>
          <a:p>
            <a:r>
              <a:rPr lang="en-US" dirty="0"/>
              <a:t>Synchronous Discussions/VIVI-SD (16% of grade)</a:t>
            </a:r>
          </a:p>
          <a:p>
            <a:r>
              <a:rPr lang="en-US" dirty="0"/>
              <a:t>Other Participation (20% of grade)</a:t>
            </a:r>
          </a:p>
          <a:p>
            <a:endParaRPr lang="en-US" dirty="0"/>
          </a:p>
          <a:p>
            <a:r>
              <a:rPr lang="en-US" dirty="0"/>
              <a:t>Note that posting responses to other students’ assignments is part of your grade for System Review and Semester Paper!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Accommodations for Students with Disabilities</a:t>
            </a:r>
          </a:p>
        </p:txBody>
      </p:sp>
      <p:sp>
        <p:nvSpPr>
          <p:cNvPr id="3" name="Content Placeholder 2"/>
          <p:cNvSpPr>
            <a:spLocks noGrp="1"/>
          </p:cNvSpPr>
          <p:nvPr>
            <p:ph idx="1"/>
          </p:nvPr>
        </p:nvSpPr>
        <p:spPr/>
        <p:txBody>
          <a:bodyPr/>
          <a:lstStyle/>
          <a:p>
            <a:r>
              <a:rPr lang="en-US" dirty="0"/>
              <a:t>Please email me to set up a meeting so we can best accommodate you</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get in touch with me</a:t>
            </a:r>
          </a:p>
        </p:txBody>
      </p:sp>
      <p:sp>
        <p:nvSpPr>
          <p:cNvPr id="3" name="Content Placeholder 2"/>
          <p:cNvSpPr>
            <a:spLocks noGrp="1"/>
          </p:cNvSpPr>
          <p:nvPr>
            <p:ph idx="1"/>
          </p:nvPr>
        </p:nvSpPr>
        <p:spPr>
          <a:xfrm>
            <a:off x="457200" y="1600200"/>
            <a:ext cx="8763000" cy="5105400"/>
          </a:xfrm>
        </p:spPr>
        <p:txBody>
          <a:bodyPr>
            <a:normAutofit fontScale="92500" lnSpcReduction="20000"/>
          </a:bodyPr>
          <a:lstStyle/>
          <a:p>
            <a:r>
              <a:rPr lang="en-US" dirty="0"/>
              <a:t>Post to the forum</a:t>
            </a:r>
          </a:p>
          <a:p>
            <a:pPr lvl="1"/>
            <a:r>
              <a:rPr lang="en-US" dirty="0"/>
              <a:t>Strongly preferred for all questions that could be of interest to other students; fastest response</a:t>
            </a:r>
          </a:p>
          <a:p>
            <a:r>
              <a:rPr lang="en-US" dirty="0"/>
              <a:t>Come to office hours</a:t>
            </a:r>
          </a:p>
          <a:p>
            <a:pPr lvl="1"/>
            <a:r>
              <a:rPr lang="en-US" dirty="0"/>
              <a:t>5p-6p Mondays USA Eastern</a:t>
            </a:r>
          </a:p>
          <a:p>
            <a:pPr lvl="1"/>
            <a:r>
              <a:rPr lang="en-US" dirty="0"/>
              <a:t>905-10a Wednesdays USA Eastern</a:t>
            </a:r>
          </a:p>
          <a:p>
            <a:r>
              <a:rPr lang="en-US" sz="3000" dirty="0"/>
              <a:t>Set up a virtual meeting penn.learninganalytics@gmail.com</a:t>
            </a:r>
          </a:p>
          <a:p>
            <a:r>
              <a:rPr lang="en-US" sz="3000" dirty="0"/>
              <a:t>Questions on grades or late </a:t>
            </a:r>
            <a:r>
              <a:rPr lang="en-US" sz="3000" dirty="0" err="1"/>
              <a:t>handins</a:t>
            </a:r>
            <a:r>
              <a:rPr lang="en-US" sz="3000" dirty="0"/>
              <a:t> </a:t>
            </a:r>
            <a:r>
              <a:rPr lang="en-US" sz="3000" dirty="0">
                <a:hlinkClick r:id="rId2"/>
              </a:rPr>
              <a:t>rybaker@upenn.edu</a:t>
            </a:r>
            <a:endParaRPr lang="en-US" sz="3000" dirty="0"/>
          </a:p>
          <a:p>
            <a:pPr lvl="1"/>
            <a:endParaRPr lang="en-US" dirty="0"/>
          </a:p>
          <a:p>
            <a:r>
              <a:rPr lang="en-US" dirty="0"/>
              <a:t>Use the right approach, get a much faster response</a:t>
            </a:r>
          </a:p>
          <a:p>
            <a:pPr lvl="1"/>
            <a:endParaRPr lang="en-US" dirty="0"/>
          </a:p>
        </p:txBody>
      </p:sp>
    </p:spTree>
    <p:extLst>
      <p:ext uri="{BB962C8B-B14F-4D97-AF65-F5344CB8AC3E}">
        <p14:creationId xmlns:p14="http://schemas.microsoft.com/office/powerpoint/2010/main" val="3186710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86EFC-522B-DBF5-17FA-636584002B4D}"/>
              </a:ext>
            </a:extLst>
          </p:cNvPr>
          <p:cNvSpPr>
            <a:spLocks noGrp="1"/>
          </p:cNvSpPr>
          <p:nvPr>
            <p:ph type="title"/>
          </p:nvPr>
        </p:nvSpPr>
        <p:spPr/>
        <p:txBody>
          <a:bodyPr/>
          <a:lstStyle/>
          <a:p>
            <a:r>
              <a:rPr lang="en-US" dirty="0"/>
              <a:t>Your instructor</a:t>
            </a:r>
          </a:p>
        </p:txBody>
      </p:sp>
      <p:sp>
        <p:nvSpPr>
          <p:cNvPr id="3" name="Content Placeholder 2">
            <a:extLst>
              <a:ext uri="{FF2B5EF4-FFF2-40B4-BE49-F238E27FC236}">
                <a16:creationId xmlns:a16="http://schemas.microsoft.com/office/drawing/2014/main" id="{706FB792-AE4C-9DBC-D4E8-7B07E8D5C1F2}"/>
              </a:ext>
            </a:extLst>
          </p:cNvPr>
          <p:cNvSpPr>
            <a:spLocks noGrp="1"/>
          </p:cNvSpPr>
          <p:nvPr>
            <p:ph idx="1"/>
          </p:nvPr>
        </p:nvSpPr>
        <p:spPr/>
        <p:txBody>
          <a:bodyPr/>
          <a:lstStyle/>
          <a:p>
            <a:r>
              <a:rPr lang="en-US" dirty="0"/>
              <a:t>Ryan Baker</a:t>
            </a:r>
          </a:p>
        </p:txBody>
      </p:sp>
    </p:spTree>
    <p:extLst>
      <p:ext uri="{BB962C8B-B14F-4D97-AF65-F5344CB8AC3E}">
        <p14:creationId xmlns:p14="http://schemas.microsoft.com/office/powerpoint/2010/main" val="36495888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Forums</a:t>
            </a:r>
          </a:p>
        </p:txBody>
      </p:sp>
      <p:sp>
        <p:nvSpPr>
          <p:cNvPr id="3" name="Content Placeholder 2"/>
          <p:cNvSpPr>
            <a:spLocks noGrp="1"/>
          </p:cNvSpPr>
          <p:nvPr>
            <p:ph idx="1"/>
          </p:nvPr>
        </p:nvSpPr>
        <p:spPr/>
        <p:txBody>
          <a:bodyPr>
            <a:normAutofit/>
          </a:bodyPr>
          <a:lstStyle/>
          <a:p>
            <a:r>
              <a:rPr lang="en-US" dirty="0"/>
              <a:t>Before emailing me, if you have a question or comment of general interest for the class</a:t>
            </a:r>
          </a:p>
          <a:p>
            <a:endParaRPr lang="en-US" dirty="0"/>
          </a:p>
          <a:p>
            <a:r>
              <a:rPr lang="en-US" dirty="0"/>
              <a:t>Post to the </a:t>
            </a:r>
            <a:r>
              <a:rPr lang="en-US" dirty="0" err="1"/>
              <a:t>JeepyTA</a:t>
            </a:r>
            <a:r>
              <a:rPr lang="en-US" dirty="0"/>
              <a:t> forum</a:t>
            </a:r>
          </a:p>
          <a:p>
            <a:pPr lvl="1"/>
            <a:r>
              <a:rPr lang="en-US" dirty="0" err="1"/>
              <a:t>JeepyTA</a:t>
            </a:r>
            <a:r>
              <a:rPr lang="en-US" dirty="0"/>
              <a:t> may have useful thoughts</a:t>
            </a:r>
          </a:p>
          <a:p>
            <a:pPr lvl="1"/>
            <a:r>
              <a:rPr lang="en-US" dirty="0"/>
              <a:t>One of your classmates may have useful thoughts</a:t>
            </a:r>
          </a:p>
          <a:p>
            <a:pPr lvl="1"/>
            <a:r>
              <a:rPr lang="en-US" dirty="0"/>
              <a:t>I will read it faster than my email</a:t>
            </a:r>
          </a:p>
          <a:p>
            <a:pPr lvl="1"/>
            <a:endParaRPr lang="en-US" dirty="0"/>
          </a:p>
        </p:txBody>
      </p:sp>
    </p:spTree>
    <p:extLst>
      <p:ext uri="{BB962C8B-B14F-4D97-AF65-F5344CB8AC3E}">
        <p14:creationId xmlns:p14="http://schemas.microsoft.com/office/powerpoint/2010/main" val="4148681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Any questions on the syllabus, schedule, or administrative topics?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normAutofit fontScale="92500" lnSpcReduction="20000"/>
          </a:bodyPr>
          <a:lstStyle/>
          <a:p>
            <a:r>
              <a:rPr lang="en-US" dirty="0"/>
              <a:t>Please introduce yourselves!</a:t>
            </a:r>
          </a:p>
          <a:p>
            <a:endParaRPr lang="en-US" dirty="0"/>
          </a:p>
          <a:p>
            <a:r>
              <a:rPr lang="en-US" dirty="0"/>
              <a:t>Your name</a:t>
            </a:r>
          </a:p>
          <a:p>
            <a:r>
              <a:rPr lang="en-US" dirty="0"/>
              <a:t>Your preferred pronoun (completely optional)</a:t>
            </a:r>
          </a:p>
          <a:p>
            <a:r>
              <a:rPr lang="en-US" dirty="0"/>
              <a:t>What program you’re studying in </a:t>
            </a:r>
          </a:p>
          <a:p>
            <a:r>
              <a:rPr lang="en-US" dirty="0"/>
              <a:t>What your current job is (if you have one)</a:t>
            </a:r>
          </a:p>
          <a:p>
            <a:r>
              <a:rPr lang="en-US" dirty="0"/>
              <a:t>Have you ever used or worked on an adaptive learning system before?</a:t>
            </a:r>
          </a:p>
          <a:p>
            <a:r>
              <a:rPr lang="en-US" dirty="0"/>
              <a:t>Why are adaptive learning systems of interest to you?</a:t>
            </a:r>
          </a:p>
          <a:p>
            <a:endParaRPr lang="en-US" dirty="0"/>
          </a:p>
        </p:txBody>
      </p:sp>
    </p:spTree>
    <p:extLst>
      <p:ext uri="{BB962C8B-B14F-4D97-AF65-F5344CB8AC3E}">
        <p14:creationId xmlns:p14="http://schemas.microsoft.com/office/powerpoint/2010/main" val="1270151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5E17-BA06-41F1-B4ED-447D64C7F803}"/>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157EB760-41EC-498E-AB92-0EA9AC9C12F7}"/>
              </a:ext>
            </a:extLst>
          </p:cNvPr>
          <p:cNvSpPr>
            <a:spLocks noGrp="1"/>
          </p:cNvSpPr>
          <p:nvPr>
            <p:ph idx="1"/>
          </p:nvPr>
        </p:nvSpPr>
        <p:spPr/>
        <p:txBody>
          <a:bodyPr/>
          <a:lstStyle/>
          <a:p>
            <a:r>
              <a:rPr lang="en-US" dirty="0"/>
              <a:t>I look forward to learning from all of you over the course of </a:t>
            </a:r>
            <a:r>
              <a:rPr lang="en-US"/>
              <a:t>this semester!</a:t>
            </a:r>
          </a:p>
        </p:txBody>
      </p:sp>
    </p:spTree>
    <p:extLst>
      <p:ext uri="{BB962C8B-B14F-4D97-AF65-F5344CB8AC3E}">
        <p14:creationId xmlns:p14="http://schemas.microsoft.com/office/powerpoint/2010/main" val="30408087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45E9F-4F53-4C6E-84AE-AB31367A235B}"/>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42B60CBE-1401-4359-9500-CF14C8DF5DD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911134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1CBEA-D9D6-568D-A600-E3C49195A26F}"/>
              </a:ext>
            </a:extLst>
          </p:cNvPr>
          <p:cNvSpPr>
            <a:spLocks noGrp="1"/>
          </p:cNvSpPr>
          <p:nvPr>
            <p:ph type="title"/>
          </p:nvPr>
        </p:nvSpPr>
        <p:spPr/>
        <p:txBody>
          <a:bodyPr/>
          <a:lstStyle/>
          <a:p>
            <a:r>
              <a:rPr lang="en-US" dirty="0"/>
              <a:t>Upcoming Dates</a:t>
            </a:r>
          </a:p>
        </p:txBody>
      </p:sp>
      <p:sp>
        <p:nvSpPr>
          <p:cNvPr id="3" name="Content Placeholder 2">
            <a:extLst>
              <a:ext uri="{FF2B5EF4-FFF2-40B4-BE49-F238E27FC236}">
                <a16:creationId xmlns:a16="http://schemas.microsoft.com/office/drawing/2014/main" id="{5D3139C9-508E-863C-DB43-0B236B8B5046}"/>
              </a:ext>
            </a:extLst>
          </p:cNvPr>
          <p:cNvSpPr>
            <a:spLocks noGrp="1"/>
          </p:cNvSpPr>
          <p:nvPr>
            <p:ph idx="1"/>
          </p:nvPr>
        </p:nvSpPr>
        <p:spPr/>
        <p:txBody>
          <a:bodyPr>
            <a:normAutofit fontScale="92500" lnSpcReduction="20000"/>
          </a:bodyPr>
          <a:lstStyle/>
          <a:p>
            <a:r>
              <a:rPr lang="en-US" dirty="0"/>
              <a:t>June 6 Knowledge Tracing and Mastery Learning AMA</a:t>
            </a:r>
          </a:p>
          <a:p>
            <a:r>
              <a:rPr lang="en-US" dirty="0"/>
              <a:t>June 10 System Review first task due (sign up for learning system)</a:t>
            </a:r>
          </a:p>
          <a:p>
            <a:r>
              <a:rPr lang="en-US" dirty="0"/>
              <a:t>June 12 VIVI-SD 1 due</a:t>
            </a:r>
          </a:p>
          <a:p>
            <a:r>
              <a:rPr lang="en-US" dirty="0"/>
              <a:t>June 13 Knowledge Graphs and Prerequisite Tracing AMA</a:t>
            </a:r>
          </a:p>
          <a:p>
            <a:r>
              <a:rPr lang="en-US" dirty="0"/>
              <a:t>June 19 – VIVI-SD 2 due</a:t>
            </a:r>
          </a:p>
          <a:p>
            <a:r>
              <a:rPr lang="en-US" dirty="0"/>
              <a:t>June 20 Memory Optimization and Spiraling Review AMA</a:t>
            </a:r>
          </a:p>
          <a:p>
            <a:endParaRPr lang="en-US" dirty="0"/>
          </a:p>
        </p:txBody>
      </p:sp>
    </p:spTree>
    <p:extLst>
      <p:ext uri="{BB962C8B-B14F-4D97-AF65-F5344CB8AC3E}">
        <p14:creationId xmlns:p14="http://schemas.microsoft.com/office/powerpoint/2010/main" val="15596307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0055F-41BE-7608-C5B9-89FB15C22236}"/>
              </a:ext>
            </a:extLst>
          </p:cNvPr>
          <p:cNvSpPr>
            <a:spLocks noGrp="1"/>
          </p:cNvSpPr>
          <p:nvPr>
            <p:ph type="title"/>
          </p:nvPr>
        </p:nvSpPr>
        <p:spPr/>
        <p:txBody>
          <a:bodyPr>
            <a:normAutofit/>
          </a:bodyPr>
          <a:lstStyle/>
          <a:p>
            <a:r>
              <a:rPr lang="en-US" dirty="0"/>
              <a:t>If you haven’t</a:t>
            </a:r>
          </a:p>
        </p:txBody>
      </p:sp>
      <p:sp>
        <p:nvSpPr>
          <p:cNvPr id="3" name="Content Placeholder 2">
            <a:extLst>
              <a:ext uri="{FF2B5EF4-FFF2-40B4-BE49-F238E27FC236}">
                <a16:creationId xmlns:a16="http://schemas.microsoft.com/office/drawing/2014/main" id="{DB76F762-10E3-D01C-B0E6-21BE35655AAB}"/>
              </a:ext>
            </a:extLst>
          </p:cNvPr>
          <p:cNvSpPr>
            <a:spLocks noGrp="1"/>
          </p:cNvSpPr>
          <p:nvPr>
            <p:ph idx="1"/>
          </p:nvPr>
        </p:nvSpPr>
        <p:spPr/>
        <p:txBody>
          <a:bodyPr>
            <a:normAutofit/>
          </a:bodyPr>
          <a:lstStyle/>
          <a:p>
            <a:r>
              <a:rPr lang="en-US" dirty="0"/>
              <a:t>Watched week 1 videos</a:t>
            </a:r>
          </a:p>
          <a:p>
            <a:r>
              <a:rPr lang="en-US" dirty="0"/>
              <a:t>Completed week 1 interactive video</a:t>
            </a:r>
          </a:p>
          <a:p>
            <a:endParaRPr lang="en-US" dirty="0"/>
          </a:p>
          <a:p>
            <a:r>
              <a:rPr lang="en-US" dirty="0"/>
              <a:t>Go ahead and do so</a:t>
            </a:r>
          </a:p>
          <a:p>
            <a:r>
              <a:rPr lang="en-US" dirty="0"/>
              <a:t>I’ll hang out here</a:t>
            </a:r>
          </a:p>
        </p:txBody>
      </p:sp>
    </p:spTree>
    <p:extLst>
      <p:ext uri="{BB962C8B-B14F-4D97-AF65-F5344CB8AC3E}">
        <p14:creationId xmlns:p14="http://schemas.microsoft.com/office/powerpoint/2010/main" val="956717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6474F-7C24-4598-A3EA-671245848665}"/>
              </a:ext>
            </a:extLst>
          </p:cNvPr>
          <p:cNvSpPr>
            <a:spLocks noGrp="1"/>
          </p:cNvSpPr>
          <p:nvPr>
            <p:ph type="title"/>
          </p:nvPr>
        </p:nvSpPr>
        <p:spPr/>
        <p:txBody>
          <a:bodyPr/>
          <a:lstStyle/>
          <a:p>
            <a:r>
              <a:rPr lang="en-US" dirty="0"/>
              <a:t>Your course assistant</a:t>
            </a:r>
          </a:p>
        </p:txBody>
      </p:sp>
      <p:sp>
        <p:nvSpPr>
          <p:cNvPr id="3" name="Content Placeholder 2">
            <a:extLst>
              <a:ext uri="{FF2B5EF4-FFF2-40B4-BE49-F238E27FC236}">
                <a16:creationId xmlns:a16="http://schemas.microsoft.com/office/drawing/2014/main" id="{11FEBA72-C835-A871-2E00-522FB139A178}"/>
              </a:ext>
            </a:extLst>
          </p:cNvPr>
          <p:cNvSpPr>
            <a:spLocks noGrp="1"/>
          </p:cNvSpPr>
          <p:nvPr>
            <p:ph idx="1"/>
          </p:nvPr>
        </p:nvSpPr>
        <p:spPr/>
        <p:txBody>
          <a:bodyPr/>
          <a:lstStyle/>
          <a:p>
            <a:r>
              <a:rPr lang="en-US" dirty="0"/>
              <a:t>Chelsea Porter</a:t>
            </a:r>
          </a:p>
        </p:txBody>
      </p:sp>
    </p:spTree>
    <p:extLst>
      <p:ext uri="{BB962C8B-B14F-4D97-AF65-F5344CB8AC3E}">
        <p14:creationId xmlns:p14="http://schemas.microsoft.com/office/powerpoint/2010/main" val="3255152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Goals</a:t>
            </a:r>
          </a:p>
        </p:txBody>
      </p:sp>
      <p:sp>
        <p:nvSpPr>
          <p:cNvPr id="3" name="Content Placeholder 2"/>
          <p:cNvSpPr>
            <a:spLocks noGrp="1"/>
          </p:cNvSpPr>
          <p:nvPr>
            <p:ph idx="1"/>
          </p:nvPr>
        </p:nvSpPr>
        <p:spPr/>
        <p:txBody>
          <a:bodyPr>
            <a:normAutofit/>
          </a:bodyPr>
          <a:lstStyle/>
          <a:p>
            <a:r>
              <a:rPr lang="en-US" dirty="0"/>
              <a:t>More and more education takes place asynchronously and online, but relatively little asynchronous instruction takes advantage of the technological advancements that have taken place in recent decades, replicating traditional models for instruction online. </a:t>
            </a:r>
          </a:p>
        </p:txBody>
      </p:sp>
    </p:spTree>
    <p:extLst>
      <p:ext uri="{BB962C8B-B14F-4D97-AF65-F5344CB8AC3E}">
        <p14:creationId xmlns:p14="http://schemas.microsoft.com/office/powerpoint/2010/main" val="1742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Goals</a:t>
            </a:r>
          </a:p>
        </p:txBody>
      </p:sp>
      <p:sp>
        <p:nvSpPr>
          <p:cNvPr id="3" name="Content Placeholder 2"/>
          <p:cNvSpPr>
            <a:spLocks noGrp="1"/>
          </p:cNvSpPr>
          <p:nvPr>
            <p:ph idx="1"/>
          </p:nvPr>
        </p:nvSpPr>
        <p:spPr/>
        <p:txBody>
          <a:bodyPr>
            <a:normAutofit/>
          </a:bodyPr>
          <a:lstStyle/>
          <a:p>
            <a:r>
              <a:rPr lang="en-US" dirty="0"/>
              <a:t>In this class, you will learn about the pedagogy and technology of adaptive learning systems (often referred to as intelligent tutoring systems), individualized and personalized technology that helps students construct understanding and develop skill. </a:t>
            </a:r>
          </a:p>
        </p:txBody>
      </p:sp>
    </p:spTree>
    <p:extLst>
      <p:ext uri="{BB962C8B-B14F-4D97-AF65-F5344CB8AC3E}">
        <p14:creationId xmlns:p14="http://schemas.microsoft.com/office/powerpoint/2010/main" val="1974862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Goals</a:t>
            </a:r>
          </a:p>
        </p:txBody>
      </p:sp>
      <p:sp>
        <p:nvSpPr>
          <p:cNvPr id="3" name="Content Placeholder 2"/>
          <p:cNvSpPr>
            <a:spLocks noGrp="1"/>
          </p:cNvSpPr>
          <p:nvPr>
            <p:ph idx="1"/>
          </p:nvPr>
        </p:nvSpPr>
        <p:spPr/>
        <p:txBody>
          <a:bodyPr>
            <a:normAutofit/>
          </a:bodyPr>
          <a:lstStyle/>
          <a:p>
            <a:r>
              <a:rPr lang="en-US" dirty="0"/>
              <a:t>We will read and reflect on both classic and recent papers on this technology, and study many of the successful examples of adaptive learning systems, both systems that have scaled and systems that have failed to scale. </a:t>
            </a:r>
          </a:p>
          <a:p>
            <a:r>
              <a:rPr lang="en-US" dirty="0"/>
              <a:t>We will investigate key methods this type of learning leverages, and key pedagogies it affords. </a:t>
            </a:r>
          </a:p>
        </p:txBody>
      </p:sp>
    </p:spTree>
    <p:extLst>
      <p:ext uri="{BB962C8B-B14F-4D97-AF65-F5344CB8AC3E}">
        <p14:creationId xmlns:p14="http://schemas.microsoft.com/office/powerpoint/2010/main" val="1909702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Stuff</a:t>
            </a:r>
          </a:p>
        </p:txBody>
      </p:sp>
      <p:sp>
        <p:nvSpPr>
          <p:cNvPr id="3" name="Content Placeholder 2"/>
          <p:cNvSpPr>
            <a:spLocks noGrp="1"/>
          </p:cNvSpPr>
          <p:nvPr>
            <p:ph idx="1"/>
          </p:nvPr>
        </p:nvSpPr>
        <p:spPr/>
        <p:txBody>
          <a:bodyPr/>
          <a:lstStyle/>
          <a:p>
            <a:r>
              <a:rPr lang="en-US" dirty="0"/>
              <a:t>Is everyone signed up for class?</a:t>
            </a:r>
          </a:p>
          <a:p>
            <a:endParaRPr lang="en-US" dirty="0"/>
          </a:p>
          <a:p>
            <a:r>
              <a:rPr lang="en-US" dirty="0"/>
              <a:t>If not, and you want to receive credit, please send me an email</a:t>
            </a:r>
          </a:p>
          <a:p>
            <a:endParaRPr lang="en-US" dirty="0"/>
          </a:p>
          <a:p>
            <a:r>
              <a:rPr lang="en-US" dirty="0"/>
              <a:t>If you ARE signed up for this class, and have NOT gotten email from me yet, also please send me an email</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477F42-A2EB-DD9C-31F8-19CD6226D7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D01007-D3B7-4176-2FD3-51561DB83661}"/>
              </a:ext>
            </a:extLst>
          </p:cNvPr>
          <p:cNvSpPr>
            <a:spLocks noGrp="1"/>
          </p:cNvSpPr>
          <p:nvPr>
            <p:ph type="title"/>
          </p:nvPr>
        </p:nvSpPr>
        <p:spPr/>
        <p:txBody>
          <a:bodyPr/>
          <a:lstStyle/>
          <a:p>
            <a:r>
              <a:rPr lang="en-US" dirty="0"/>
              <a:t>Format</a:t>
            </a:r>
          </a:p>
        </p:txBody>
      </p:sp>
      <p:sp>
        <p:nvSpPr>
          <p:cNvPr id="3" name="Content Placeholder 2">
            <a:extLst>
              <a:ext uri="{FF2B5EF4-FFF2-40B4-BE49-F238E27FC236}">
                <a16:creationId xmlns:a16="http://schemas.microsoft.com/office/drawing/2014/main" id="{43B40BEC-F174-7EB5-4B9E-683D45D9BC0F}"/>
              </a:ext>
            </a:extLst>
          </p:cNvPr>
          <p:cNvSpPr>
            <a:spLocks noGrp="1"/>
          </p:cNvSpPr>
          <p:nvPr>
            <p:ph idx="1"/>
          </p:nvPr>
        </p:nvSpPr>
        <p:spPr/>
        <p:txBody>
          <a:bodyPr/>
          <a:lstStyle/>
          <a:p>
            <a:r>
              <a:rPr lang="en-US" dirty="0"/>
              <a:t>Readings</a:t>
            </a:r>
          </a:p>
          <a:p>
            <a:r>
              <a:rPr lang="en-US" dirty="0"/>
              <a:t>Video Lectures and Activities</a:t>
            </a:r>
          </a:p>
          <a:p>
            <a:r>
              <a:rPr lang="en-US" dirty="0"/>
              <a:t>Discussions</a:t>
            </a:r>
          </a:p>
          <a:p>
            <a:r>
              <a:rPr lang="en-US" dirty="0"/>
              <a:t>AMA Sessions</a:t>
            </a:r>
          </a:p>
          <a:p>
            <a:r>
              <a:rPr lang="en-US" dirty="0"/>
              <a:t>Projects</a:t>
            </a:r>
          </a:p>
          <a:p>
            <a:r>
              <a:rPr lang="en-US" dirty="0"/>
              <a:t>Commentary on Projects</a:t>
            </a:r>
          </a:p>
          <a:p>
            <a:endParaRPr lang="en-US" dirty="0"/>
          </a:p>
          <a:p>
            <a:endParaRPr lang="en-US" dirty="0"/>
          </a:p>
        </p:txBody>
      </p:sp>
    </p:spTree>
    <p:extLst>
      <p:ext uri="{BB962C8B-B14F-4D97-AF65-F5344CB8AC3E}">
        <p14:creationId xmlns:p14="http://schemas.microsoft.com/office/powerpoint/2010/main" val="1202037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1101</Words>
  <Application>Microsoft Office PowerPoint</Application>
  <PresentationFormat>On-screen Show (4:3)</PresentationFormat>
  <Paragraphs>164</Paragraphs>
  <Slides>37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Google Sans</vt:lpstr>
      <vt:lpstr>Arial</vt:lpstr>
      <vt:lpstr>Calibri</vt:lpstr>
      <vt:lpstr>Office Theme</vt:lpstr>
      <vt:lpstr>Adaptive Learning Systems</vt:lpstr>
      <vt:lpstr>Welcome!</vt:lpstr>
      <vt:lpstr>Your instructor</vt:lpstr>
      <vt:lpstr>Your course assistant</vt:lpstr>
      <vt:lpstr>Course Goals</vt:lpstr>
      <vt:lpstr>Course Goals</vt:lpstr>
      <vt:lpstr>Course Goals</vt:lpstr>
      <vt:lpstr>Administrative Stuff</vt:lpstr>
      <vt:lpstr>Format</vt:lpstr>
      <vt:lpstr>How this class is going to work</vt:lpstr>
      <vt:lpstr>Course website</vt:lpstr>
      <vt:lpstr>Class Schedule</vt:lpstr>
      <vt:lpstr>Class Schedule</vt:lpstr>
      <vt:lpstr>Class Schedule</vt:lpstr>
      <vt:lpstr>Readings</vt:lpstr>
      <vt:lpstr>Course Discussion Forum</vt:lpstr>
      <vt:lpstr>Course Discussion Forum</vt:lpstr>
      <vt:lpstr>Course Discussion Forum</vt:lpstr>
      <vt:lpstr>VIVI-SD Discussions</vt:lpstr>
      <vt:lpstr>VIVI-SD</vt:lpstr>
      <vt:lpstr>Assignments</vt:lpstr>
      <vt:lpstr>Assignments</vt:lpstr>
      <vt:lpstr>Due Dates</vt:lpstr>
      <vt:lpstr>Plagiarism and Cheating:  Boilerplate Slide</vt:lpstr>
      <vt:lpstr>Plagiarism and Cheating:  Note</vt:lpstr>
      <vt:lpstr>PowerPoint Presentation</vt:lpstr>
      <vt:lpstr>Grading</vt:lpstr>
      <vt:lpstr>Accommodations for Students with Disabilities</vt:lpstr>
      <vt:lpstr>Ways to get in touch with me</vt:lpstr>
      <vt:lpstr>Discussion Forums</vt:lpstr>
      <vt:lpstr>Questions</vt:lpstr>
      <vt:lpstr>Introductions</vt:lpstr>
      <vt:lpstr>Thank you!</vt:lpstr>
      <vt:lpstr>Questions? Comments?</vt:lpstr>
      <vt:lpstr>Upcoming Dates</vt:lpstr>
      <vt:lpstr>If you haven’t</vt:lpstr>
      <vt:lpstr>The End</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Ryan</cp:lastModifiedBy>
  <cp:revision>476</cp:revision>
  <dcterms:created xsi:type="dcterms:W3CDTF">2010-01-07T20:34:12Z</dcterms:created>
  <dcterms:modified xsi:type="dcterms:W3CDTF">2024-03-18T02:19:47Z</dcterms:modified>
</cp:coreProperties>
</file>