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57" r:id="rId3"/>
    <p:sldId id="533" r:id="rId4"/>
    <p:sldId id="537" r:id="rId5"/>
    <p:sldId id="539" r:id="rId6"/>
    <p:sldId id="540" r:id="rId7"/>
    <p:sldId id="544" r:id="rId8"/>
    <p:sldId id="598" r:id="rId9"/>
    <p:sldId id="599" r:id="rId10"/>
    <p:sldId id="597" r:id="rId11"/>
    <p:sldId id="600" r:id="rId12"/>
    <p:sldId id="603" r:id="rId13"/>
    <p:sldId id="601" r:id="rId14"/>
    <p:sldId id="604" r:id="rId15"/>
    <p:sldId id="602" r:id="rId16"/>
    <p:sldId id="605" r:id="rId17"/>
    <p:sldId id="606" r:id="rId18"/>
    <p:sldId id="607" r:id="rId19"/>
    <p:sldId id="538" r:id="rId20"/>
    <p:sldId id="596" r:id="rId21"/>
    <p:sldId id="532" r:id="rId22"/>
    <p:sldId id="595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2" d="100"/>
          <a:sy n="72" d="100"/>
        </p:scale>
        <p:origin x="3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6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8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5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86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19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2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81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7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5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6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Lomas, J. D., Koedinger, K., Patel, N., </a:t>
            </a:r>
            <a:r>
              <a:rPr lang="en-US" dirty="0" err="1"/>
              <a:t>Shodhan</a:t>
            </a:r>
            <a:r>
              <a:rPr lang="en-US" dirty="0"/>
              <a:t>, S., </a:t>
            </a:r>
            <a:r>
              <a:rPr lang="en-US" dirty="0" err="1"/>
              <a:t>Poonwala</a:t>
            </a:r>
            <a:r>
              <a:rPr lang="en-US" dirty="0"/>
              <a:t>, N., &amp; </a:t>
            </a:r>
            <a:r>
              <a:rPr lang="en-US" dirty="0" err="1"/>
              <a:t>Forlizzi</a:t>
            </a:r>
            <a:r>
              <a:rPr lang="en-US" dirty="0"/>
              <a:t>, J. L. (2017). Is difficulty overrated? The effects of choice, novelty and suspense on intrinsic motivation in educational games. In Proceedings of the 2017 CHI conference on human factors in computing systems (pp. 1028-1039).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Concrete study on specific gamification factors and how they impact motivation</a:t>
            </a:r>
          </a:p>
        </p:txBody>
      </p:sp>
    </p:spTree>
    <p:extLst>
      <p:ext uri="{BB962C8B-B14F-4D97-AF65-F5344CB8AC3E}">
        <p14:creationId xmlns:p14="http://schemas.microsoft.com/office/powerpoint/2010/main" val="224419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Lomas, D., Patel, K., </a:t>
            </a:r>
            <a:r>
              <a:rPr lang="en-US" dirty="0" err="1"/>
              <a:t>Forlizzi</a:t>
            </a:r>
            <a:r>
              <a:rPr lang="en-US" dirty="0"/>
              <a:t>, J. L., &amp; Koedinger, K. R. (2013). Optimizing challenge in an educational game using large-scale design experiments. In Proceedings of the SIGCHI Conference on Human Factors in Computing Systems (pp. 89-98).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Thoughtful, carefully-conducted, and fine-grained studies on impact of tailoring difficulty on learning</a:t>
            </a:r>
          </a:p>
        </p:txBody>
      </p:sp>
    </p:spTree>
    <p:extLst>
      <p:ext uri="{BB962C8B-B14F-4D97-AF65-F5344CB8AC3E}">
        <p14:creationId xmlns:p14="http://schemas.microsoft.com/office/powerpoint/2010/main" val="247799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Hamari</a:t>
            </a:r>
            <a:r>
              <a:rPr lang="en-US" dirty="0"/>
              <a:t>, J., </a:t>
            </a:r>
            <a:r>
              <a:rPr lang="en-US" dirty="0" err="1"/>
              <a:t>Shernoff</a:t>
            </a:r>
            <a:r>
              <a:rPr lang="en-US" dirty="0"/>
              <a:t>, D. J., Rowe, E., </a:t>
            </a:r>
            <a:r>
              <a:rPr lang="en-US" dirty="0" err="1"/>
              <a:t>Coller</a:t>
            </a:r>
            <a:r>
              <a:rPr lang="en-US" dirty="0"/>
              <a:t>, B., Asbell-Clarke, J., &amp; Edwards, T. (2016). Challenging games help students learn: An empirical study on engagement, flow and immersion in game-based learning. Computers in human behavior, 54, 170-179.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Investigated impacts of self-reported perception of difficulty, engagement, and immersion; different results than for actual difficulty in Lomas et al</a:t>
            </a:r>
          </a:p>
        </p:txBody>
      </p:sp>
    </p:spTree>
    <p:extLst>
      <p:ext uri="{BB962C8B-B14F-4D97-AF65-F5344CB8AC3E}">
        <p14:creationId xmlns:p14="http://schemas.microsoft.com/office/powerpoint/2010/main" val="95134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Shute, V. J. (2011). Stealth assessment in computer-based games to support learning. Computer games and instruction, 55(2), 503-524.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Canonical paper on stealth assessment in games</a:t>
            </a:r>
          </a:p>
          <a:p>
            <a:pPr lvl="1"/>
            <a:r>
              <a:rPr lang="en-US" dirty="0"/>
              <a:t>Gives clear examples of application of ECD for this goal</a:t>
            </a:r>
          </a:p>
        </p:txBody>
      </p:sp>
    </p:spTree>
    <p:extLst>
      <p:ext uri="{BB962C8B-B14F-4D97-AF65-F5344CB8AC3E}">
        <p14:creationId xmlns:p14="http://schemas.microsoft.com/office/powerpoint/2010/main" val="64334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 err="1"/>
              <a:t>Ketelhut</a:t>
            </a:r>
            <a:r>
              <a:rPr lang="en-US" dirty="0"/>
              <a:t>, D. J., Nelson, B. C., Clarke, J., &amp; Dede, C. (2010). A multi-user virtual environment for building and assessing higher order inquiry skills in science. British Journal of Educational Technology, 41(1), 56-68.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Landmark example of embedding assessment/learning of complex skills into 1st person game</a:t>
            </a:r>
          </a:p>
        </p:txBody>
      </p:sp>
    </p:spTree>
    <p:extLst>
      <p:ext uri="{BB962C8B-B14F-4D97-AF65-F5344CB8AC3E}">
        <p14:creationId xmlns:p14="http://schemas.microsoft.com/office/powerpoint/2010/main" val="29883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Kim, Y. J., &amp; Shute, V. J. (2015). The interplay of game elements with psychometric qualities, learning, and enjoyment in game-based assessment. Computers &amp; Education, 87, 340-356.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Studied specific impacts of specific game design choice – linearity – on several dimensions of game, including learning, enjoyment, and assessment validity</a:t>
            </a:r>
          </a:p>
        </p:txBody>
      </p:sp>
    </p:spTree>
    <p:extLst>
      <p:ext uri="{BB962C8B-B14F-4D97-AF65-F5344CB8AC3E}">
        <p14:creationId xmlns:p14="http://schemas.microsoft.com/office/powerpoint/2010/main" val="65274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Millis, K., Forsyth, C., Wallace, P., </a:t>
            </a:r>
            <a:r>
              <a:rPr lang="en-US" dirty="0" err="1"/>
              <a:t>Graesser</a:t>
            </a:r>
            <a:r>
              <a:rPr lang="en-US" dirty="0"/>
              <a:t>, A. C., &amp; Timmins, G. (2017). The impact of </a:t>
            </a:r>
            <a:r>
              <a:rPr lang="en-US" dirty="0" err="1"/>
              <a:t>gamelike</a:t>
            </a:r>
            <a:r>
              <a:rPr lang="en-US" dirty="0"/>
              <a:t> features on learning from an intelligent tutoring system. Technology, Knowledge and Learning, 22(1), 1-22.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Studied impact of narrative game feature when added to dialogue tutor</a:t>
            </a:r>
          </a:p>
          <a:p>
            <a:pPr lvl="1"/>
            <a:r>
              <a:rPr lang="en-US" dirty="0"/>
              <a:t>No impact (which they oddly seem to treat as a success)</a:t>
            </a:r>
          </a:p>
        </p:txBody>
      </p:sp>
    </p:spTree>
    <p:extLst>
      <p:ext uri="{BB962C8B-B14F-4D97-AF65-F5344CB8AC3E}">
        <p14:creationId xmlns:p14="http://schemas.microsoft.com/office/powerpoint/2010/main" val="224275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Long, Y., &amp; </a:t>
            </a:r>
            <a:r>
              <a:rPr lang="en-US" dirty="0" err="1"/>
              <a:t>Aleven</a:t>
            </a:r>
            <a:r>
              <a:rPr lang="en-US" dirty="0"/>
              <a:t>, V. (2017). Educational game and intelligent tutoring system: A classroom study and comparative design analysis. ACM Transactions on Computer-Human Interaction (TOCHI), 24(3), 1-27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Compared highly successful commercial game to intelligent tutor teaching the topic</a:t>
            </a:r>
          </a:p>
          <a:p>
            <a:pPr lvl="1"/>
            <a:r>
              <a:rPr lang="en-US" dirty="0"/>
              <a:t>Game was more fun; tutor had more learning</a:t>
            </a:r>
          </a:p>
          <a:p>
            <a:pPr lvl="1"/>
            <a:r>
              <a:rPr lang="en-US" dirty="0" err="1"/>
              <a:t>Aleven</a:t>
            </a:r>
            <a:r>
              <a:rPr lang="en-US" dirty="0"/>
              <a:t> anecdote</a:t>
            </a:r>
          </a:p>
        </p:txBody>
      </p:sp>
    </p:spTree>
    <p:extLst>
      <p:ext uri="{BB962C8B-B14F-4D97-AF65-F5344CB8AC3E}">
        <p14:creationId xmlns:p14="http://schemas.microsoft.com/office/powerpoint/2010/main" val="1970485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Long, Y., &amp; </a:t>
            </a:r>
            <a:r>
              <a:rPr lang="en-US" dirty="0" err="1"/>
              <a:t>Aleven</a:t>
            </a:r>
            <a:r>
              <a:rPr lang="en-US" dirty="0"/>
              <a:t>, V. (2014). Gamification of joint student/system control over problem selection in a linear equation tutor. In International Conference on Intelligent Tutoring Systems (pp. 378- 387). Springer, Cham.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Investigated point-based rewards and ability to redo problems within intelligent tutor</a:t>
            </a:r>
          </a:p>
          <a:p>
            <a:pPr lvl="1"/>
            <a:r>
              <a:rPr lang="en-US" dirty="0"/>
              <a:t>Ability to redo problems led to better learning; points didn’t</a:t>
            </a:r>
          </a:p>
          <a:p>
            <a:pPr lvl="1"/>
            <a:r>
              <a:rPr lang="en-US" dirty="0"/>
              <a:t>All tutor conditions beat </a:t>
            </a:r>
            <a:r>
              <a:rPr lang="en-US"/>
              <a:t>Dragonbox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63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F173-2F49-4B10-C50F-A350C6E8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E9428-6BA4-C3BC-9641-DBF9C652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fill in your course evals – GSE really pays attention to them!</a:t>
            </a:r>
          </a:p>
          <a:p>
            <a:endParaRPr lang="en-US" dirty="0"/>
          </a:p>
          <a:p>
            <a:r>
              <a:rPr lang="en-US" dirty="0"/>
              <a:t>I welcome additional feedback by email </a:t>
            </a:r>
          </a:p>
        </p:txBody>
      </p:sp>
    </p:spTree>
    <p:extLst>
      <p:ext uri="{BB962C8B-B14F-4D97-AF65-F5344CB8AC3E}">
        <p14:creationId xmlns:p14="http://schemas.microsoft.com/office/powerpoint/2010/main" val="754277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August 22 – Special Session (Optional)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46BF-A807-66A1-0A8B-F44327F5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a great semester!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5C2BE-74C4-42A5-A3EF-5CFD8816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learned a lot from our conversations</a:t>
            </a:r>
          </a:p>
          <a:p>
            <a:r>
              <a:rPr lang="en-US" dirty="0"/>
              <a:t>I hope that you did too!</a:t>
            </a:r>
          </a:p>
          <a:p>
            <a:r>
              <a:rPr lang="en-US" dirty="0"/>
              <a:t>I am looking forward to learning more from the VIVI-SD discussions as we work to improve them (and the class) for next time</a:t>
            </a:r>
          </a:p>
          <a:p>
            <a:endParaRPr lang="en-US" dirty="0"/>
          </a:p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44596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have watched the lecture video for week 10</a:t>
            </a:r>
          </a:p>
          <a:p>
            <a:r>
              <a:rPr lang="en-US" dirty="0"/>
              <a:t>You should have read the core readings for week 10</a:t>
            </a:r>
          </a:p>
          <a:p>
            <a:r>
              <a:rPr lang="en-US" dirty="0"/>
              <a:t>You should have turned in the final paper!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Jackson, G. T., &amp; McNamara, D. S. (2013). Motivation and performance in a game-based intelligent tutoring system. Journal of Educational Psychology, 105(4), 1036.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Classic paper comparing gamified intelligent tutor to unmodified intelligent tutor</a:t>
            </a:r>
          </a:p>
          <a:p>
            <a:pPr lvl="1"/>
            <a:r>
              <a:rPr lang="en-US" dirty="0"/>
              <a:t>Finds better motivation/enjoyment for gamified system but equal learning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Johnson, W. L., </a:t>
            </a:r>
            <a:r>
              <a:rPr lang="en-US" dirty="0" err="1"/>
              <a:t>Vilhjálmsson</a:t>
            </a:r>
            <a:r>
              <a:rPr lang="en-US" dirty="0"/>
              <a:t>, H. H., &amp; </a:t>
            </a:r>
            <a:r>
              <a:rPr lang="en-US" dirty="0" err="1"/>
              <a:t>Marsella</a:t>
            </a:r>
            <a:r>
              <a:rPr lang="en-US" dirty="0"/>
              <a:t>, S. (2005). Serious games for language learning: How much game, how much AI?. In AIED (Vol. 125, No. 1, pp. 306-313).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TLTS embeds learning activity into gameplay in a very natural fashion – more than just gamification</a:t>
            </a:r>
          </a:p>
          <a:p>
            <a:pPr lvl="1"/>
            <a:r>
              <a:rPr lang="en-US" dirty="0"/>
              <a:t>TLTS became </a:t>
            </a:r>
            <a:r>
              <a:rPr lang="en-US" dirty="0" err="1"/>
              <a:t>Alelo</a:t>
            </a:r>
            <a:r>
              <a:rPr lang="en-US" dirty="0"/>
              <a:t>, a commercial system</a:t>
            </a:r>
          </a:p>
        </p:txBody>
      </p:sp>
    </p:spTree>
    <p:extLst>
      <p:ext uri="{BB962C8B-B14F-4D97-AF65-F5344CB8AC3E}">
        <p14:creationId xmlns:p14="http://schemas.microsoft.com/office/powerpoint/2010/main" val="21085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10)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Mayer, R. E. (2019). Computer games in education. Annual review of psychology, 70, 531-549.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Theoretical framework for how games </a:t>
            </a:r>
            <a:r>
              <a:rPr lang="en-US" i="1" dirty="0"/>
              <a:t>could </a:t>
            </a:r>
            <a:r>
              <a:rPr lang="en-US" dirty="0"/>
              <a:t>benefit learning</a:t>
            </a:r>
          </a:p>
          <a:p>
            <a:pPr lvl="1"/>
            <a:r>
              <a:rPr lang="en-US" dirty="0"/>
              <a:t>Practical framework for research that could investigate those possible benefits</a:t>
            </a:r>
          </a:p>
        </p:txBody>
      </p:sp>
    </p:spTree>
    <p:extLst>
      <p:ext uri="{BB962C8B-B14F-4D97-AF65-F5344CB8AC3E}">
        <p14:creationId xmlns:p14="http://schemas.microsoft.com/office/powerpoint/2010/main" val="102756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1178</Words>
  <Application>Microsoft Office PowerPoint</Application>
  <PresentationFormat>On-screen Show (4:3)</PresentationFormat>
  <Paragraphs>146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AMA</vt:lpstr>
      <vt:lpstr>Thoughts/Questions  on the videos?</vt:lpstr>
      <vt:lpstr>Thoughts/questions  on the readings?</vt:lpstr>
      <vt:lpstr>Readings (Week 10) (Core)</vt:lpstr>
      <vt:lpstr>Readings (Week 10) (Core)</vt:lpstr>
      <vt:lpstr>Readings (Week 10) (Core)</vt:lpstr>
      <vt:lpstr>Readings (Week 10) (Optional)</vt:lpstr>
      <vt:lpstr>Readings (Week 10) (Optional)</vt:lpstr>
      <vt:lpstr>Readings (Week 10) (Optional)</vt:lpstr>
      <vt:lpstr>Readings (Week 10) (Optional)</vt:lpstr>
      <vt:lpstr>Readings (Week 10) (Optional)</vt:lpstr>
      <vt:lpstr>Readings (Week 10) (Optional)</vt:lpstr>
      <vt:lpstr>Readings (Week 10) (Optional)</vt:lpstr>
      <vt:lpstr>Readings (Week 10) (Optional)</vt:lpstr>
      <vt:lpstr>Readings (Week 10) (Optional)</vt:lpstr>
      <vt:lpstr>AMA</vt:lpstr>
      <vt:lpstr>TMA</vt:lpstr>
      <vt:lpstr>Upcoming Dates</vt:lpstr>
      <vt:lpstr>Thanks for a great semester!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595</cp:revision>
  <dcterms:created xsi:type="dcterms:W3CDTF">2010-01-07T20:34:12Z</dcterms:created>
  <dcterms:modified xsi:type="dcterms:W3CDTF">2024-07-27T18:36:31Z</dcterms:modified>
</cp:coreProperties>
</file>