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13" r:id="rId3"/>
    <p:sldId id="1020" r:id="rId4"/>
    <p:sldId id="260" r:id="rId5"/>
    <p:sldId id="261" r:id="rId6"/>
    <p:sldId id="263" r:id="rId7"/>
    <p:sldId id="258" r:id="rId8"/>
    <p:sldId id="1022" r:id="rId9"/>
    <p:sldId id="286" r:id="rId10"/>
    <p:sldId id="287" r:id="rId11"/>
    <p:sldId id="284" r:id="rId12"/>
    <p:sldId id="259" r:id="rId13"/>
    <p:sldId id="1055" r:id="rId14"/>
    <p:sldId id="1061" r:id="rId15"/>
    <p:sldId id="1060" r:id="rId16"/>
    <p:sldId id="1069" r:id="rId17"/>
    <p:sldId id="1063" r:id="rId18"/>
    <p:sldId id="1067" r:id="rId19"/>
    <p:sldId id="1070" r:id="rId20"/>
    <p:sldId id="1072" r:id="rId21"/>
    <p:sldId id="1074" r:id="rId22"/>
    <p:sldId id="1079" r:id="rId23"/>
    <p:sldId id="1080" r:id="rId24"/>
    <p:sldId id="1076" r:id="rId25"/>
    <p:sldId id="1077" r:id="rId26"/>
    <p:sldId id="774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>
      <p:cViewPr varScale="1">
        <p:scale>
          <a:sx n="79" d="100"/>
          <a:sy n="79" d="100"/>
        </p:scale>
        <p:origin x="8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d68e565de7f4c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d68e565de7f4c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d68e565de7f4c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d68e565de7f4c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00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d68e565de7f4c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d68e565de7f4c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9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d68e565de7f4c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d68e565de7f4c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43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d68e565de7f4c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bd68e565de7f4c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29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5797ac7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5797ac7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6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6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365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EDUC5183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46700" y="1025975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But to others, it’s simply (Bruckman, 1999)</a:t>
            </a:r>
            <a:endParaRPr dirty="0"/>
          </a:p>
        </p:txBody>
      </p:sp>
      <p:pic>
        <p:nvPicPr>
          <p:cNvPr id="1026" name="Picture 2" descr="Curse of the Chocolate-Covered Broccoli (or: Emotion in Learning)">
            <a:extLst>
              <a:ext uri="{FF2B5EF4-FFF2-40B4-BE49-F238E27FC236}">
                <a16:creationId xmlns:a16="http://schemas.microsoft.com/office/drawing/2014/main" id="{976BFE1C-CAD8-FE77-19EF-CDAC6A82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88" y="2509776"/>
            <a:ext cx="6513452" cy="21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4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46700" y="1883375"/>
            <a:ext cx="7856700" cy="3592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400" b="1" dirty="0">
                <a:solidFill>
                  <a:schemeClr val="dk2"/>
                </a:solidFill>
              </a:rPr>
              <a:t>Used in many digital learning platforms</a:t>
            </a:r>
            <a:br>
              <a:rPr lang="en" sz="2400" b="1" dirty="0">
                <a:solidFill>
                  <a:schemeClr val="dk2"/>
                </a:solidFill>
              </a:rPr>
            </a:br>
            <a:endParaRPr sz="2400" b="1" dirty="0">
              <a:solidFill>
                <a:schemeClr val="dk2"/>
              </a:solidFill>
            </a:endParaRPr>
          </a:p>
          <a:p>
            <a:pPr marL="0" indent="0">
              <a:buNone/>
            </a:pPr>
            <a:r>
              <a:rPr lang="en" sz="2400" b="1" dirty="0">
                <a:solidFill>
                  <a:schemeClr val="dk2"/>
                </a:solidFill>
              </a:rPr>
              <a:t>Some successes</a:t>
            </a:r>
            <a:endParaRPr sz="2400" b="1" dirty="0">
              <a:solidFill>
                <a:schemeClr val="dk2"/>
              </a:solidFill>
            </a:endParaRPr>
          </a:p>
          <a:p>
            <a:pPr indent="-349250">
              <a:buSzPts val="1900"/>
              <a:buChar char="-"/>
            </a:pPr>
            <a:r>
              <a:rPr lang="en" sz="1900" dirty="0"/>
              <a:t>Increase motivation and learning (Tahir and Mitrovic, 2020)</a:t>
            </a:r>
            <a:endParaRPr sz="1900" b="1" i="1" dirty="0">
              <a:solidFill>
                <a:srgbClr val="FF0000"/>
              </a:solidFill>
            </a:endParaRPr>
          </a:p>
          <a:p>
            <a:pPr indent="-349250">
              <a:spcBef>
                <a:spcPts val="0"/>
              </a:spcBef>
              <a:buSzPts val="1900"/>
              <a:buChar char="-"/>
            </a:pPr>
            <a:r>
              <a:rPr lang="en" sz="1900" dirty="0"/>
              <a:t>More and faster concept completion (Li et al., 2012)</a:t>
            </a:r>
            <a:endParaRPr sz="1900" dirty="0"/>
          </a:p>
          <a:p>
            <a:pPr indent="-349250">
              <a:spcBef>
                <a:spcPts val="0"/>
              </a:spcBef>
              <a:buSzPts val="1900"/>
              <a:buChar char="-"/>
            </a:pPr>
            <a:r>
              <a:rPr lang="en" sz="1900" dirty="0"/>
              <a:t>Stronger engagement (Li et al., 2012)</a:t>
            </a:r>
            <a:endParaRPr sz="1900" dirty="0"/>
          </a:p>
          <a:p>
            <a:pPr indent="-349250">
              <a:spcBef>
                <a:spcPts val="0"/>
              </a:spcBef>
              <a:buSzPts val="1900"/>
              <a:buChar char="-"/>
            </a:pPr>
            <a:r>
              <a:rPr lang="en" sz="1900" dirty="0"/>
              <a:t>Incentives for desired behaviors (Long and Aleven, 2011)</a:t>
            </a:r>
            <a:endParaRPr sz="1900"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46700" y="1025975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Gamification-Based Rewards Systems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35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46700" y="1883375"/>
            <a:ext cx="7856700" cy="3592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100" b="1" dirty="0">
                <a:solidFill>
                  <a:schemeClr val="dk2"/>
                </a:solidFill>
              </a:rPr>
              <a:t>However, if poorly designed… </a:t>
            </a:r>
            <a:endParaRPr sz="2100" b="1" dirty="0">
              <a:solidFill>
                <a:schemeClr val="dk2"/>
              </a:solidFill>
            </a:endParaRPr>
          </a:p>
          <a:p>
            <a:pPr indent="-349250">
              <a:buSzPts val="1900"/>
              <a:buChar char="-"/>
            </a:pPr>
            <a:r>
              <a:rPr lang="en" sz="1900" dirty="0"/>
              <a:t>Students focus on short-term outcomes rather than long-term (Long and Aleven, 2011)</a:t>
            </a:r>
            <a:endParaRPr sz="1900" dirty="0"/>
          </a:p>
          <a:p>
            <a:pPr indent="-349250">
              <a:spcBef>
                <a:spcPts val="0"/>
              </a:spcBef>
              <a:buSzPts val="1900"/>
              <a:buChar char="-"/>
            </a:pPr>
            <a:r>
              <a:rPr lang="en" sz="1900" dirty="0"/>
              <a:t>Adopt behaviors targeted to rewards not learning (Long and Aleven, 2011; Wang et al., 2022)</a:t>
            </a:r>
            <a:endParaRPr sz="1900" dirty="0"/>
          </a:p>
          <a:p>
            <a:pPr indent="-349250">
              <a:spcBef>
                <a:spcPts val="0"/>
              </a:spcBef>
              <a:buSzPts val="1900"/>
              <a:buChar char="-"/>
            </a:pPr>
            <a:r>
              <a:rPr lang="en" sz="1900" dirty="0"/>
              <a:t>Reduce long-term intrinsic motivation for learning (Lepper &amp; Greene, 1978)</a:t>
            </a:r>
            <a:endParaRPr b="1" dirty="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46700" y="1025975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Gamification-Based Rewards Systems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F1DD-0C4B-8515-B236-E70BFF06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(Jackson &amp; McNamara,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220B-9EB0-17E7-C413-6E3E8791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all of these really seem like gamification?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63A22-2F27-8720-3265-4A3AB052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54" y="1600200"/>
            <a:ext cx="9144000" cy="26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(Jackson &amp; McNamara,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  <a:p>
            <a:pPr lvl="1"/>
            <a:r>
              <a:rPr lang="en-US" dirty="0"/>
              <a:t>Not that hard to mess 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“Hidden Cost of Reward” (Lepper &amp; Greene, 1978)</a:t>
            </a:r>
          </a:p>
          <a:p>
            <a:pPr lvl="1"/>
            <a:r>
              <a:rPr lang="en-US" dirty="0"/>
              <a:t>Replicated in games (Long &amp; </a:t>
            </a:r>
            <a:r>
              <a:rPr lang="en-US" dirty="0" err="1"/>
              <a:t>Aleven</a:t>
            </a:r>
            <a:r>
              <a:rPr lang="en-US" dirty="0"/>
              <a:t>, 2014)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Players can be over-responsive to incentives and distorts behavior to earn rewards (Wang et al., 2022)</a:t>
            </a:r>
          </a:p>
        </p:txBody>
      </p:sp>
    </p:spTree>
    <p:extLst>
      <p:ext uri="{BB962C8B-B14F-4D97-AF65-F5344CB8AC3E}">
        <p14:creationId xmlns:p14="http://schemas.microsoft.com/office/powerpoint/2010/main" val="331998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(Jackson &amp; McNamara, 2013; </a:t>
            </a:r>
            <a:br>
              <a:rPr lang="en-US" dirty="0"/>
            </a:br>
            <a:r>
              <a:rPr lang="en-US" dirty="0"/>
              <a:t>Kim &amp; Shute, 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Control/Personalization</a:t>
            </a:r>
          </a:p>
          <a:p>
            <a:pPr lvl="1"/>
            <a:r>
              <a:rPr lang="en-US" dirty="0"/>
              <a:t>Not that hard to mess 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Some students spend inordinate amounts of time dressing up their avatars (if you let them)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Feldon</a:t>
            </a:r>
            <a:r>
              <a:rPr lang="en-US" dirty="0"/>
              <a:t> &amp; Kafai, 2008)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6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(Jackson &amp; McNamara,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Difficulty</a:t>
            </a:r>
          </a:p>
          <a:p>
            <a:pPr lvl="1"/>
            <a:r>
              <a:rPr lang="en-US" dirty="0"/>
              <a:t>Not that hard to mess up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difficulty is too high, players quit – and ideal difficulty for motivation can be lower than expected (Lomas et al., 2013)</a:t>
            </a:r>
          </a:p>
          <a:p>
            <a:pPr lvl="1"/>
            <a:r>
              <a:rPr lang="en-US" dirty="0"/>
              <a:t>Matches findings from behaviorism </a:t>
            </a:r>
            <a:r>
              <a:rPr lang="en-US" dirty="0" err="1"/>
              <a:t>waaaaay</a:t>
            </a:r>
            <a:r>
              <a:rPr lang="en-US" dirty="0"/>
              <a:t> earlier</a:t>
            </a:r>
          </a:p>
          <a:p>
            <a:pPr lvl="1"/>
            <a:r>
              <a:rPr lang="en-US" dirty="0"/>
              <a:t>But ideal difficulty for motivation leads to less learning (Lomas et al., 2013)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(Malone, 1981)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Extrinsic Fantasy</a:t>
            </a:r>
          </a:p>
          <a:p>
            <a:pPr lvl="1"/>
            <a:r>
              <a:rPr lang="en-US" dirty="0"/>
              <a:t>Fantasy unrelated to game task</a:t>
            </a:r>
            <a:br>
              <a:rPr lang="en-US" dirty="0"/>
            </a:br>
            <a:r>
              <a:rPr lang="en-US" dirty="0"/>
              <a:t>(Whether or not embedded in core game mechanic)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99266-457F-DB94-D266-8C781B8E97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683" y="3276600"/>
            <a:ext cx="466878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91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(Malone, 1981)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Intrinsic Fantasy</a:t>
            </a:r>
          </a:p>
          <a:p>
            <a:pPr lvl="1"/>
            <a:r>
              <a:rPr lang="en-US" dirty="0"/>
              <a:t>Fantasy directly related to game task</a:t>
            </a:r>
          </a:p>
        </p:txBody>
      </p:sp>
      <p:pic>
        <p:nvPicPr>
          <p:cNvPr id="4" name="Picture 6" descr="Pocket Tanks on the App Store">
            <a:extLst>
              <a:ext uri="{FF2B5EF4-FFF2-40B4-BE49-F238E27FC236}">
                <a16:creationId xmlns:a16="http://schemas.microsoft.com/office/drawing/2014/main" id="{B4FF4575-CFF0-8B8C-17A9-0C7CB3BD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45590"/>
            <a:ext cx="8686800" cy="40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51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(Lomas et al.,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Novelty</a:t>
            </a:r>
          </a:p>
          <a:p>
            <a:pPr lvl="1"/>
            <a:r>
              <a:rPr lang="en-US" dirty="0"/>
              <a:t>Operationalized as frequency of changing gaming parameters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(Lomas et al.,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Suspense</a:t>
            </a:r>
          </a:p>
          <a:p>
            <a:pPr lvl="1"/>
            <a:r>
              <a:rPr lang="en-US" dirty="0"/>
              <a:t>How close the player is to losing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(Johnson et al., 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Fish Tanks and Sandboxes</a:t>
            </a:r>
          </a:p>
          <a:p>
            <a:pPr lvl="1"/>
            <a:r>
              <a:rPr lang="en-US" dirty="0"/>
              <a:t>Initially give player version of game with fewer features (Fish Tank) or where student can’t lose (Sandboxes)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40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Wouters</a:t>
            </a:r>
            <a:r>
              <a:rPr lang="en-US" dirty="0"/>
              <a:t> &amp; van </a:t>
            </a:r>
            <a:r>
              <a:rPr lang="en-US" dirty="0" err="1"/>
              <a:t>Oostendrop</a:t>
            </a:r>
            <a:r>
              <a:rPr lang="en-US" dirty="0"/>
              <a:t>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D84-D67C-FBC7-B21F-A92415F1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Gamification Features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Wouters</a:t>
            </a:r>
            <a:r>
              <a:rPr lang="en-US" dirty="0"/>
              <a:t> &amp; van </a:t>
            </a:r>
            <a:r>
              <a:rPr lang="en-US" dirty="0" err="1"/>
              <a:t>Oostendrop</a:t>
            </a:r>
            <a:r>
              <a:rPr lang="en-US" dirty="0"/>
              <a:t>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33B1-A49A-D135-0683-D1FE850B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</a:t>
            </a:r>
          </a:p>
          <a:p>
            <a:pPr lvl="1"/>
            <a:r>
              <a:rPr lang="en-US" dirty="0"/>
              <a:t>However, several studies find improved engagement but uncertain learning effect (</a:t>
            </a:r>
            <a:r>
              <a:rPr lang="en-US" dirty="0" err="1"/>
              <a:t>Wouters</a:t>
            </a:r>
            <a:r>
              <a:rPr lang="en-US" dirty="0"/>
              <a:t> &amp; van </a:t>
            </a:r>
            <a:r>
              <a:rPr lang="en-US" dirty="0" err="1"/>
              <a:t>Oostendrop</a:t>
            </a:r>
            <a:r>
              <a:rPr lang="en-US" dirty="0"/>
              <a:t>, 2017)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8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1942-468C-6AEF-5F44-936723FD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Anti-Gamification Feature </a:t>
            </a:r>
            <a:br>
              <a:rPr lang="en-US" dirty="0"/>
            </a:br>
            <a:r>
              <a:rPr lang="en-US" dirty="0"/>
              <a:t>(Mayer et al.,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4C90-1B7D-5F0B-C0FC-303B5CAF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Prompting player to write self-explanations during gameplay</a:t>
            </a:r>
          </a:p>
          <a:p>
            <a:endParaRPr lang="en-US" dirty="0"/>
          </a:p>
          <a:p>
            <a:r>
              <a:rPr lang="en-US" dirty="0"/>
              <a:t>Leads to better learning</a:t>
            </a:r>
          </a:p>
          <a:p>
            <a:r>
              <a:rPr lang="en-US" dirty="0"/>
              <a:t>But does the game still feel like a game?</a:t>
            </a:r>
          </a:p>
        </p:txBody>
      </p:sp>
    </p:spTree>
    <p:extLst>
      <p:ext uri="{BB962C8B-B14F-4D97-AF65-F5344CB8AC3E}">
        <p14:creationId xmlns:p14="http://schemas.microsoft.com/office/powerpoint/2010/main" val="1220715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8236-E35F-55FC-3C93-7DA06E63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269A-FAAB-B404-E8C1-861474FB9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papers find that providing non-game activities relevant to game concepts before or after gameplay improves learning (Mayer et al., 2019)</a:t>
            </a:r>
          </a:p>
          <a:p>
            <a:endParaRPr lang="en-US" dirty="0"/>
          </a:p>
          <a:p>
            <a:r>
              <a:rPr lang="en-US" dirty="0"/>
              <a:t>Maybe less fun-destroying than embedding non-game activities into the game</a:t>
            </a:r>
          </a:p>
        </p:txBody>
      </p:sp>
    </p:spTree>
    <p:extLst>
      <p:ext uri="{BB962C8B-B14F-4D97-AF65-F5344CB8AC3E}">
        <p14:creationId xmlns:p14="http://schemas.microsoft.com/office/powerpoint/2010/main" val="8445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1524-9DD1-27D7-263F-A569C67C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DC51-23C7-29EC-8EC1-8055C8A21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is a good thing</a:t>
            </a:r>
          </a:p>
          <a:p>
            <a:r>
              <a:rPr lang="en-US" dirty="0"/>
              <a:t>Gamification can achieve fun</a:t>
            </a:r>
          </a:p>
          <a:p>
            <a:r>
              <a:rPr lang="en-US" dirty="0"/>
              <a:t>Gamification can also make things worse if it’s done poorly</a:t>
            </a:r>
          </a:p>
          <a:p>
            <a:r>
              <a:rPr lang="en-US" dirty="0"/>
              <a:t>And it’s </a:t>
            </a:r>
            <a:r>
              <a:rPr lang="en-US" dirty="0" err="1"/>
              <a:t>kinda</a:t>
            </a:r>
            <a:r>
              <a:rPr lang="en-US" dirty="0"/>
              <a:t> easy to </a:t>
            </a:r>
            <a:r>
              <a:rPr lang="en-US"/>
              <a:t>do poorly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them out there, and more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0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/>
              <a:t>is that?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Games are engaging</a:t>
            </a:r>
          </a:p>
          <a:p>
            <a:endParaRPr lang="en-US" dirty="0"/>
          </a:p>
          <a:p>
            <a:r>
              <a:rPr lang="en-US" dirty="0"/>
              <a:t>No kid stands in line all night to get the latest version of </a:t>
            </a:r>
            <a:r>
              <a:rPr lang="en-US" dirty="0" err="1"/>
              <a:t>AutoTutor</a:t>
            </a:r>
            <a:r>
              <a:rPr lang="en-US" dirty="0"/>
              <a:t> or </a:t>
            </a:r>
            <a:r>
              <a:rPr lang="en-US" dirty="0" err="1"/>
              <a:t>ASSISTments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0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/>
              <a:t>There are exceptions, of course…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2762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343400" y="3849688"/>
            <a:ext cx="4343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Waiting to buy </a:t>
            </a:r>
            <a:br>
              <a:rPr lang="en-US" dirty="0"/>
            </a:br>
            <a:r>
              <a:rPr lang="en-US" dirty="0" err="1"/>
              <a:t>Aplusix</a:t>
            </a:r>
            <a:r>
              <a:rPr lang="en-US" dirty="0"/>
              <a:t>: Algebra Assistant, </a:t>
            </a:r>
            <a:br>
              <a:rPr lang="en-US" dirty="0"/>
            </a:br>
            <a:r>
              <a:rPr lang="en-US" dirty="0"/>
              <a:t>not </a:t>
            </a:r>
            <a:br>
              <a:rPr lang="en-US" dirty="0"/>
            </a:br>
            <a:r>
              <a:rPr lang="en-US" dirty="0"/>
              <a:t>Final Fantasy LXXIX: LEGO Call of Mario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3200400" y="4191000"/>
            <a:ext cx="1143000" cy="76200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are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And kids play them a lot </a:t>
            </a:r>
          </a:p>
          <a:p>
            <a:endParaRPr lang="en-US" dirty="0"/>
          </a:p>
          <a:p>
            <a:r>
              <a:rPr lang="en-US" dirty="0"/>
              <a:t>It’s often difficult to get adolescents to put hours into studying (or adults)</a:t>
            </a:r>
          </a:p>
          <a:p>
            <a:endParaRPr lang="en-US" dirty="0"/>
          </a:p>
          <a:p>
            <a:r>
              <a:rPr lang="en-US" dirty="0"/>
              <a:t>But these same adolescents often will play computer games for dozens of hours (or hundreds)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404040"/>
                </a:solidFill>
              </a:rPr>
              <a:t>(cf. Brown, 2005; Fisher, 2005)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46700" y="1883375"/>
            <a:ext cx="7856700" cy="3592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5F63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“Process of adding game-like elements to something so as to encourage participation” </a:t>
            </a:r>
          </a:p>
          <a:p>
            <a:pPr marL="0" indent="0">
              <a:buNone/>
            </a:pPr>
            <a:endParaRPr lang="en-US" sz="1900" dirty="0">
              <a:solidFill>
                <a:srgbClr val="5F636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30224" y="76200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Gamification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46700" y="1883375"/>
            <a:ext cx="7856700" cy="3592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5F63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“Process of adding game-like elements to something so as to encourage participation” </a:t>
            </a:r>
          </a:p>
          <a:p>
            <a:pPr marL="0" indent="0">
              <a:buNone/>
            </a:pPr>
            <a:endParaRPr lang="en-US" sz="1900" dirty="0">
              <a:solidFill>
                <a:srgbClr val="5F636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5F63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sz="1900" b="1" dirty="0">
                <a:solidFill>
                  <a:srgbClr val="5F63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Gamification</a:t>
            </a:r>
            <a:r>
              <a:rPr lang="en-US" sz="1900" dirty="0">
                <a:solidFill>
                  <a:srgbClr val="4D515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can be a miraculous way to boost engagement with monotonous tasks at work and beyond, or an over-hyped strategy doomed to fail.</a:t>
            </a:r>
            <a:r>
              <a:rPr lang="en-US" sz="1900" dirty="0">
                <a:solidFill>
                  <a:srgbClr val="5F63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(Milkman, 2021)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30224" y="76200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Gamification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59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46700" y="1025975"/>
            <a:ext cx="8250600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/>
              <a:t>Even DALL-E 2 is Excited By “The Exciting Power of Gamification”</a:t>
            </a:r>
            <a:endParaRPr dirty="0"/>
          </a:p>
        </p:txBody>
      </p:sp>
      <p:pic>
        <p:nvPicPr>
          <p:cNvPr id="5" name="Picture 4" descr="A picture containing text, person, holding, indoor&#10;&#10;Description automatically generated">
            <a:extLst>
              <a:ext uri="{FF2B5EF4-FFF2-40B4-BE49-F238E27FC236}">
                <a16:creationId xmlns:a16="http://schemas.microsoft.com/office/drawing/2014/main" id="{06751EF4-E896-87CD-42E6-3B52A0454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0" y="2189250"/>
            <a:ext cx="3199500" cy="319950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383420E-9994-C03C-5948-50C643169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50" y="2189250"/>
            <a:ext cx="3199500" cy="31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3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771</Words>
  <Application>Microsoft Office PowerPoint</Application>
  <PresentationFormat>On-screen Show (4:3)</PresentationFormat>
  <Paragraphs>105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Lato</vt:lpstr>
      <vt:lpstr>Times New Roman</vt:lpstr>
      <vt:lpstr>Office Theme</vt:lpstr>
      <vt:lpstr>Adaptive Learning Systems</vt:lpstr>
      <vt:lpstr>Welcome!</vt:lpstr>
      <vt:lpstr>Educational Games</vt:lpstr>
      <vt:lpstr>Why is that?</vt:lpstr>
      <vt:lpstr>There are exceptions, of course…</vt:lpstr>
      <vt:lpstr>Games are fun</vt:lpstr>
      <vt:lpstr>Gamification</vt:lpstr>
      <vt:lpstr>Gamification</vt:lpstr>
      <vt:lpstr>Even DALL-E 2 is Excited By “The Exciting Power of Gamification”</vt:lpstr>
      <vt:lpstr>But to others, it’s simply (Bruckman, 1999)</vt:lpstr>
      <vt:lpstr>Gamification-Based Rewards Systems</vt:lpstr>
      <vt:lpstr>Gamification-Based Rewards Systems</vt:lpstr>
      <vt:lpstr>Gamification Features  (Jackson &amp; McNamara, 2013)</vt:lpstr>
      <vt:lpstr>Gamification Features  (Jackson &amp; McNamara, 2013)</vt:lpstr>
      <vt:lpstr>Gamification Features  (Jackson &amp; McNamara, 2013;  Kim &amp; Shute, 2015)</vt:lpstr>
      <vt:lpstr>Gamification Features  (Jackson &amp; McNamara, 2013)</vt:lpstr>
      <vt:lpstr>Gamification Features  (Malone, 1981)</vt:lpstr>
      <vt:lpstr>Gamification Features  (Malone, 1981)</vt:lpstr>
      <vt:lpstr>Gamification Features  (Lomas et al., 2017)</vt:lpstr>
      <vt:lpstr>Gamification Features  (Lomas et al., 2017)</vt:lpstr>
      <vt:lpstr>Gamification Features  (Johnson et al., 2005)</vt:lpstr>
      <vt:lpstr>Gamification Features  (Wouters &amp; van Oostendrop, 2017)</vt:lpstr>
      <vt:lpstr>Gamification Features  (Wouters &amp; van Oostendrop, 2017)</vt:lpstr>
      <vt:lpstr>Anti-Gamification Feature  (Mayer et al., 2019)</vt:lpstr>
      <vt:lpstr>Beyond the game</vt:lpstr>
      <vt:lpstr>Key takeaways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</cp:lastModifiedBy>
  <cp:revision>588</cp:revision>
  <dcterms:created xsi:type="dcterms:W3CDTF">2010-01-07T20:34:12Z</dcterms:created>
  <dcterms:modified xsi:type="dcterms:W3CDTF">2023-09-27T18:45:46Z</dcterms:modified>
</cp:coreProperties>
</file>