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56" r:id="rId2"/>
    <p:sldId id="413" r:id="rId3"/>
    <p:sldId id="533" r:id="rId4"/>
    <p:sldId id="534" r:id="rId5"/>
    <p:sldId id="535" r:id="rId6"/>
    <p:sldId id="536" r:id="rId7"/>
    <p:sldId id="537" r:id="rId8"/>
    <p:sldId id="539" r:id="rId9"/>
    <p:sldId id="540" r:id="rId10"/>
    <p:sldId id="541" r:id="rId11"/>
    <p:sldId id="542" r:id="rId12"/>
    <p:sldId id="544" r:id="rId13"/>
    <p:sldId id="546" r:id="rId14"/>
    <p:sldId id="549" r:id="rId15"/>
    <p:sldId id="550" r:id="rId16"/>
    <p:sldId id="543" r:id="rId17"/>
    <p:sldId id="547" r:id="rId18"/>
    <p:sldId id="554" r:id="rId19"/>
    <p:sldId id="548" r:id="rId20"/>
    <p:sldId id="552" r:id="rId21"/>
    <p:sldId id="551" r:id="rId22"/>
    <p:sldId id="553" r:id="rId23"/>
    <p:sldId id="538" r:id="rId24"/>
    <p:sldId id="555" r:id="rId25"/>
    <p:sldId id="556" r:id="rId26"/>
    <p:sldId id="532" r:id="rId27"/>
    <p:sldId id="301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aker, Ryan Shaun" initials="RYAN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8F8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2360" autoAdjust="0"/>
  </p:normalViewPr>
  <p:slideViewPr>
    <p:cSldViewPr>
      <p:cViewPr varScale="1">
        <p:scale>
          <a:sx n="76" d="100"/>
          <a:sy n="76" d="100"/>
        </p:scale>
        <p:origin x="182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commentAuthors" Target="commentAuthor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CAAA7C-7ACC-4BFB-BE93-9F32D66A2778}" type="datetimeFigureOut">
              <a:rPr lang="en-US" smtClean="0"/>
              <a:pPr/>
              <a:t>6/3/2024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5F639B-656A-4369-84E0-F13809BA20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3121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5F639B-656A-4369-84E0-F13809BA208C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44459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5F639B-656A-4369-84E0-F13809BA208C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2379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5F639B-656A-4369-84E0-F13809BA208C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2645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5F639B-656A-4369-84E0-F13809BA208C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9033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5F639B-656A-4369-84E0-F13809BA208C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3946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5F639B-656A-4369-84E0-F13809BA208C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7617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5F639B-656A-4369-84E0-F13809BA208C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44534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5F639B-656A-4369-84E0-F13809BA208C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62962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5F639B-656A-4369-84E0-F13809BA208C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6965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5F639B-656A-4369-84E0-F13809BA208C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3376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6/3/2024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6/3/2024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6/3/2024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6/3/2024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6/3/2024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6/3/2024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6/3/2024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6/3/2024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6/3/2024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6/3/2024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6/3/2024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777E0E-AA0C-4CA6-9370-9BDDCA793804}" type="datetimeFigureOut">
              <a:rPr lang="en-US" smtClean="0"/>
              <a:pPr/>
              <a:t>6/3/2024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Adaptive Learning Systems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EDUC5183</a:t>
            </a:r>
            <a:br>
              <a:rPr lang="en-US"/>
            </a:br>
            <a:r>
              <a:rPr lang="en-US"/>
              <a:t>Summer </a:t>
            </a:r>
            <a:r>
              <a:rPr lang="en-US" dirty="0"/>
              <a:t>2024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A99580-1DCC-5B63-BAB3-A2F21ABC85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Thoughts/questions on the mastery learning/knowledge tracing videos?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BDB2F0-3D34-9AF7-0F44-617CCBF275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3477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A99580-1DCC-5B63-BAB3-A2F21ABC85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Thoughts/questions on the BKT interactive resource?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BDB2F0-3D34-9AF7-0F44-617CCBF275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0041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A7A284-267A-AC34-C5A3-915360C5CB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Readings (Week 1) (Core)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8F1F3E-3463-88F5-25DB-8EDAEBEC17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Thoughts? Questions?</a:t>
            </a:r>
          </a:p>
          <a:p>
            <a:endParaRPr lang="en-US" dirty="0"/>
          </a:p>
          <a:p>
            <a:r>
              <a:rPr lang="en-US" dirty="0" err="1"/>
              <a:t>VanLehn</a:t>
            </a:r>
            <a:r>
              <a:rPr lang="en-US" dirty="0"/>
              <a:t>, K. (2011). The relative effectiveness of human tutoring, intelligent tutoring systems, and other tutoring systems. Educational Psychologist, 46(4), 197-221.</a:t>
            </a:r>
          </a:p>
          <a:p>
            <a:endParaRPr lang="en-US" dirty="0"/>
          </a:p>
          <a:p>
            <a:r>
              <a:rPr lang="en-US" dirty="0"/>
              <a:t>Why I selected it: </a:t>
            </a:r>
          </a:p>
          <a:p>
            <a:pPr lvl="1"/>
            <a:r>
              <a:rPr lang="en-US" dirty="0"/>
              <a:t>Reviews benefits of human tutoring</a:t>
            </a:r>
          </a:p>
          <a:p>
            <a:pPr lvl="1"/>
            <a:r>
              <a:rPr lang="en-US" dirty="0"/>
              <a:t>Provides a summary of what ITS/ALS </a:t>
            </a:r>
            <a:r>
              <a:rPr lang="en-US" i="1" dirty="0"/>
              <a:t>actually do</a:t>
            </a:r>
            <a:endParaRPr lang="en-US" dirty="0"/>
          </a:p>
          <a:p>
            <a:pPr lvl="1"/>
            <a:r>
              <a:rPr lang="en-US" dirty="0"/>
              <a:t>Summarizes effectiveness of different types of ITS/ALS</a:t>
            </a:r>
          </a:p>
        </p:txBody>
      </p:sp>
    </p:spTree>
    <p:extLst>
      <p:ext uri="{BB962C8B-B14F-4D97-AF65-F5344CB8AC3E}">
        <p14:creationId xmlns:p14="http://schemas.microsoft.com/office/powerpoint/2010/main" val="14789071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A7A284-267A-AC34-C5A3-915360C5CB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Readings (Week 1) (Optional)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8F1F3E-3463-88F5-25DB-8EDAEBEC17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Thoughts? Questions?</a:t>
            </a:r>
          </a:p>
          <a:p>
            <a:endParaRPr lang="en-US" dirty="0"/>
          </a:p>
          <a:p>
            <a:r>
              <a:rPr lang="en-US" dirty="0"/>
              <a:t>Anderson, J. R., Corbett, A. T., Koedinger, K. R., &amp; Pelletier, R. (1995). Cognitive tutors: Lessons learned. The journal of the learning sciences, 4(2), 167-207.</a:t>
            </a:r>
          </a:p>
          <a:p>
            <a:endParaRPr lang="en-US" dirty="0"/>
          </a:p>
          <a:p>
            <a:r>
              <a:rPr lang="en-US" dirty="0"/>
              <a:t>Why I selected it: </a:t>
            </a:r>
          </a:p>
          <a:p>
            <a:pPr lvl="1"/>
            <a:r>
              <a:rPr lang="en-US" dirty="0"/>
              <a:t>Summarizes design of Cognitive Tutors</a:t>
            </a:r>
          </a:p>
          <a:p>
            <a:pPr lvl="1"/>
            <a:r>
              <a:rPr lang="en-US" dirty="0"/>
              <a:t>First widely-scaled validated intelligent tutors</a:t>
            </a:r>
          </a:p>
          <a:p>
            <a:pPr lvl="1"/>
            <a:r>
              <a:rPr lang="en-US" dirty="0"/>
              <a:t>Still used today at scale! </a:t>
            </a:r>
          </a:p>
        </p:txBody>
      </p:sp>
    </p:spTree>
    <p:extLst>
      <p:ext uri="{BB962C8B-B14F-4D97-AF65-F5344CB8AC3E}">
        <p14:creationId xmlns:p14="http://schemas.microsoft.com/office/powerpoint/2010/main" val="26342504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A7A284-267A-AC34-C5A3-915360C5CB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Readings (Week 1) (Optional)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8F1F3E-3463-88F5-25DB-8EDAEBEC17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Thoughts? Questions?</a:t>
            </a:r>
          </a:p>
          <a:p>
            <a:endParaRPr lang="en-US" dirty="0"/>
          </a:p>
          <a:p>
            <a:r>
              <a:rPr lang="en-US" dirty="0" err="1"/>
              <a:t>Graesser</a:t>
            </a:r>
            <a:r>
              <a:rPr lang="en-US" dirty="0"/>
              <a:t>, A. C., </a:t>
            </a:r>
            <a:r>
              <a:rPr lang="en-US" dirty="0" err="1"/>
              <a:t>VanLehn</a:t>
            </a:r>
            <a:r>
              <a:rPr lang="en-US" dirty="0"/>
              <a:t>, K., Rosé, C. P., Jordan, P. W., &amp; Harter, D. (2001). Intelligent tutoring systems with conversational dialogue. AI magazine, 22(4), 39-39.</a:t>
            </a:r>
          </a:p>
          <a:p>
            <a:endParaRPr lang="en-US" dirty="0"/>
          </a:p>
          <a:p>
            <a:r>
              <a:rPr lang="en-US" dirty="0"/>
              <a:t>Why I selected it: </a:t>
            </a:r>
          </a:p>
          <a:p>
            <a:pPr lvl="1"/>
            <a:r>
              <a:rPr lang="en-US" dirty="0"/>
              <a:t>Summary of dialogue tutors (a lot of excitement about them today) </a:t>
            </a:r>
          </a:p>
        </p:txBody>
      </p:sp>
    </p:spTree>
    <p:extLst>
      <p:ext uri="{BB962C8B-B14F-4D97-AF65-F5344CB8AC3E}">
        <p14:creationId xmlns:p14="http://schemas.microsoft.com/office/powerpoint/2010/main" val="5306382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A7A284-267A-AC34-C5A3-915360C5CB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Readings (Week 1) (Optional)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8F1F3E-3463-88F5-25DB-8EDAEBEC17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Thoughts? Questions?</a:t>
            </a:r>
          </a:p>
          <a:p>
            <a:endParaRPr lang="en-US" dirty="0"/>
          </a:p>
          <a:p>
            <a:r>
              <a:rPr lang="en-US" dirty="0"/>
              <a:t>Wenger, E. (1987). Artificial intelligence and tutoring systems: computational and cognitive approaches to the communication of knowledge. Morgan Kaufmann. Chapter 1: Knowledge Communication</a:t>
            </a:r>
          </a:p>
          <a:p>
            <a:endParaRPr lang="en-US" dirty="0"/>
          </a:p>
          <a:p>
            <a:r>
              <a:rPr lang="en-US" dirty="0"/>
              <a:t>Why I selected it: </a:t>
            </a:r>
          </a:p>
          <a:p>
            <a:pPr lvl="1"/>
            <a:r>
              <a:rPr lang="en-US" dirty="0"/>
              <a:t>Very clear (rare) exposition of the “knowledge communication” view of ITS and e-learning in general</a:t>
            </a:r>
          </a:p>
        </p:txBody>
      </p:sp>
    </p:spTree>
    <p:extLst>
      <p:ext uri="{BB962C8B-B14F-4D97-AF65-F5344CB8AC3E}">
        <p14:creationId xmlns:p14="http://schemas.microsoft.com/office/powerpoint/2010/main" val="38104722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A7A284-267A-AC34-C5A3-915360C5CB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Readings (Week 2) (Core)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8F1F3E-3463-88F5-25DB-8EDAEBEC17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Thoughts? Questions?</a:t>
            </a:r>
          </a:p>
          <a:p>
            <a:endParaRPr lang="en-US" dirty="0"/>
          </a:p>
          <a:p>
            <a:r>
              <a:rPr lang="en-US" dirty="0"/>
              <a:t>San Pedro, M. O. Z., &amp; Baker, R. S. (2021). Knowledge Inference Models Used in Adaptive Learning. In Computational Psychometrics: New Methodologies for a New Generation of Digital Learning and Assessment (pp. 61-77).</a:t>
            </a:r>
          </a:p>
          <a:p>
            <a:endParaRPr lang="en-US" dirty="0"/>
          </a:p>
          <a:p>
            <a:r>
              <a:rPr lang="en-US" dirty="0"/>
              <a:t>Why I selected it: </a:t>
            </a:r>
          </a:p>
          <a:p>
            <a:pPr lvl="1"/>
            <a:r>
              <a:rPr lang="en-US" dirty="0"/>
              <a:t>Summarizes state of art in knowledge tracing</a:t>
            </a:r>
          </a:p>
          <a:p>
            <a:pPr lvl="1"/>
            <a:r>
              <a:rPr lang="en-US" dirty="0"/>
              <a:t>Nothing high-level, good, more recent (that I’ve seen)</a:t>
            </a:r>
          </a:p>
        </p:txBody>
      </p:sp>
    </p:spTree>
    <p:extLst>
      <p:ext uri="{BB962C8B-B14F-4D97-AF65-F5344CB8AC3E}">
        <p14:creationId xmlns:p14="http://schemas.microsoft.com/office/powerpoint/2010/main" val="12493284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A7A284-267A-AC34-C5A3-915360C5CB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Readings (Week 2) (Core)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8F1F3E-3463-88F5-25DB-8EDAEBEC17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Thoughts? Questions?</a:t>
            </a:r>
          </a:p>
          <a:p>
            <a:endParaRPr lang="en-US" dirty="0"/>
          </a:p>
          <a:p>
            <a:r>
              <a:rPr lang="en-US" dirty="0"/>
              <a:t>Ritter, S., </a:t>
            </a:r>
            <a:r>
              <a:rPr lang="en-US" dirty="0" err="1"/>
              <a:t>Yudelson</a:t>
            </a:r>
            <a:r>
              <a:rPr lang="en-US" dirty="0"/>
              <a:t>, M., </a:t>
            </a:r>
            <a:r>
              <a:rPr lang="en-US" dirty="0" err="1"/>
              <a:t>Fancsali</a:t>
            </a:r>
            <a:r>
              <a:rPr lang="en-US" dirty="0"/>
              <a:t>, S. E., &amp; Berman, S. R. (2016). How mastery learning works at scale. In Proceedings of the Third (2016) ACM Conference on Learning@ Scale (pp. 71-79). </a:t>
            </a:r>
          </a:p>
          <a:p>
            <a:endParaRPr lang="en-US" dirty="0"/>
          </a:p>
          <a:p>
            <a:r>
              <a:rPr lang="en-US" dirty="0"/>
              <a:t>Why I selected it: </a:t>
            </a:r>
          </a:p>
          <a:p>
            <a:pPr lvl="1"/>
            <a:r>
              <a:rPr lang="en-US" dirty="0"/>
              <a:t>Discusses the benefits and challenges of mastery learning in ed tech (rare, despite its commonness)</a:t>
            </a:r>
          </a:p>
          <a:p>
            <a:pPr lvl="1"/>
            <a:r>
              <a:rPr lang="en-US" dirty="0"/>
              <a:t>Investigates impacts of teacher compliance/non-compliance with mastery learning recommendations, finding that promoting students without mastery is bad</a:t>
            </a:r>
          </a:p>
        </p:txBody>
      </p:sp>
    </p:spTree>
    <p:extLst>
      <p:ext uri="{BB962C8B-B14F-4D97-AF65-F5344CB8AC3E}">
        <p14:creationId xmlns:p14="http://schemas.microsoft.com/office/powerpoint/2010/main" val="293401576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A7A284-267A-AC34-C5A3-915360C5CB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Readings (Week 2) (Optional)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8F1F3E-3463-88F5-25DB-8EDAEBEC17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Thoughts? Questions?</a:t>
            </a:r>
          </a:p>
          <a:p>
            <a:endParaRPr lang="en-US" dirty="0"/>
          </a:p>
          <a:p>
            <a:r>
              <a:rPr lang="en-US" dirty="0"/>
              <a:t>Sales, A. C., &amp; Pane, J. F. (2019). The role of mastery learning in an intelligent tutoring system: Principal stratification on a latent variable. The Annals of Applied Statistics, 13(1), 420-443. </a:t>
            </a:r>
          </a:p>
          <a:p>
            <a:endParaRPr lang="en-US" dirty="0"/>
          </a:p>
          <a:p>
            <a:r>
              <a:rPr lang="en-US" dirty="0"/>
              <a:t>Why I selected it: </a:t>
            </a:r>
          </a:p>
          <a:p>
            <a:pPr lvl="1"/>
            <a:r>
              <a:rPr lang="en-US" dirty="0"/>
              <a:t>Establishes effectiveness of intelligent tutor based on mastery learning</a:t>
            </a:r>
          </a:p>
          <a:p>
            <a:pPr lvl="1"/>
            <a:r>
              <a:rPr lang="en-US" dirty="0"/>
              <a:t>But argues against findings in Ritter et al. (2016) using different statistical method (by comparing students with similar prior knowledge), finding that promoting students without mastery can be OK</a:t>
            </a:r>
          </a:p>
        </p:txBody>
      </p:sp>
    </p:spTree>
    <p:extLst>
      <p:ext uri="{BB962C8B-B14F-4D97-AF65-F5344CB8AC3E}">
        <p14:creationId xmlns:p14="http://schemas.microsoft.com/office/powerpoint/2010/main" val="180199382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A7A284-267A-AC34-C5A3-915360C5CB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Readings (Week 2) (Optional)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8F1F3E-3463-88F5-25DB-8EDAEBEC17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Thoughts? Questions?</a:t>
            </a:r>
          </a:p>
          <a:p>
            <a:endParaRPr lang="en-US" dirty="0"/>
          </a:p>
          <a:p>
            <a:r>
              <a:rPr lang="en-US" dirty="0" err="1"/>
              <a:t>Pelánek</a:t>
            </a:r>
            <a:r>
              <a:rPr lang="en-US" dirty="0"/>
              <a:t>, R., &amp; </a:t>
            </a:r>
            <a:r>
              <a:rPr lang="en-US" dirty="0" err="1"/>
              <a:t>Řihák</a:t>
            </a:r>
            <a:r>
              <a:rPr lang="en-US" dirty="0"/>
              <a:t>, J. (2018). Analysis and design of mastery learning criteria. New Review of Hypermedia and Multimedia, 24(3), 133-159</a:t>
            </a:r>
          </a:p>
          <a:p>
            <a:endParaRPr lang="en-US" dirty="0"/>
          </a:p>
          <a:p>
            <a:r>
              <a:rPr lang="en-US" dirty="0"/>
              <a:t>Why I selected it: </a:t>
            </a:r>
          </a:p>
          <a:p>
            <a:pPr lvl="1"/>
            <a:r>
              <a:rPr lang="en-US" dirty="0"/>
              <a:t>Concretely examines impact of decisions around algorithm used for mastery learning </a:t>
            </a:r>
          </a:p>
          <a:p>
            <a:pPr lvl="1"/>
            <a:r>
              <a:rPr lang="en-US" dirty="0"/>
              <a:t>Argues that secondary choices matter more than algorithm (although out of date on algorithms)</a:t>
            </a:r>
          </a:p>
          <a:p>
            <a:pPr lvl="2"/>
            <a:r>
              <a:rPr lang="en-US" dirty="0"/>
              <a:t>But newer algorithms much less predictable anyways</a:t>
            </a:r>
          </a:p>
        </p:txBody>
      </p:sp>
    </p:spTree>
    <p:extLst>
      <p:ext uri="{BB962C8B-B14F-4D97-AF65-F5344CB8AC3E}">
        <p14:creationId xmlns:p14="http://schemas.microsoft.com/office/powerpoint/2010/main" val="3154206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Welcome to Ask me Anything session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068035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A7A284-267A-AC34-C5A3-915360C5CB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Readings (Week 2) (Optional)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8F1F3E-3463-88F5-25DB-8EDAEBEC17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Thoughts? Questions?</a:t>
            </a:r>
          </a:p>
          <a:p>
            <a:endParaRPr lang="en-US" dirty="0"/>
          </a:p>
          <a:p>
            <a:r>
              <a:rPr lang="en-US" dirty="0"/>
              <a:t>Lee, J. I., &amp; </a:t>
            </a:r>
            <a:r>
              <a:rPr lang="en-US" dirty="0" err="1"/>
              <a:t>Brunskill</a:t>
            </a:r>
            <a:r>
              <a:rPr lang="en-US" dirty="0"/>
              <a:t>, E. (2012). The Impact on Individualizing Student Models on Necessary Practice Opportunities. Proceedings of the International Conference on Educational Data Mining Society. </a:t>
            </a:r>
          </a:p>
          <a:p>
            <a:endParaRPr lang="en-US" dirty="0"/>
          </a:p>
          <a:p>
            <a:r>
              <a:rPr lang="en-US" dirty="0"/>
              <a:t>Why I selected it: </a:t>
            </a:r>
          </a:p>
          <a:p>
            <a:pPr lvl="1"/>
            <a:r>
              <a:rPr lang="en-US" dirty="0"/>
              <a:t>Argues that individualized knowledge tracing (that learns model parameters for individual students across skills) better optimizes mastery learning than models that don’t learn about students except current skill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239975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A7A284-267A-AC34-C5A3-915360C5CB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Readings (Week 2) (Optional)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8F1F3E-3463-88F5-25DB-8EDAEBEC17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Thoughts? Questions?</a:t>
            </a:r>
          </a:p>
          <a:p>
            <a:endParaRPr lang="en-US" dirty="0"/>
          </a:p>
          <a:p>
            <a:r>
              <a:rPr lang="en-US" dirty="0"/>
              <a:t>Emery, A., Sanders, M., Anderman, L. H., &amp; Yu, S. L. (2018). When mastery goals meet mastery learning: Administrator, teacher, and student perceptions. The Journal of Experimental Education, 86(3), 419-441.</a:t>
            </a:r>
          </a:p>
          <a:p>
            <a:endParaRPr lang="en-US" dirty="0"/>
          </a:p>
          <a:p>
            <a:r>
              <a:rPr lang="en-US" dirty="0"/>
              <a:t>Why I selected it: </a:t>
            </a:r>
          </a:p>
          <a:p>
            <a:pPr lvl="1"/>
            <a:r>
              <a:rPr lang="en-US" dirty="0"/>
              <a:t>Discusses use of and experience with (non-computerized) mastery learning in schools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754106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A7A284-267A-AC34-C5A3-915360C5CB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Readings (Week 2) (Optional)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8F1F3E-3463-88F5-25DB-8EDAEBEC17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Thoughts? Questions?</a:t>
            </a:r>
          </a:p>
          <a:p>
            <a:endParaRPr lang="en-US" dirty="0"/>
          </a:p>
          <a:p>
            <a:r>
              <a:rPr lang="en-US" dirty="0" err="1"/>
              <a:t>Guskey</a:t>
            </a:r>
            <a:r>
              <a:rPr lang="en-US" dirty="0"/>
              <a:t>, T. R., &amp; Gates, S. L. (1986). Synthesis of research on the effects of mastery learning in elementary and secondary classrooms. Educational leadership, 43(8), 73. </a:t>
            </a:r>
          </a:p>
          <a:p>
            <a:endParaRPr lang="en-US" dirty="0"/>
          </a:p>
          <a:p>
            <a:r>
              <a:rPr lang="en-US" dirty="0"/>
              <a:t>Why I selected it: </a:t>
            </a:r>
          </a:p>
          <a:p>
            <a:pPr lvl="1"/>
            <a:r>
              <a:rPr lang="en-US" dirty="0"/>
              <a:t>Shows that even (very difficult to implement) non-computerized mastery learning works</a:t>
            </a:r>
          </a:p>
        </p:txBody>
      </p:sp>
    </p:spTree>
    <p:extLst>
      <p:ext uri="{BB962C8B-B14F-4D97-AF65-F5344CB8AC3E}">
        <p14:creationId xmlns:p14="http://schemas.microsoft.com/office/powerpoint/2010/main" val="331017277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CD6E64-934A-5ABA-B137-FB1EA6537D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AMA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64B2D7-1534-E56C-857E-C600C02C1F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811452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50457D-C6B9-D01E-4B1E-04315C32E6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Did we end early?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8FC008-954B-87A0-68C9-657374EFBB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so, that’s OK</a:t>
            </a:r>
          </a:p>
          <a:p>
            <a:endParaRPr lang="en-US" dirty="0"/>
          </a:p>
          <a:p>
            <a:r>
              <a:rPr lang="en-US" dirty="0"/>
              <a:t>A lot of what we would cover in class was moved to video lecture and VIVI-SD 1</a:t>
            </a:r>
          </a:p>
          <a:p>
            <a:endParaRPr lang="en-US" dirty="0"/>
          </a:p>
          <a:p>
            <a:r>
              <a:rPr lang="en-US" dirty="0"/>
              <a:t>We covered more than I covered in this class last year!</a:t>
            </a:r>
          </a:p>
        </p:txBody>
      </p:sp>
    </p:spTree>
    <p:extLst>
      <p:ext uri="{BB962C8B-B14F-4D97-AF65-F5344CB8AC3E}">
        <p14:creationId xmlns:p14="http://schemas.microsoft.com/office/powerpoint/2010/main" val="324780012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BD4E06-BF4E-A77A-849C-BCBA2CC09D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Optional Special Session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9D99DB-4053-8358-9537-57411E0FFE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Intelligent Tutors in the Classroom</a:t>
            </a:r>
          </a:p>
          <a:p>
            <a:endParaRPr lang="en-US" dirty="0"/>
          </a:p>
          <a:p>
            <a:r>
              <a:rPr lang="en-US" dirty="0"/>
              <a:t>Wednesday, July 31</a:t>
            </a:r>
          </a:p>
          <a:p>
            <a:r>
              <a:rPr lang="en-US"/>
              <a:t>515p-705p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316608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31CBEA-D9D6-568D-A600-E3C49195A2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Upcoming Dates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3139C9-508E-863C-DB43-0B236B8B50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June 10 System Review first task due (sign up for learning system)</a:t>
            </a:r>
          </a:p>
          <a:p>
            <a:r>
              <a:rPr lang="en-US" dirty="0"/>
              <a:t>June 12 VIVI-SD 1 due</a:t>
            </a:r>
          </a:p>
          <a:p>
            <a:r>
              <a:rPr lang="en-US" dirty="0"/>
              <a:t>June 13 Knowledge Graphs and Prerequisite Tracing AMA</a:t>
            </a:r>
          </a:p>
          <a:p>
            <a:r>
              <a:rPr lang="en-US" dirty="0"/>
              <a:t>June 19 – VIVI-SD 2 due</a:t>
            </a:r>
          </a:p>
          <a:p>
            <a:r>
              <a:rPr lang="en-US" dirty="0"/>
              <a:t>June 20 Memory Optimization and Spiraling Review AMA</a:t>
            </a:r>
          </a:p>
          <a:p>
            <a:r>
              <a:rPr lang="en-US" dirty="0"/>
              <a:t>June 26 – VIVI-SD 3 due</a:t>
            </a:r>
          </a:p>
          <a:p>
            <a:r>
              <a:rPr lang="en-US" dirty="0"/>
              <a:t>June 27 Hints and Feedback AMA</a:t>
            </a:r>
          </a:p>
          <a:p>
            <a:r>
              <a:rPr lang="en-US" dirty="0"/>
              <a:t>June 28 – System Review paper first draft due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63075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End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33E24A-3383-2947-2D39-310EED40AF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By this point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D016BB-2413-A6BE-441C-21D9E64F4A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should have watched the lecture videos for week 1 and week 2</a:t>
            </a:r>
          </a:p>
          <a:p>
            <a:r>
              <a:rPr lang="en-US" dirty="0"/>
              <a:t>You should have completed the interactives for week 1 and week 2</a:t>
            </a:r>
          </a:p>
          <a:p>
            <a:r>
              <a:rPr lang="en-US" dirty="0"/>
              <a:t>You ideally would have read the core readings for week 1 and week 2</a:t>
            </a:r>
          </a:p>
          <a:p>
            <a:pPr lvl="1"/>
            <a:r>
              <a:rPr lang="en-US" dirty="0"/>
              <a:t>But no stress if you haven’t</a:t>
            </a:r>
          </a:p>
        </p:txBody>
      </p:sp>
    </p:spTree>
    <p:extLst>
      <p:ext uri="{BB962C8B-B14F-4D97-AF65-F5344CB8AC3E}">
        <p14:creationId xmlns:p14="http://schemas.microsoft.com/office/powerpoint/2010/main" val="16713446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A7EFAB-5428-C9E7-4DE3-423A8C0C33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 everyone in a VIVI-SD group?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7C9C4B-C992-5AC9-7212-2C0E372F03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you aren’t, post to the chat that you are looking for a group</a:t>
            </a:r>
          </a:p>
        </p:txBody>
      </p:sp>
    </p:spTree>
    <p:extLst>
      <p:ext uri="{BB962C8B-B14F-4D97-AF65-F5344CB8AC3E}">
        <p14:creationId xmlns:p14="http://schemas.microsoft.com/office/powerpoint/2010/main" val="28056313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A7EFAB-5428-C9E7-4DE3-423A8C0C33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Have you picked your system for System Review?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7C9C4B-C992-5AC9-7212-2C0E372F03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Now is a good time to do that</a:t>
            </a:r>
          </a:p>
        </p:txBody>
      </p:sp>
    </p:spTree>
    <p:extLst>
      <p:ext uri="{BB962C8B-B14F-4D97-AF65-F5344CB8AC3E}">
        <p14:creationId xmlns:p14="http://schemas.microsoft.com/office/powerpoint/2010/main" val="30170189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A7EFAB-5428-C9E7-4DE3-423A8C0C33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Optional Bonus Session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7C9C4B-C992-5AC9-7212-2C0E372F03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Time</a:t>
            </a:r>
          </a:p>
          <a:p>
            <a:r>
              <a:rPr lang="en-US" dirty="0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5981730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CD6E64-934A-5ABA-B137-FB1EA6537D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AMA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64B2D7-1534-E56C-857E-C600C02C1F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0680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A99580-1DCC-5B63-BAB3-A2F21ABC85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Thoughts/Questions </a:t>
            </a:r>
            <a:br>
              <a:rPr lang="en-US" dirty="0"/>
            </a:br>
            <a:r>
              <a:rPr lang="en-US" dirty="0"/>
              <a:t>on the Debate on ITS?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BDB2F0-3D34-9AF7-0F44-617CCBF275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8682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A99580-1DCC-5B63-BAB3-A2F21ABC85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Thoughts/questions </a:t>
            </a:r>
            <a:br>
              <a:rPr lang="en-US" dirty="0"/>
            </a:br>
            <a:r>
              <a:rPr lang="en-US" dirty="0"/>
              <a:t>on the talking fish?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BDB2F0-3D34-9AF7-0F44-617CCBF275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8085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</TotalTime>
  <Words>1166</Words>
  <Application>Microsoft Office PowerPoint</Application>
  <PresentationFormat>On-screen Show (4:3)</PresentationFormat>
  <Paragraphs>138</Paragraphs>
  <Slides>27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0" baseType="lpstr">
      <vt:lpstr>Arial</vt:lpstr>
      <vt:lpstr>Calibri</vt:lpstr>
      <vt:lpstr>Office Theme</vt:lpstr>
      <vt:lpstr>Adaptive Learning Systems</vt:lpstr>
      <vt:lpstr>Welcome to Ask me Anything session</vt:lpstr>
      <vt:lpstr>By this point </vt:lpstr>
      <vt:lpstr>Is everyone in a VIVI-SD group?</vt:lpstr>
      <vt:lpstr>Have you picked your system for System Review?</vt:lpstr>
      <vt:lpstr>Optional Bonus Session</vt:lpstr>
      <vt:lpstr>AMA</vt:lpstr>
      <vt:lpstr>Thoughts/Questions  on the Debate on ITS?</vt:lpstr>
      <vt:lpstr>Thoughts/questions  on the talking fish?</vt:lpstr>
      <vt:lpstr>Thoughts/questions on the mastery learning/knowledge tracing videos?</vt:lpstr>
      <vt:lpstr>Thoughts/questions on the BKT interactive resource?</vt:lpstr>
      <vt:lpstr>Readings (Week 1) (Core)</vt:lpstr>
      <vt:lpstr>Readings (Week 1) (Optional)</vt:lpstr>
      <vt:lpstr>Readings (Week 1) (Optional)</vt:lpstr>
      <vt:lpstr>Readings (Week 1) (Optional)</vt:lpstr>
      <vt:lpstr>Readings (Week 2) (Core)</vt:lpstr>
      <vt:lpstr>Readings (Week 2) (Core)</vt:lpstr>
      <vt:lpstr>Readings (Week 2) (Optional)</vt:lpstr>
      <vt:lpstr>Readings (Week 2) (Optional)</vt:lpstr>
      <vt:lpstr>Readings (Week 2) (Optional)</vt:lpstr>
      <vt:lpstr>Readings (Week 2) (Optional)</vt:lpstr>
      <vt:lpstr>Readings (Week 2) (Optional)</vt:lpstr>
      <vt:lpstr>AMA</vt:lpstr>
      <vt:lpstr>Did we end early?</vt:lpstr>
      <vt:lpstr>Optional Special Session</vt:lpstr>
      <vt:lpstr>Upcoming Dates</vt:lpstr>
      <vt:lpstr>The End</vt:lpstr>
    </vt:vector>
  </TitlesOfParts>
  <Company>Worcester Polytechnic Institute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Methods for the Learning Sciences</dc:title>
  <dc:creator>rsbaker</dc:creator>
  <cp:lastModifiedBy>Ryan</cp:lastModifiedBy>
  <cp:revision>494</cp:revision>
  <dcterms:created xsi:type="dcterms:W3CDTF">2010-01-07T20:34:12Z</dcterms:created>
  <dcterms:modified xsi:type="dcterms:W3CDTF">2024-06-03T18:55:04Z</dcterms:modified>
</cp:coreProperties>
</file>