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13" r:id="rId3"/>
    <p:sldId id="733" r:id="rId4"/>
    <p:sldId id="738" r:id="rId5"/>
    <p:sldId id="550" r:id="rId6"/>
    <p:sldId id="740" r:id="rId7"/>
    <p:sldId id="552" r:id="rId8"/>
    <p:sldId id="745" r:id="rId9"/>
    <p:sldId id="741" r:id="rId10"/>
    <p:sldId id="734" r:id="rId11"/>
    <p:sldId id="555" r:id="rId12"/>
    <p:sldId id="742" r:id="rId13"/>
    <p:sldId id="724" r:id="rId14"/>
    <p:sldId id="725" r:id="rId15"/>
    <p:sldId id="727" r:id="rId16"/>
    <p:sldId id="719" r:id="rId17"/>
    <p:sldId id="743" r:id="rId18"/>
    <p:sldId id="736" r:id="rId19"/>
    <p:sldId id="744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5" d="100"/>
          <a:sy n="75" d="100"/>
        </p:scale>
        <p:origin x="10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EDUC5183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1930-854A-6FFE-1B05-73FA96FB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Mastery learning in adaptive learning</a:t>
            </a:r>
            <a:br>
              <a:rPr lang="en-US" dirty="0"/>
            </a:br>
            <a:r>
              <a:rPr lang="en-US" dirty="0"/>
              <a:t>relies on knowledge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B370-3C44-F342-9A15-2E77FEFC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Classically: automated assessments of </a:t>
            </a:r>
            <a:r>
              <a:rPr lang="en-US" i="1" dirty="0"/>
              <a:t>what a student knows</a:t>
            </a:r>
            <a:endParaRPr lang="en-US" dirty="0"/>
          </a:p>
          <a:p>
            <a:endParaRPr lang="en-US" dirty="0"/>
          </a:p>
          <a:p>
            <a:r>
              <a:rPr lang="en-US" dirty="0"/>
              <a:t>More recently and controversially: automated predictions of </a:t>
            </a:r>
            <a:r>
              <a:rPr lang="en-US" i="1" dirty="0"/>
              <a:t>which items a student will get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78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CBC5-E803-7485-6867-F22A8E59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Assessment in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28AD-528C-8F9E-D603-9A372D575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in a row</a:t>
            </a:r>
          </a:p>
          <a:p>
            <a:r>
              <a:rPr lang="en-US" dirty="0"/>
              <a:t>Bayesian Knowledge Tracing (BKT; the most widely-used algorithm) (Corbett &amp; Anderson, 1995)</a:t>
            </a:r>
          </a:p>
          <a:p>
            <a:pPr lvl="1"/>
            <a:r>
              <a:rPr lang="en-US" dirty="0"/>
              <a:t>To learn more about BKT, make sure to watch the required video on BKT</a:t>
            </a:r>
          </a:p>
          <a:p>
            <a:pPr lvl="1"/>
            <a:r>
              <a:rPr lang="en-US" dirty="0"/>
              <a:t>If you already watched it for 6191, you don’t need to watch it again</a:t>
            </a:r>
          </a:p>
        </p:txBody>
      </p:sp>
    </p:spTree>
    <p:extLst>
      <p:ext uri="{BB962C8B-B14F-4D97-AF65-F5344CB8AC3E}">
        <p14:creationId xmlns:p14="http://schemas.microsoft.com/office/powerpoint/2010/main" val="1609816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734F-1FF7-122E-806F-5C7B33AC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BKT is a great and widely-used algorithm,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5B22-A00A-4E38-F440-52176DA0A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7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BKT has some blatant weaknesses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Here are a few</a:t>
            </a:r>
          </a:p>
          <a:p>
            <a:pPr lvl="1"/>
            <a:r>
              <a:rPr lang="en-US" altLang="en-US" dirty="0"/>
              <a:t>Doesn’t pay attention to forgetting over time (extensions to do so aren’t great)</a:t>
            </a:r>
          </a:p>
          <a:p>
            <a:pPr lvl="1"/>
            <a:r>
              <a:rPr lang="en-US" altLang="en-US" dirty="0"/>
              <a:t>Doesn’t fit data as well as more recent algorithms</a:t>
            </a:r>
          </a:p>
          <a:p>
            <a:pPr lvl="1"/>
            <a:r>
              <a:rPr lang="en-US" altLang="en-US" dirty="0"/>
              <a:t>You need a high-quality skill-item mapping</a:t>
            </a:r>
          </a:p>
          <a:p>
            <a:pPr lvl="1"/>
            <a:r>
              <a:rPr lang="en-US" altLang="en-US" dirty="0"/>
              <a:t>Assumes all items within skill are same difficulty</a:t>
            </a:r>
          </a:p>
          <a:p>
            <a:pPr lvl="1"/>
            <a:r>
              <a:rPr lang="en-US" altLang="en-US" dirty="0"/>
              <a:t>Doesn’t account for relationships between skills</a:t>
            </a:r>
            <a:br>
              <a:rPr lang="en-US" altLang="en-US" dirty="0"/>
            </a:br>
            <a:r>
              <a:rPr lang="en-US" altLang="en-US" dirty="0"/>
              <a:t>(extensions to do so more for research than real-world)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9905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Some competitors</a:t>
            </a:r>
            <a:br>
              <a:rPr lang="en-US" altLang="en-US" dirty="0"/>
            </a:br>
            <a:r>
              <a:rPr lang="en-US" altLang="en-US" dirty="0"/>
              <a:t>(for detail see San Pedro et al. article)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4000" dirty="0"/>
          </a:p>
          <a:p>
            <a:pPr eaLnBrk="1" hangingPunct="1"/>
            <a:r>
              <a:rPr lang="en-US" altLang="en-US" sz="4000" dirty="0"/>
              <a:t>PFA</a:t>
            </a:r>
          </a:p>
          <a:p>
            <a:pPr eaLnBrk="1" hangingPunct="1"/>
            <a:r>
              <a:rPr lang="en-US" altLang="en-US" sz="4000" dirty="0"/>
              <a:t>Elo</a:t>
            </a:r>
          </a:p>
          <a:p>
            <a:pPr eaLnBrk="1" hangingPunct="1"/>
            <a:r>
              <a:rPr lang="en-US" altLang="en-US" sz="4000" dirty="0"/>
              <a:t>DKT</a:t>
            </a:r>
          </a:p>
        </p:txBody>
      </p:sp>
    </p:spTree>
    <p:extLst>
      <p:ext uri="{BB962C8B-B14F-4D97-AF65-F5344CB8AC3E}">
        <p14:creationId xmlns:p14="http://schemas.microsoft.com/office/powerpoint/2010/main" val="33547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More recent competitors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4000" dirty="0"/>
              <a:t>LFKT </a:t>
            </a:r>
          </a:p>
          <a:p>
            <a:pPr eaLnBrk="1" hangingPunct="1"/>
            <a:r>
              <a:rPr lang="en-US" altLang="en-US" sz="4000" dirty="0"/>
              <a:t>FAST</a:t>
            </a:r>
          </a:p>
          <a:p>
            <a:r>
              <a:rPr lang="en-US" altLang="en-US" sz="4000" dirty="0"/>
              <a:t>LKT family: extensions to PFA</a:t>
            </a:r>
          </a:p>
          <a:p>
            <a:r>
              <a:rPr lang="en-US" altLang="en-US" sz="4000" dirty="0"/>
              <a:t>DKT family: DKVMN, SAKT, </a:t>
            </a:r>
            <a:r>
              <a:rPr lang="pt-BR" sz="4000" dirty="0"/>
              <a:t>LSTM-SAKT, SAINT, SAINT+, LANA, ADKT, KQN, </a:t>
            </a:r>
            <a:r>
              <a:rPr lang="pt-BR" sz="4000" dirty="0" err="1"/>
              <a:t>Deep</a:t>
            </a:r>
            <a:r>
              <a:rPr lang="pt-BR" sz="4000" dirty="0"/>
              <a:t>-IRT, </a:t>
            </a:r>
            <a:r>
              <a:rPr lang="pt-BR" sz="4000" dirty="0" err="1"/>
              <a:t>Rkt</a:t>
            </a:r>
            <a:r>
              <a:rPr lang="pt-BR" sz="4000" dirty="0"/>
              <a:t>, etc. etc. etc.)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AOA extension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484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Picking the best algorithm: Dimensions to the debate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01507"/>
              </p:ext>
            </p:extLst>
          </p:nvPr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82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7912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 will discuss these in detail in VIVI-SD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5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67A1-D2A8-A75B-C8A3-F2C8655E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Bayesian Knowledge Tracing still used so often?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7CC-2A70-8DF3-7AB0-5308F2F8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Predictable behavior</a:t>
            </a:r>
          </a:p>
          <a:p>
            <a:r>
              <a:rPr lang="en-US" dirty="0"/>
              <a:t>Gives teacher interpretable estimates of student skill</a:t>
            </a:r>
          </a:p>
          <a:p>
            <a:r>
              <a:rPr lang="en-US" dirty="0"/>
              <a:t>Does not require much data to fit, and performs tolerably even with no fitting at all</a:t>
            </a:r>
          </a:p>
          <a:p>
            <a:r>
              <a:rPr lang="en-US" dirty="0"/>
              <a:t>Estimates knowledge as well as DKT once it has enough data for a given student and skill (Zhang et al., 2021)</a:t>
            </a:r>
          </a:p>
        </p:txBody>
      </p:sp>
    </p:spTree>
    <p:extLst>
      <p:ext uri="{BB962C8B-B14F-4D97-AF65-F5344CB8AC3E}">
        <p14:creationId xmlns:p14="http://schemas.microsoft.com/office/powerpoint/2010/main" val="88906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4AE69-FB58-2663-362A-813B150E0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59307-9E2D-1744-1E31-C260A1251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Mastery Learning is good for learning</a:t>
            </a:r>
          </a:p>
          <a:p>
            <a:r>
              <a:rPr lang="en-US" dirty="0"/>
              <a:t>Mastery Learning is hard to do in traditional classrooms, but easy to do in adaptive learning</a:t>
            </a:r>
          </a:p>
          <a:p>
            <a:r>
              <a:rPr lang="en-US" dirty="0"/>
              <a:t>Mastery Learning depends on knowledge modeling</a:t>
            </a:r>
          </a:p>
          <a:p>
            <a:r>
              <a:rPr lang="en-US" dirty="0"/>
              <a:t>Different knowledge modeling algorithms have different trade-offs</a:t>
            </a:r>
          </a:p>
        </p:txBody>
      </p:sp>
    </p:spTree>
    <p:extLst>
      <p:ext uri="{BB962C8B-B14F-4D97-AF65-F5344CB8AC3E}">
        <p14:creationId xmlns:p14="http://schemas.microsoft.com/office/powerpoint/2010/main" val="111294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lecture I will start…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most advanced, technologically mature, and high-quality aspect of contemporary learning systems</a:t>
            </a:r>
          </a:p>
          <a:p>
            <a:endParaRPr lang="en-US" dirty="0"/>
          </a:p>
          <a:p>
            <a:r>
              <a:rPr lang="en-US" dirty="0"/>
              <a:t>Technology: knowledge tracing</a:t>
            </a:r>
          </a:p>
          <a:p>
            <a:r>
              <a:rPr lang="en-US" dirty="0"/>
              <a:t>Adaptivity it supports: mastery learning </a:t>
            </a:r>
            <a:br>
              <a:rPr lang="en-US" dirty="0"/>
            </a:br>
            <a:r>
              <a:rPr lang="en-US" dirty="0"/>
              <a:t>(and other uses too)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4184B-989A-7F50-E378-135BB182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this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B806-3492-0D29-D0AA-6778A4C2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have already completed the spreadsheet tutorial</a:t>
            </a:r>
          </a:p>
          <a:p>
            <a:endParaRPr lang="en-US" dirty="0"/>
          </a:p>
          <a:p>
            <a:r>
              <a:rPr lang="en-US" dirty="0"/>
              <a:t>If you haven’t done that yet, stop this video and go do that</a:t>
            </a:r>
          </a:p>
        </p:txBody>
      </p:sp>
    </p:spTree>
    <p:extLst>
      <p:ext uri="{BB962C8B-B14F-4D97-AF65-F5344CB8AC3E}">
        <p14:creationId xmlns:p14="http://schemas.microsoft.com/office/powerpoint/2010/main" val="304521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keeps working on a topic until they master it</a:t>
            </a:r>
          </a:p>
        </p:txBody>
      </p:sp>
    </p:spTree>
    <p:extLst>
      <p:ext uri="{BB962C8B-B14F-4D97-AF65-F5344CB8AC3E}">
        <p14:creationId xmlns:p14="http://schemas.microsoft.com/office/powerpoint/2010/main" val="348239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keeps working on a topic until they master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3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Mastery learning improves learning when used by teachers through adaptive learning systems (Ritter et al., 2016)</a:t>
            </a:r>
          </a:p>
          <a:p>
            <a:r>
              <a:rPr lang="en-US" dirty="0"/>
              <a:t>Mastery learning improves learning when used by teachers in traditional classrooms (Kulik &amp; Kulik, 1990)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7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teachers override mastery learning recommendations, students do </a:t>
            </a:r>
            <a:r>
              <a:rPr lang="en-US"/>
              <a:t>less well (Sales &amp; Pane, 2019)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9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CCDC-C7CA-D0A9-8526-7F9D23B5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EBB2-2D5E-503A-65F1-CA2B5210F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Smooth and seamless in an adaptive learning system</a:t>
            </a:r>
          </a:p>
          <a:p>
            <a:r>
              <a:rPr lang="en-US" dirty="0"/>
              <a:t>Complex and </a:t>
            </a:r>
            <a:r>
              <a:rPr lang="en-US" dirty="0" err="1"/>
              <a:t>drudgerous</a:t>
            </a:r>
            <a:r>
              <a:rPr lang="en-US" dirty="0"/>
              <a:t> in a traditional classroom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34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810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Adaptive Learning Systems</vt:lpstr>
      <vt:lpstr>Welcome!</vt:lpstr>
      <vt:lpstr>In this lecture I will start…</vt:lpstr>
      <vt:lpstr>By this point</vt:lpstr>
      <vt:lpstr>Mastery Learning</vt:lpstr>
      <vt:lpstr>Mastery Learning</vt:lpstr>
      <vt:lpstr>Mastery learning works</vt:lpstr>
      <vt:lpstr>Mastery learning works</vt:lpstr>
      <vt:lpstr>Mastery learning</vt:lpstr>
      <vt:lpstr>Mastery learning in adaptive learning relies on knowledge tracing</vt:lpstr>
      <vt:lpstr>Simple Assessment in Online Learning</vt:lpstr>
      <vt:lpstr>BKT is a great and widely-used algorithm, but…</vt:lpstr>
      <vt:lpstr>BKT has some blatant weaknesses</vt:lpstr>
      <vt:lpstr>Some competitors (for detail see San Pedro et al. article)</vt:lpstr>
      <vt:lpstr>More recent competitors</vt:lpstr>
      <vt:lpstr>Picking the best algorithm: Dimensions to the debate</vt:lpstr>
      <vt:lpstr>We will discuss these in detail in VIVI-SD</vt:lpstr>
      <vt:lpstr>Why is Bayesian Knowledge Tracing still used so often?</vt:lpstr>
      <vt:lpstr>Today’s Final Thoughts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532</cp:revision>
  <dcterms:created xsi:type="dcterms:W3CDTF">2010-01-07T20:34:12Z</dcterms:created>
  <dcterms:modified xsi:type="dcterms:W3CDTF">2023-08-29T16:24:41Z</dcterms:modified>
</cp:coreProperties>
</file>