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557" r:id="rId3"/>
    <p:sldId id="533" r:id="rId4"/>
    <p:sldId id="535" r:id="rId5"/>
    <p:sldId id="558" r:id="rId6"/>
    <p:sldId id="537" r:id="rId7"/>
    <p:sldId id="539" r:id="rId8"/>
    <p:sldId id="540" r:id="rId9"/>
    <p:sldId id="544" r:id="rId10"/>
    <p:sldId id="560" r:id="rId11"/>
    <p:sldId id="559" r:id="rId12"/>
    <p:sldId id="561" r:id="rId13"/>
    <p:sldId id="562" r:id="rId14"/>
    <p:sldId id="563" r:id="rId15"/>
    <p:sldId id="564" r:id="rId16"/>
    <p:sldId id="538" r:id="rId17"/>
    <p:sldId id="555" r:id="rId18"/>
    <p:sldId id="532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1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3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9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94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Zou, X., Ma, W., Ma, Z., Baker, R. (2019) Towards Helping Teachers Select Optimal Content for Students. Proceedings of the 20th International Conference on Artificial Intelligence in Education, 413-417.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Practical example of using knowledge graph</a:t>
            </a:r>
          </a:p>
          <a:p>
            <a:pPr lvl="1"/>
            <a:r>
              <a:rPr lang="en-US" dirty="0"/>
              <a:t>Connection to educational theory (ZPD)</a:t>
            </a:r>
          </a:p>
        </p:txBody>
      </p:sp>
    </p:spTree>
    <p:extLst>
      <p:ext uri="{BB962C8B-B14F-4D97-AF65-F5344CB8AC3E}">
        <p14:creationId xmlns:p14="http://schemas.microsoft.com/office/powerpoint/2010/main" val="129120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Desmarais, M. C., </a:t>
            </a:r>
            <a:r>
              <a:rPr lang="en-US" dirty="0" err="1"/>
              <a:t>Meshkinfam</a:t>
            </a:r>
            <a:r>
              <a:rPr lang="en-US" dirty="0"/>
              <a:t>, P., &amp; Gagnon, M. (2006). Learned student models with item to item knowledge structures. User Modeling and User-Adapted Interaction, 16(5), 403-434.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Classic paper on knowledge spaces (more readable than </a:t>
            </a:r>
            <a:r>
              <a:rPr lang="en-US" dirty="0" err="1"/>
              <a:t>Falmagne’s</a:t>
            </a:r>
            <a:r>
              <a:rPr lang="en-US" dirty="0"/>
              <a:t> work)</a:t>
            </a:r>
          </a:p>
        </p:txBody>
      </p:sp>
    </p:spTree>
    <p:extLst>
      <p:ext uri="{BB962C8B-B14F-4D97-AF65-F5344CB8AC3E}">
        <p14:creationId xmlns:p14="http://schemas.microsoft.com/office/powerpoint/2010/main" val="16092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Chen, P., Lu, Y., Zheng, V. W., Chen, X., &amp; Yang, B. (2018). </a:t>
            </a:r>
            <a:r>
              <a:rPr lang="en-US" dirty="0" err="1"/>
              <a:t>KnowEdu</a:t>
            </a:r>
            <a:r>
              <a:rPr lang="en-US" dirty="0"/>
              <a:t>: a system to construct knowledge graph for education. IEEE Access, 6, 31553-31563.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Knowledge graphs are expensive and time-consuming to author</a:t>
            </a:r>
          </a:p>
          <a:p>
            <a:pPr lvl="1"/>
            <a:r>
              <a:rPr lang="en-US" dirty="0"/>
              <a:t>This is one of the few papers that attempts to discover knowledge graphs solely from data</a:t>
            </a:r>
          </a:p>
        </p:txBody>
      </p:sp>
    </p:spTree>
    <p:extLst>
      <p:ext uri="{BB962C8B-B14F-4D97-AF65-F5344CB8AC3E}">
        <p14:creationId xmlns:p14="http://schemas.microsoft.com/office/powerpoint/2010/main" val="332388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 err="1"/>
              <a:t>Brunskill</a:t>
            </a:r>
            <a:r>
              <a:rPr lang="en-US" dirty="0"/>
              <a:t>, E. (2011). Estimating Prerequisite Structure From Noisy Data. Proceedings of the International Conference on Educational Data Mining (pp. 217-222)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Another paper on discovering prerequisite structures directly from data</a:t>
            </a:r>
          </a:p>
        </p:txBody>
      </p:sp>
    </p:spTree>
    <p:extLst>
      <p:ext uri="{BB962C8B-B14F-4D97-AF65-F5344CB8AC3E}">
        <p14:creationId xmlns:p14="http://schemas.microsoft.com/office/powerpoint/2010/main" val="391557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Chen, Y., González-</a:t>
            </a:r>
            <a:r>
              <a:rPr lang="en-US" dirty="0" err="1"/>
              <a:t>Brenes</a:t>
            </a:r>
            <a:r>
              <a:rPr lang="en-US" dirty="0"/>
              <a:t>, J. P., &amp; Tian, J. (2016). Joint Discovery of Skill Prerequisite Graphs and Student Models. Proceedings of the International Conference on Educational Data Mining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Another popular paper discovering prerequisite graphs directly from data</a:t>
            </a:r>
          </a:p>
        </p:txBody>
      </p:sp>
    </p:spTree>
    <p:extLst>
      <p:ext uri="{BB962C8B-B14F-4D97-AF65-F5344CB8AC3E}">
        <p14:creationId xmlns:p14="http://schemas.microsoft.com/office/powerpoint/2010/main" val="343106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Krauss, C., Salzmann, A., &amp; Merceron, A. (2018). Branched Learning Paths for the Recommendation of Personalized Sequences of Course Items. In </a:t>
            </a:r>
            <a:r>
              <a:rPr lang="en-US" dirty="0" err="1"/>
              <a:t>DeLFI</a:t>
            </a:r>
            <a:r>
              <a:rPr lang="en-US" dirty="0"/>
              <a:t> Workshops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Knowledge graph paper that connects to applications in recommender systems</a:t>
            </a:r>
          </a:p>
        </p:txBody>
      </p:sp>
    </p:spTree>
    <p:extLst>
      <p:ext uri="{BB962C8B-B14F-4D97-AF65-F5344CB8AC3E}">
        <p14:creationId xmlns:p14="http://schemas.microsoft.com/office/powerpoint/2010/main" val="2971198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457D-C6B9-D01E-4B1E-04315C32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we end early?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FC008-954B-87A0-68C9-657374EF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so, that’s OK</a:t>
            </a:r>
          </a:p>
          <a:p>
            <a:endParaRPr lang="en-US" dirty="0"/>
          </a:p>
          <a:p>
            <a:r>
              <a:rPr lang="en-US" dirty="0"/>
              <a:t>A lot of what we would cover in class was moved to video lecture and VIVI-SD 3</a:t>
            </a:r>
          </a:p>
          <a:p>
            <a:endParaRPr lang="en-US" dirty="0"/>
          </a:p>
          <a:p>
            <a:r>
              <a:rPr lang="en-US" dirty="0"/>
              <a:t>We covered more than I covered in this class last year!</a:t>
            </a:r>
          </a:p>
        </p:txBody>
      </p:sp>
    </p:spTree>
    <p:extLst>
      <p:ext uri="{BB962C8B-B14F-4D97-AF65-F5344CB8AC3E}">
        <p14:creationId xmlns:p14="http://schemas.microsoft.com/office/powerpoint/2010/main" val="3247800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June 19 – VIVI-SD 2 due</a:t>
            </a:r>
          </a:p>
          <a:p>
            <a:r>
              <a:rPr lang="en-US" dirty="0"/>
              <a:t>June 20 Memory Optimization and Spiraling Review AMA</a:t>
            </a:r>
          </a:p>
          <a:p>
            <a:r>
              <a:rPr lang="en-US" dirty="0"/>
              <a:t>June 26 – VIVI-SD 3 due</a:t>
            </a:r>
          </a:p>
          <a:p>
            <a:r>
              <a:rPr lang="en-US" dirty="0"/>
              <a:t>June 27 Hints and Feedback AMA</a:t>
            </a:r>
          </a:p>
          <a:p>
            <a:r>
              <a:rPr lang="en-US" dirty="0"/>
              <a:t>June 28 – System Review paper first draft due</a:t>
            </a:r>
          </a:p>
          <a:p>
            <a:r>
              <a:rPr lang="en-US" dirty="0"/>
              <a:t>July 3 – System Review response posts due</a:t>
            </a:r>
          </a:p>
          <a:p>
            <a:r>
              <a:rPr lang="en-US" dirty="0"/>
              <a:t>July 4 – No Class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watched the lecture videos for week 3</a:t>
            </a:r>
          </a:p>
          <a:p>
            <a:r>
              <a:rPr lang="en-US" dirty="0"/>
              <a:t>You should have read the core readings for week 3</a:t>
            </a:r>
          </a:p>
          <a:p>
            <a:r>
              <a:rPr lang="en-US" dirty="0"/>
              <a:t>You should have selected a system for assignment 1</a:t>
            </a:r>
          </a:p>
          <a:p>
            <a:r>
              <a:rPr lang="en-US" dirty="0"/>
              <a:t>You should have completed VIVI-SD activity 1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System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3)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Essa, A. (2016). A possible future for next generation adaptive learning systems. Smart Learning Environments, 3(1), 16.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Vision for future of adaptive learning systems</a:t>
            </a:r>
          </a:p>
          <a:p>
            <a:pPr lvl="1"/>
            <a:r>
              <a:rPr lang="en-US" dirty="0"/>
              <a:t>Discussion of history of adaptive learning systems</a:t>
            </a:r>
          </a:p>
          <a:p>
            <a:pPr lvl="1"/>
            <a:r>
              <a:rPr lang="en-US" dirty="0"/>
              <a:t>Comprehensive coverage of key trends</a:t>
            </a:r>
          </a:p>
          <a:p>
            <a:pPr lvl="1"/>
            <a:r>
              <a:rPr lang="en-US" b="1" dirty="0"/>
              <a:t>For this week in particular: Clear description of knowledge graphs and prerequisite tracing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686</Words>
  <Application>Microsoft Office PowerPoint</Application>
  <PresentationFormat>On-screen Show (4:3)</PresentationFormat>
  <Paragraphs>93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Comments or Questions about  System Review?</vt:lpstr>
      <vt:lpstr>Comments or Questions about VIVI-SD 1</vt:lpstr>
      <vt:lpstr>AMA</vt:lpstr>
      <vt:lpstr>Thoughts/Questions  on the video?</vt:lpstr>
      <vt:lpstr>Thoughts/questions  on the readings?</vt:lpstr>
      <vt:lpstr>Readings (Week 3) (Core)</vt:lpstr>
      <vt:lpstr>Readings (Week 3) (Core)</vt:lpstr>
      <vt:lpstr>Readings (Week 3) (Optional)</vt:lpstr>
      <vt:lpstr>Readings (Week 3) (Optional)</vt:lpstr>
      <vt:lpstr>Readings (Week 3) (Optional)</vt:lpstr>
      <vt:lpstr>Readings (Week 3) (Optional)</vt:lpstr>
      <vt:lpstr>Readings (Week 3) (Optional)</vt:lpstr>
      <vt:lpstr>AMA</vt:lpstr>
      <vt:lpstr>Did we end early?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500</cp:revision>
  <dcterms:created xsi:type="dcterms:W3CDTF">2010-01-07T20:34:12Z</dcterms:created>
  <dcterms:modified xsi:type="dcterms:W3CDTF">2024-06-07T16:26:55Z</dcterms:modified>
</cp:coreProperties>
</file>