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557" r:id="rId3"/>
    <p:sldId id="533" r:id="rId4"/>
    <p:sldId id="535" r:id="rId5"/>
    <p:sldId id="558" r:id="rId6"/>
    <p:sldId id="537" r:id="rId7"/>
    <p:sldId id="539" r:id="rId8"/>
    <p:sldId id="540" r:id="rId9"/>
    <p:sldId id="544" r:id="rId10"/>
    <p:sldId id="565" r:id="rId11"/>
    <p:sldId id="566" r:id="rId12"/>
    <p:sldId id="564" r:id="rId13"/>
    <p:sldId id="567" r:id="rId14"/>
    <p:sldId id="568" r:id="rId15"/>
    <p:sldId id="538" r:id="rId16"/>
    <p:sldId id="532" r:id="rId17"/>
    <p:sldId id="30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>
      <p:cViewPr varScale="1">
        <p:scale>
          <a:sx n="76" d="100"/>
          <a:sy n="76" d="100"/>
        </p:scale>
        <p:origin x="18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6/14/2024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03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44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23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61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96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98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72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6/14/2024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Adaptive Learning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EDUC5183</a:t>
            </a:r>
            <a:br>
              <a:rPr lang="en-US"/>
            </a:br>
            <a:r>
              <a:rPr lang="en-US"/>
              <a:t>Summer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4) (Core)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marL="457200" lvl="1" indent="0">
              <a:buNone/>
            </a:pPr>
            <a:r>
              <a:rPr lang="en-US" dirty="0"/>
              <a:t>Seibert Hanson, A. E., &amp; Brown, C. M. (2020). Enhancing L2 learning through a mobile assisted spaced-repetition tool: an effective but bitter pill?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Good description of Anki, one of the most popular spaced repetition systems</a:t>
            </a:r>
            <a:endParaRPr lang="en-US" b="1" dirty="0"/>
          </a:p>
          <a:p>
            <a:pPr lvl="1"/>
            <a:r>
              <a:rPr lang="en-US" dirty="0"/>
              <a:t>Good description of how students feel about Anki</a:t>
            </a:r>
          </a:p>
        </p:txBody>
      </p:sp>
    </p:spTree>
    <p:extLst>
      <p:ext uri="{BB962C8B-B14F-4D97-AF65-F5344CB8AC3E}">
        <p14:creationId xmlns:p14="http://schemas.microsoft.com/office/powerpoint/2010/main" val="176904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4) (Core)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marL="457200" lvl="1" indent="0">
              <a:buNone/>
            </a:pPr>
            <a:r>
              <a:rPr lang="en-US" dirty="0"/>
              <a:t>Wozniak, P. (2018) The true history of spaced repetition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Describes the early history of spaced repetition algorithms</a:t>
            </a:r>
          </a:p>
          <a:p>
            <a:pPr lvl="1"/>
            <a:r>
              <a:rPr lang="en-US" dirty="0"/>
              <a:t>Describes </a:t>
            </a:r>
            <a:r>
              <a:rPr lang="en-US" dirty="0" err="1"/>
              <a:t>SuperMemo</a:t>
            </a:r>
            <a:r>
              <a:rPr lang="en-US" dirty="0"/>
              <a:t> system/algorithm</a:t>
            </a:r>
          </a:p>
          <a:p>
            <a:pPr lvl="1"/>
            <a:r>
              <a:rPr lang="en-US" dirty="0"/>
              <a:t>An entertaining read</a:t>
            </a:r>
          </a:p>
          <a:p>
            <a:pPr lvl="1"/>
            <a:r>
              <a:rPr lang="en-US" dirty="0"/>
              <a:t>Caveat: Wozniak definitely doesn’t credit decades-earlier work on spiraling practice</a:t>
            </a:r>
          </a:p>
        </p:txBody>
      </p:sp>
    </p:spTree>
    <p:extLst>
      <p:ext uri="{BB962C8B-B14F-4D97-AF65-F5344CB8AC3E}">
        <p14:creationId xmlns:p14="http://schemas.microsoft.com/office/powerpoint/2010/main" val="1194085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4)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marL="0" indent="0">
              <a:buNone/>
            </a:pPr>
            <a:r>
              <a:rPr lang="en-US" dirty="0"/>
              <a:t>Pavlik, P., Bolster, T., Wu, S. M., Koedinger, K., &amp; </a:t>
            </a:r>
            <a:r>
              <a:rPr lang="en-US" dirty="0" err="1"/>
              <a:t>Macwhinney</a:t>
            </a:r>
            <a:r>
              <a:rPr lang="en-US" dirty="0"/>
              <a:t>, B. (2008). Using optimally selected drill practice to train basic facts. In International conference on intelligent tutoring systems (pp. 593-602). </a:t>
            </a:r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Presents ACT-R (Cognitive Science) algorithm for spaced repetition</a:t>
            </a:r>
          </a:p>
          <a:p>
            <a:pPr lvl="1"/>
            <a:r>
              <a:rPr lang="en-US" dirty="0"/>
              <a:t>Presents a system that uses/applies it</a:t>
            </a:r>
          </a:p>
          <a:p>
            <a:pPr lvl="1"/>
            <a:r>
              <a:rPr lang="en-US" dirty="0"/>
              <a:t>Presents a study testing the system’s effectiveness</a:t>
            </a:r>
          </a:p>
        </p:txBody>
      </p:sp>
    </p:spTree>
    <p:extLst>
      <p:ext uri="{BB962C8B-B14F-4D97-AF65-F5344CB8AC3E}">
        <p14:creationId xmlns:p14="http://schemas.microsoft.com/office/powerpoint/2010/main" val="2971198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4)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marL="0" indent="0">
              <a:buNone/>
            </a:pPr>
            <a:r>
              <a:rPr lang="en-US" dirty="0"/>
              <a:t>Settles, B., &amp; </a:t>
            </a:r>
            <a:r>
              <a:rPr lang="en-US" dirty="0" err="1"/>
              <a:t>Meeder</a:t>
            </a:r>
            <a:r>
              <a:rPr lang="en-US" dirty="0"/>
              <a:t>, B. (2016). A trainable spaced repetition model for language learning. In Proceedings of the 54th annual meeting of the association for computational linguistics (volume 1: long papers) (pp. 1848-1858).</a:t>
            </a:r>
          </a:p>
          <a:p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Introduces an early version of Duolingo’s algorithm</a:t>
            </a:r>
          </a:p>
          <a:p>
            <a:pPr lvl="1"/>
            <a:r>
              <a:rPr lang="en-US" dirty="0"/>
              <a:t>Simpler and easier to use than many other algorithms</a:t>
            </a:r>
          </a:p>
        </p:txBody>
      </p:sp>
    </p:spTree>
    <p:extLst>
      <p:ext uri="{BB962C8B-B14F-4D97-AF65-F5344CB8AC3E}">
        <p14:creationId xmlns:p14="http://schemas.microsoft.com/office/powerpoint/2010/main" val="803313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4)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marL="0" indent="0">
              <a:buNone/>
            </a:pPr>
            <a:r>
              <a:rPr lang="en-US" dirty="0" err="1"/>
              <a:t>Khajah</a:t>
            </a:r>
            <a:r>
              <a:rPr lang="en-US" dirty="0"/>
              <a:t>, M. M., Lindsey, R. V., &amp; </a:t>
            </a:r>
            <a:r>
              <a:rPr lang="en-US" dirty="0" err="1"/>
              <a:t>Mozer</a:t>
            </a:r>
            <a:r>
              <a:rPr lang="en-US" dirty="0"/>
              <a:t>, M. C. (2014). Maximizing students' retention via spaced review: Practical guidance from computational models of memory. Topics in cognitive science, 6(1), 157-169. </a:t>
            </a:r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Compares two models of optimal spacing from Cognitive Science</a:t>
            </a:r>
          </a:p>
          <a:p>
            <a:pPr lvl="1"/>
            <a:r>
              <a:rPr lang="en-US" dirty="0"/>
              <a:t>Finds that spiraling review does almost as well as these models!</a:t>
            </a:r>
          </a:p>
        </p:txBody>
      </p:sp>
    </p:spTree>
    <p:extLst>
      <p:ext uri="{BB962C8B-B14F-4D97-AF65-F5344CB8AC3E}">
        <p14:creationId xmlns:p14="http://schemas.microsoft.com/office/powerpoint/2010/main" val="2692815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D6E64-934A-5ABA-B137-FB1EA6537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4B2D7-1534-E56C-857E-C600C02C1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114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1CBEA-D9D6-568D-A600-E3C49195A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139C9-508E-863C-DB43-0B236B8B5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June 26 – VIVI-SD 3 due</a:t>
            </a:r>
          </a:p>
          <a:p>
            <a:r>
              <a:rPr lang="en-US" dirty="0"/>
              <a:t>June 27 Hints and Feedback AMA</a:t>
            </a:r>
          </a:p>
          <a:p>
            <a:r>
              <a:rPr lang="en-US" dirty="0"/>
              <a:t>June 28 – System Review paper first draft due</a:t>
            </a:r>
          </a:p>
          <a:p>
            <a:r>
              <a:rPr lang="en-US" dirty="0"/>
              <a:t>July 3 – System Review response posts due</a:t>
            </a:r>
          </a:p>
          <a:p>
            <a:r>
              <a:rPr lang="en-US" dirty="0"/>
              <a:t>July 4 – No Class</a:t>
            </a:r>
          </a:p>
          <a:p>
            <a:r>
              <a:rPr lang="en-US" dirty="0"/>
              <a:t>July 10 – System Review paper final draft due (optional)</a:t>
            </a:r>
          </a:p>
          <a:p>
            <a:r>
              <a:rPr lang="en-US" dirty="0"/>
              <a:t>July 10 – VIVI-SD 4 due</a:t>
            </a:r>
          </a:p>
          <a:p>
            <a:r>
              <a:rPr lang="en-US" dirty="0"/>
              <a:t>July 11 – Student Input Recognition and Classification AMA</a:t>
            </a:r>
          </a:p>
          <a:p>
            <a:r>
              <a:rPr lang="en-US" dirty="0"/>
              <a:t>July 12 – Semester Paper Topic Prospectus due</a:t>
            </a:r>
          </a:p>
        </p:txBody>
      </p:sp>
    </p:spTree>
    <p:extLst>
      <p:ext uri="{BB962C8B-B14F-4D97-AF65-F5344CB8AC3E}">
        <p14:creationId xmlns:p14="http://schemas.microsoft.com/office/powerpoint/2010/main" val="1559630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9DC1A-4FF4-4269-16E9-A3EA51ED5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Google Doc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D628C-37CD-C408-5824-EBFCCBFAF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 here instead of in the chat window</a:t>
            </a:r>
          </a:p>
          <a:p>
            <a:endParaRPr lang="en-US" dirty="0"/>
          </a:p>
          <a:p>
            <a:r>
              <a:rPr lang="en-US" dirty="0"/>
              <a:t>https://docs.google.com/document/d/1c7_fjnBV_SsLdqnAdpiw9BvBuzjX06zAFFBtcy8giNQ/edit?usp=sharing</a:t>
            </a:r>
          </a:p>
        </p:txBody>
      </p:sp>
    </p:spTree>
    <p:extLst>
      <p:ext uri="{BB962C8B-B14F-4D97-AF65-F5344CB8AC3E}">
        <p14:creationId xmlns:p14="http://schemas.microsoft.com/office/powerpoint/2010/main" val="3995057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3E24A-3383-2947-2D39-310EED40A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this point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016BB-2413-A6BE-441C-21D9E64F4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have watched the lecture videos for week 4</a:t>
            </a:r>
          </a:p>
          <a:p>
            <a:r>
              <a:rPr lang="en-US" dirty="0"/>
              <a:t>You should have read the core readings for week 4</a:t>
            </a:r>
          </a:p>
          <a:p>
            <a:r>
              <a:rPr lang="en-US" dirty="0"/>
              <a:t>You should have selected a system for assignment 1</a:t>
            </a:r>
          </a:p>
          <a:p>
            <a:r>
              <a:rPr lang="en-US" dirty="0"/>
              <a:t>You should have completed VIVI-SD activity 2</a:t>
            </a:r>
          </a:p>
        </p:txBody>
      </p:sp>
    </p:spTree>
    <p:extLst>
      <p:ext uri="{BB962C8B-B14F-4D97-AF65-F5344CB8AC3E}">
        <p14:creationId xmlns:p14="http://schemas.microsoft.com/office/powerpoint/2010/main" val="1671344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7EFAB-5428-C9E7-4DE3-423A8C0C3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Comments or Questions about </a:t>
            </a:r>
            <a:br>
              <a:rPr lang="en-US" dirty="0"/>
            </a:br>
            <a:r>
              <a:rPr lang="en-US" dirty="0"/>
              <a:t>System Review?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C9C4B-C992-5AC9-7212-2C0E372F0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018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FEECC-F505-9826-3639-60D50B0F1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Comments or Questions about</a:t>
            </a:r>
            <a:br>
              <a:rPr lang="en-US" dirty="0"/>
            </a:br>
            <a:r>
              <a:rPr lang="en-US" dirty="0"/>
              <a:t>VIVI-SD 1 or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9B871-E31C-AB2F-54C9-8C642C436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99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D6E64-934A-5ABA-B137-FB1EA6537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4B2D7-1534-E56C-857E-C600C02C1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6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99580-1DCC-5B63-BAB3-A2F21ABC8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Thoughts/Questions </a:t>
            </a:r>
            <a:br>
              <a:rPr lang="en-US" dirty="0"/>
            </a:br>
            <a:r>
              <a:rPr lang="en-US" dirty="0"/>
              <a:t>on the video?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DB2F0-3D34-9AF7-0F44-617CCBF27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68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99580-1DCC-5B63-BAB3-A2F21ABC8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Thoughts/questions </a:t>
            </a:r>
            <a:br>
              <a:rPr lang="en-US" dirty="0"/>
            </a:br>
            <a:r>
              <a:rPr lang="en-US" dirty="0"/>
              <a:t>on the readings?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DB2F0-3D34-9AF7-0F44-617CCBF27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08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4) (Core)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marL="457200" lvl="1" indent="0">
              <a:buNone/>
            </a:pPr>
            <a:r>
              <a:rPr lang="en-US" dirty="0"/>
              <a:t>Wang, Y., &amp; Heffernan, N. T. (2014). The effect of automatic reassessment and relearning on assessing student long-term knowledge in mathematics. In International Conference on Intelligent Tutoring Systems (pp. 490-495).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A rare example of the use of spaced repetition in a skill-based intelligent tutoring system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78907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656</Words>
  <Application>Microsoft Office PowerPoint</Application>
  <PresentationFormat>On-screen Show (4:3)</PresentationFormat>
  <Paragraphs>89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Adaptive Learning Systems</vt:lpstr>
      <vt:lpstr>Today’s Google Doc</vt:lpstr>
      <vt:lpstr>By this point </vt:lpstr>
      <vt:lpstr>Comments or Questions about  System Review?</vt:lpstr>
      <vt:lpstr>Comments or Questions about VIVI-SD 1 or 2</vt:lpstr>
      <vt:lpstr>AMA</vt:lpstr>
      <vt:lpstr>Thoughts/Questions  on the video?</vt:lpstr>
      <vt:lpstr>Thoughts/questions  on the readings?</vt:lpstr>
      <vt:lpstr>Readings (Week 4) (Core)</vt:lpstr>
      <vt:lpstr>Readings (Week 4) (Core)</vt:lpstr>
      <vt:lpstr>Readings (Week 4) (Core)</vt:lpstr>
      <vt:lpstr>Readings (Week 4) (Optional)</vt:lpstr>
      <vt:lpstr>Readings (Week 4) (Optional)</vt:lpstr>
      <vt:lpstr>Readings (Week 4) (Optional)</vt:lpstr>
      <vt:lpstr>AMA</vt:lpstr>
      <vt:lpstr>Upcoming Dates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505</cp:revision>
  <dcterms:created xsi:type="dcterms:W3CDTF">2010-01-07T20:34:12Z</dcterms:created>
  <dcterms:modified xsi:type="dcterms:W3CDTF">2024-06-14T20:09:47Z</dcterms:modified>
</cp:coreProperties>
</file>