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557" r:id="rId3"/>
    <p:sldId id="533" r:id="rId4"/>
    <p:sldId id="535" r:id="rId5"/>
    <p:sldId id="558" r:id="rId6"/>
    <p:sldId id="537" r:id="rId7"/>
    <p:sldId id="539" r:id="rId8"/>
    <p:sldId id="540" r:id="rId9"/>
    <p:sldId id="544" r:id="rId10"/>
    <p:sldId id="570" r:id="rId11"/>
    <p:sldId id="569" r:id="rId12"/>
    <p:sldId id="571" r:id="rId13"/>
    <p:sldId id="572" r:id="rId14"/>
    <p:sldId id="578" r:id="rId15"/>
    <p:sldId id="573" r:id="rId16"/>
    <p:sldId id="574" r:id="rId17"/>
    <p:sldId id="575" r:id="rId18"/>
    <p:sldId id="576" r:id="rId19"/>
    <p:sldId id="577" r:id="rId20"/>
    <p:sldId id="579" r:id="rId21"/>
    <p:sldId id="538" r:id="rId22"/>
    <p:sldId id="532" r:id="rId23"/>
    <p:sldId id="30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76" d="100"/>
          <a:sy n="76" d="100"/>
        </p:scale>
        <p:origin x="88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03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69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31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92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53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1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44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79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28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89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72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5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EDUC5183</a:t>
            </a:r>
            <a:br>
              <a:rPr lang="en-US"/>
            </a:br>
            <a:r>
              <a:rPr lang="en-US"/>
              <a:t>Summer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0" indent="0">
              <a:buNone/>
            </a:pPr>
            <a:r>
              <a:rPr lang="en-US" dirty="0" err="1"/>
              <a:t>Aleven</a:t>
            </a:r>
            <a:r>
              <a:rPr lang="en-US" dirty="0"/>
              <a:t>, V., </a:t>
            </a:r>
            <a:r>
              <a:rPr lang="en-US" dirty="0" err="1"/>
              <a:t>Mclaren</a:t>
            </a:r>
            <a:r>
              <a:rPr lang="en-US" dirty="0"/>
              <a:t>, B., Roll, I., &amp; Koedinger, K. (2006). Toward meta-cognitive tutoring: A model of help seeking with a Cognitive Tutor. International Journal of Artificial Intelligence in Education, 16(2), 101-128.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Core paper on how hints are/should be used</a:t>
            </a:r>
          </a:p>
          <a:p>
            <a:pPr lvl="1"/>
            <a:r>
              <a:rPr lang="en-US" dirty="0"/>
              <a:t>Has been the template for how everyone thinks of help-seeking within intelligent tutors ever since</a:t>
            </a:r>
          </a:p>
        </p:txBody>
      </p:sp>
    </p:spTree>
    <p:extLst>
      <p:ext uri="{BB962C8B-B14F-4D97-AF65-F5344CB8AC3E}">
        <p14:creationId xmlns:p14="http://schemas.microsoft.com/office/powerpoint/2010/main" val="1782686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457200" lvl="1" indent="0">
              <a:buNone/>
            </a:pPr>
            <a:r>
              <a:rPr lang="en-US" dirty="0"/>
              <a:t>Wisniewski, B., </a:t>
            </a:r>
            <a:r>
              <a:rPr lang="en-US" dirty="0" err="1"/>
              <a:t>Zierer</a:t>
            </a:r>
            <a:r>
              <a:rPr lang="en-US" dirty="0"/>
              <a:t>, K., &amp; Hattie, J. (2020). The power of feedback revisited: A meta-analysis of educational feedback research. Frontiers in Psychology, 10, 3087</a:t>
            </a:r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Follow-up on earlier Hattie paper, meta-analyzing 435 studies</a:t>
            </a:r>
          </a:p>
          <a:p>
            <a:pPr lvl="1"/>
            <a:r>
              <a:rPr lang="en-US" dirty="0"/>
              <a:t>Provides additional nuance on earlier findings</a:t>
            </a:r>
          </a:p>
        </p:txBody>
      </p:sp>
    </p:spTree>
    <p:extLst>
      <p:ext uri="{BB962C8B-B14F-4D97-AF65-F5344CB8AC3E}">
        <p14:creationId xmlns:p14="http://schemas.microsoft.com/office/powerpoint/2010/main" val="3722946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0" indent="0">
              <a:buNone/>
            </a:pPr>
            <a:r>
              <a:rPr lang="en-US" dirty="0"/>
              <a:t>McKendree, J. (1990). Effective feedback content for tutoring complex skills. Human-computer interaction, 5(4), 381-413.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Deep investigation of feedback within intelligent tutors</a:t>
            </a:r>
          </a:p>
          <a:p>
            <a:pPr lvl="1"/>
            <a:r>
              <a:rPr lang="en-US" dirty="0"/>
              <a:t>An amazing early paper that is no longer well known</a:t>
            </a:r>
          </a:p>
        </p:txBody>
      </p:sp>
    </p:spTree>
    <p:extLst>
      <p:ext uri="{BB962C8B-B14F-4D97-AF65-F5344CB8AC3E}">
        <p14:creationId xmlns:p14="http://schemas.microsoft.com/office/powerpoint/2010/main" val="952220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0" indent="0">
              <a:buNone/>
            </a:pPr>
            <a:r>
              <a:rPr lang="en-US" dirty="0" err="1"/>
              <a:t>Keuning</a:t>
            </a:r>
            <a:r>
              <a:rPr lang="en-US" dirty="0"/>
              <a:t>, H., </a:t>
            </a:r>
            <a:r>
              <a:rPr lang="en-US" dirty="0" err="1"/>
              <a:t>Jeuring</a:t>
            </a:r>
            <a:r>
              <a:rPr lang="en-US" dirty="0"/>
              <a:t>, J., &amp; </a:t>
            </a:r>
            <a:r>
              <a:rPr lang="en-US" dirty="0" err="1"/>
              <a:t>Heeren</a:t>
            </a:r>
            <a:r>
              <a:rPr lang="en-US" dirty="0"/>
              <a:t>, B. (2018). A systematic literature review of automated feedback generation for programming exercises. ACM Transactions on Computing Education (TOCE), 19(1), 1-43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Deeply reviews what it says it reviews</a:t>
            </a:r>
          </a:p>
          <a:p>
            <a:pPr lvl="1"/>
            <a:r>
              <a:rPr lang="en-US" dirty="0"/>
              <a:t>Maps to educational theory</a:t>
            </a:r>
          </a:p>
        </p:txBody>
      </p:sp>
    </p:spTree>
    <p:extLst>
      <p:ext uri="{BB962C8B-B14F-4D97-AF65-F5344CB8AC3E}">
        <p14:creationId xmlns:p14="http://schemas.microsoft.com/office/powerpoint/2010/main" val="3431358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457200" lvl="1" indent="0">
              <a:buNone/>
            </a:pPr>
            <a:r>
              <a:rPr lang="en-US" dirty="0" err="1"/>
              <a:t>Pankiewicz</a:t>
            </a:r>
            <a:r>
              <a:rPr lang="en-US" dirty="0"/>
              <a:t>, M., Baker, R.S. (2023) Large Language Models (GPT) for automating feedback on programming assignments. Proceedings of the International Conference on Computers in Education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Uses GPT (3.5) to automatically generate hints</a:t>
            </a:r>
          </a:p>
          <a:p>
            <a:pPr lvl="1"/>
            <a:r>
              <a:rPr lang="en-US" dirty="0"/>
              <a:t>Leads to better performance even after hints turned off</a:t>
            </a:r>
          </a:p>
        </p:txBody>
      </p:sp>
    </p:spTree>
    <p:extLst>
      <p:ext uri="{BB962C8B-B14F-4D97-AF65-F5344CB8AC3E}">
        <p14:creationId xmlns:p14="http://schemas.microsoft.com/office/powerpoint/2010/main" val="1531426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r>
              <a:rPr lang="en-US" dirty="0"/>
              <a:t>Heiner, C., Beck, J., &amp; </a:t>
            </a:r>
            <a:r>
              <a:rPr lang="en-US" dirty="0" err="1"/>
              <a:t>Mostow</a:t>
            </a:r>
            <a:r>
              <a:rPr lang="en-US" dirty="0"/>
              <a:t>, J. (2004). Improving the help selection policy in a Reading Tutor that listens. In </a:t>
            </a:r>
            <a:r>
              <a:rPr lang="en-US" dirty="0" err="1"/>
              <a:t>InSTIL</a:t>
            </a:r>
            <a:r>
              <a:rPr lang="en-US" dirty="0"/>
              <a:t>/ICALL Symposium 2004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Interesting paper on adapting help</a:t>
            </a:r>
          </a:p>
          <a:p>
            <a:pPr lvl="1"/>
            <a:r>
              <a:rPr lang="en-US" dirty="0"/>
              <a:t>Early example of automated experimentation in education</a:t>
            </a:r>
          </a:p>
        </p:txBody>
      </p:sp>
    </p:spTree>
    <p:extLst>
      <p:ext uri="{BB962C8B-B14F-4D97-AF65-F5344CB8AC3E}">
        <p14:creationId xmlns:p14="http://schemas.microsoft.com/office/powerpoint/2010/main" val="4198922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457200" lvl="1" indent="0">
              <a:buNone/>
            </a:pPr>
            <a:r>
              <a:rPr lang="en-US" dirty="0"/>
              <a:t>Hume, G., Michael, J., </a:t>
            </a:r>
            <a:r>
              <a:rPr lang="en-US" dirty="0" err="1"/>
              <a:t>Rovick</a:t>
            </a:r>
            <a:r>
              <a:rPr lang="en-US" dirty="0"/>
              <a:t>, A., &amp; Evens, M. (1996). Hinting as a tactic in one-on-one tutoring. The Journal of the Learning Sciences, 5(1), 23-47.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Interesting paper on how human tutors hint</a:t>
            </a:r>
          </a:p>
        </p:txBody>
      </p:sp>
    </p:spTree>
    <p:extLst>
      <p:ext uri="{BB962C8B-B14F-4D97-AF65-F5344CB8AC3E}">
        <p14:creationId xmlns:p14="http://schemas.microsoft.com/office/powerpoint/2010/main" val="2504816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0" indent="0">
              <a:buNone/>
            </a:pPr>
            <a:r>
              <a:rPr lang="en-US" dirty="0"/>
              <a:t>Razzaq, L., &amp; Heffernan, N. T. (2010). Hints: is it better to give or wait to be asked?. In International Conference on Intelligent Tutoring Systems (pp. 349-358). Springer, Berlin, Heidelberg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Paper on whether hints should be proactive or on-demand</a:t>
            </a:r>
          </a:p>
          <a:p>
            <a:pPr lvl="1"/>
            <a:r>
              <a:rPr lang="en-US" dirty="0"/>
              <a:t>Finds that on-demand leads to better learning</a:t>
            </a:r>
          </a:p>
        </p:txBody>
      </p:sp>
    </p:spTree>
    <p:extLst>
      <p:ext uri="{BB962C8B-B14F-4D97-AF65-F5344CB8AC3E}">
        <p14:creationId xmlns:p14="http://schemas.microsoft.com/office/powerpoint/2010/main" val="3754495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0" indent="0">
              <a:buNone/>
            </a:pPr>
            <a:r>
              <a:rPr lang="en-US" dirty="0"/>
              <a:t>Almeda, V., Baker, R., Corbett, A. (2017) Help Avoidance: When Students Should Seek Help, and the Consequences of Failing to Do So. Teachers College Record, 117 (3).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Paper that shows that “help avoidance” is good in some situations; context of help use matters, and sometimes it’s good to struggle a little</a:t>
            </a:r>
          </a:p>
        </p:txBody>
      </p:sp>
    </p:spTree>
    <p:extLst>
      <p:ext uri="{BB962C8B-B14F-4D97-AF65-F5344CB8AC3E}">
        <p14:creationId xmlns:p14="http://schemas.microsoft.com/office/powerpoint/2010/main" val="121644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457200" lvl="1" indent="0">
              <a:buNone/>
            </a:pPr>
            <a:r>
              <a:rPr lang="en-US" dirty="0" err="1"/>
              <a:t>Pardos</a:t>
            </a:r>
            <a:r>
              <a:rPr lang="en-US" dirty="0"/>
              <a:t>, Z.A., Bhandari, S. (2023) Learning gain differences between ChatGPT and human tutor generated algebra hints. arXiv:2302.06871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Early paper on GPT (3.5) algebra hints </a:t>
            </a:r>
          </a:p>
          <a:p>
            <a:pPr lvl="1"/>
            <a:r>
              <a:rPr lang="en-US" dirty="0"/>
              <a:t>Finds that human hints much better for learning</a:t>
            </a:r>
          </a:p>
        </p:txBody>
      </p:sp>
    </p:spTree>
    <p:extLst>
      <p:ext uri="{BB962C8B-B14F-4D97-AF65-F5344CB8AC3E}">
        <p14:creationId xmlns:p14="http://schemas.microsoft.com/office/powerpoint/2010/main" val="404106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C1A-4FF4-4269-16E9-A3EA51ED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Google 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628C-37CD-C408-5824-EBFCCBFAF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here instead of in the chat window</a:t>
            </a:r>
          </a:p>
          <a:p>
            <a:endParaRPr lang="en-US" dirty="0"/>
          </a:p>
          <a:p>
            <a:r>
              <a:rPr lang="en-US" dirty="0"/>
              <a:t>https://docs.google.com/document/d/1c7_fjnBV_SsLdqnAdpiw9BvBuzjX06zAFFBtcy8giNQ/edit?usp=sharing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3995057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0" indent="0">
              <a:buNone/>
            </a:pPr>
            <a:r>
              <a:rPr lang="en-US" dirty="0"/>
              <a:t>Nguyen, H.A., </a:t>
            </a:r>
            <a:r>
              <a:rPr lang="en-US" dirty="0" err="1"/>
              <a:t>Stec</a:t>
            </a:r>
            <a:r>
              <a:rPr lang="en-US" dirty="0"/>
              <a:t>, H., Hou, X., Di, S., McLaren, B.M. (2023) Evaluating ChatGPT’s Decimal Skills and Feedback Generation in a Digital Learning Game. Proceedings of the European Conference on Technology-Enhanced Learning.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Uses GPT (3.5) to grade and give feedback to students on their self-explanations</a:t>
            </a:r>
          </a:p>
          <a:p>
            <a:pPr lvl="1"/>
            <a:r>
              <a:rPr lang="en-US" dirty="0"/>
              <a:t>Partially successful; goes into a lot of detail</a:t>
            </a:r>
          </a:p>
        </p:txBody>
      </p:sp>
    </p:spTree>
    <p:extLst>
      <p:ext uri="{BB962C8B-B14F-4D97-AF65-F5344CB8AC3E}">
        <p14:creationId xmlns:p14="http://schemas.microsoft.com/office/powerpoint/2010/main" val="3629073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14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CBEA-D9D6-568D-A600-E3C49195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39C9-508E-863C-DB43-0B236B8B5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June 28 – System Review paper first draft due</a:t>
            </a:r>
          </a:p>
          <a:p>
            <a:r>
              <a:rPr lang="en-US" dirty="0"/>
              <a:t>July 3 – System Review response posts due</a:t>
            </a:r>
          </a:p>
          <a:p>
            <a:r>
              <a:rPr lang="en-US" dirty="0"/>
              <a:t>July 4 – No Class</a:t>
            </a:r>
          </a:p>
          <a:p>
            <a:r>
              <a:rPr lang="en-US" dirty="0"/>
              <a:t>July 10 – System Review paper final draft due (optional)</a:t>
            </a:r>
          </a:p>
          <a:p>
            <a:r>
              <a:rPr lang="en-US" dirty="0"/>
              <a:t>July 10 – VIVI-SD 4 due</a:t>
            </a:r>
          </a:p>
          <a:p>
            <a:r>
              <a:rPr lang="en-US" dirty="0"/>
              <a:t>July 11 – Student Input Recognition and Classification AMA</a:t>
            </a:r>
          </a:p>
          <a:p>
            <a:r>
              <a:rPr lang="en-US" dirty="0"/>
              <a:t>July 12 – Semester Paper Topic Prospectus due</a:t>
            </a:r>
          </a:p>
          <a:p>
            <a:r>
              <a:rPr lang="en-US" dirty="0"/>
              <a:t>July 17 – VIVI-SD 5 due</a:t>
            </a:r>
          </a:p>
          <a:p>
            <a:r>
              <a:rPr lang="en-US" dirty="0"/>
              <a:t>July 18 – Assessing and Tutoring Complex Behavior AMA</a:t>
            </a:r>
          </a:p>
        </p:txBody>
      </p:sp>
    </p:spTree>
    <p:extLst>
      <p:ext uri="{BB962C8B-B14F-4D97-AF65-F5344CB8AC3E}">
        <p14:creationId xmlns:p14="http://schemas.microsoft.com/office/powerpoint/2010/main" val="1559630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E24A-3383-2947-2D39-310EED40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this point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16BB-2413-A6BE-441C-21D9E64F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have watched the lecture videos for week 5</a:t>
            </a:r>
          </a:p>
          <a:p>
            <a:r>
              <a:rPr lang="en-US" dirty="0"/>
              <a:t>You should have read the core readings for week 5</a:t>
            </a:r>
          </a:p>
          <a:p>
            <a:r>
              <a:rPr lang="en-US" dirty="0"/>
              <a:t>You should be about to submit your first draft of assignment 1</a:t>
            </a:r>
          </a:p>
          <a:p>
            <a:r>
              <a:rPr lang="en-US" dirty="0"/>
              <a:t>You should have completed VIVI-SD activity 3</a:t>
            </a:r>
          </a:p>
        </p:txBody>
      </p:sp>
    </p:spTree>
    <p:extLst>
      <p:ext uri="{BB962C8B-B14F-4D97-AF65-F5344CB8AC3E}">
        <p14:creationId xmlns:p14="http://schemas.microsoft.com/office/powerpoint/2010/main" val="16713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EFAB-5428-C9E7-4DE3-423A8C0C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 </a:t>
            </a:r>
            <a:br>
              <a:rPr lang="en-US" dirty="0"/>
            </a:br>
            <a:r>
              <a:rPr lang="en-US" dirty="0"/>
              <a:t>System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9C4B-C992-5AC9-7212-2C0E372F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1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EECC-F505-9826-3639-60D50B0F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</a:t>
            </a:r>
            <a:br>
              <a:rPr lang="en-US" dirty="0"/>
            </a:br>
            <a:r>
              <a:rPr lang="en-US" dirty="0"/>
              <a:t>VIVI-SD 1 or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871-E31C-AB2F-54C9-8C642C436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9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video?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readings?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5)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r>
              <a:rPr lang="en-US" dirty="0"/>
              <a:t>Hattie, J., &amp; Timperley, H. (2007). The power of feedback. Review of educational research, 77(1), 81-112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b="1" i="1" dirty="0"/>
              <a:t>The</a:t>
            </a:r>
            <a:r>
              <a:rPr lang="en-US" dirty="0"/>
              <a:t> paper on types of feedback and their impacts</a:t>
            </a:r>
          </a:p>
          <a:p>
            <a:pPr lvl="1"/>
            <a:r>
              <a:rPr lang="en-US" dirty="0"/>
              <a:t>Demonstrated that feedback benefits learning</a:t>
            </a:r>
          </a:p>
          <a:p>
            <a:pPr lvl="1"/>
            <a:r>
              <a:rPr lang="en-US" dirty="0"/>
              <a:t>Over 20,000 citations!</a:t>
            </a:r>
          </a:p>
        </p:txBody>
      </p:sp>
    </p:spTree>
    <p:extLst>
      <p:ext uri="{BB962C8B-B14F-4D97-AF65-F5344CB8AC3E}">
        <p14:creationId xmlns:p14="http://schemas.microsoft.com/office/powerpoint/2010/main" val="147890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1069</Words>
  <Application>Microsoft Office PowerPoint</Application>
  <PresentationFormat>On-screen Show (4:3)</PresentationFormat>
  <Paragraphs>147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Adaptive Learning Systems</vt:lpstr>
      <vt:lpstr>Today’s Google Doc</vt:lpstr>
      <vt:lpstr>By this point </vt:lpstr>
      <vt:lpstr>Comments or Questions about  System Review?</vt:lpstr>
      <vt:lpstr>Comments or Questions about VIVI-SD 1 or 2</vt:lpstr>
      <vt:lpstr>AMA</vt:lpstr>
      <vt:lpstr>Thoughts/Questions  on the video?</vt:lpstr>
      <vt:lpstr>Thoughts/questions  on the readings?</vt:lpstr>
      <vt:lpstr>Readings (Week 5) (Core)</vt:lpstr>
      <vt:lpstr>Readings (Week 5) (Core)</vt:lpstr>
      <vt:lpstr>Readings (Week 5) (Optional)</vt:lpstr>
      <vt:lpstr>Readings (Week 5) (Optional)</vt:lpstr>
      <vt:lpstr>Readings (Week 5) (Optional)</vt:lpstr>
      <vt:lpstr>Readings (Week 5) (Optional)</vt:lpstr>
      <vt:lpstr>Readings (Week 5) (Optional)</vt:lpstr>
      <vt:lpstr>Readings (Week 5) (Optional)</vt:lpstr>
      <vt:lpstr>Readings (Week 5) (Optional)</vt:lpstr>
      <vt:lpstr>Readings (Week 5) (Optional)</vt:lpstr>
      <vt:lpstr>Readings (Week 5) (Optional)</vt:lpstr>
      <vt:lpstr>Readings (Week 5) (Optional)</vt:lpstr>
      <vt:lpstr>AMA</vt:lpstr>
      <vt:lpstr>Upcoming Dates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519</cp:revision>
  <dcterms:created xsi:type="dcterms:W3CDTF">2010-01-07T20:34:12Z</dcterms:created>
  <dcterms:modified xsi:type="dcterms:W3CDTF">2024-06-21T10:52:17Z</dcterms:modified>
</cp:coreProperties>
</file>